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20" r:id="rId15"/>
    <p:sldId id="279" r:id="rId16"/>
    <p:sldId id="280" r:id="rId17"/>
    <p:sldId id="281" r:id="rId18"/>
    <p:sldId id="282" r:id="rId19"/>
    <p:sldId id="283" r:id="rId20"/>
    <p:sldId id="286" r:id="rId21"/>
    <p:sldId id="287" r:id="rId22"/>
    <p:sldId id="288" r:id="rId23"/>
    <p:sldId id="289" r:id="rId24"/>
    <p:sldId id="291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1" r:id="rId33"/>
    <p:sldId id="302" r:id="rId34"/>
    <p:sldId id="304" r:id="rId35"/>
    <p:sldId id="274" r:id="rId36"/>
    <p:sldId id="321" r:id="rId37"/>
    <p:sldId id="305" r:id="rId38"/>
    <p:sldId id="30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CCACD-D7D3-4C00-AD0D-3AD61836E17E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0EF21FA7-CC07-4F0A-AE80-167314A67645}">
      <dgm:prSet phldrT="[Text]"/>
      <dgm:spPr/>
      <dgm:t>
        <a:bodyPr/>
        <a:lstStyle/>
        <a:p>
          <a:r>
            <a:rPr lang="en-IE" dirty="0" smtClean="0">
              <a:solidFill>
                <a:schemeClr val="tx1"/>
              </a:solidFill>
            </a:rPr>
            <a:t>Environment</a:t>
          </a:r>
          <a:endParaRPr lang="en-IE" dirty="0">
            <a:solidFill>
              <a:schemeClr val="tx1"/>
            </a:solidFill>
          </a:endParaRPr>
        </a:p>
      </dgm:t>
    </dgm:pt>
    <dgm:pt modelId="{83078E4B-0DA0-47EB-A5ED-267CA870831B}" type="parTrans" cxnId="{E5127841-90FF-422D-8165-0059177425EE}">
      <dgm:prSet/>
      <dgm:spPr/>
      <dgm:t>
        <a:bodyPr/>
        <a:lstStyle/>
        <a:p>
          <a:endParaRPr lang="en-IE"/>
        </a:p>
      </dgm:t>
    </dgm:pt>
    <dgm:pt modelId="{249B3D5F-EFD3-4B23-B7ED-0F76405BD4DE}" type="sibTrans" cxnId="{E5127841-90FF-422D-8165-0059177425EE}">
      <dgm:prSet/>
      <dgm:spPr/>
      <dgm:t>
        <a:bodyPr/>
        <a:lstStyle/>
        <a:p>
          <a:endParaRPr lang="en-IE"/>
        </a:p>
      </dgm:t>
    </dgm:pt>
    <dgm:pt modelId="{AB4063F0-B9E6-4243-A053-792E15900EAF}">
      <dgm:prSet phldrT="[Text]"/>
      <dgm:spPr/>
      <dgm:t>
        <a:bodyPr/>
        <a:lstStyle/>
        <a:p>
          <a:r>
            <a:rPr lang="en-IE" dirty="0" smtClean="0">
              <a:solidFill>
                <a:schemeClr val="tx1"/>
              </a:solidFill>
            </a:rPr>
            <a:t>Social Inclusion</a:t>
          </a:r>
          <a:endParaRPr lang="en-IE" dirty="0">
            <a:solidFill>
              <a:schemeClr val="tx1"/>
            </a:solidFill>
          </a:endParaRPr>
        </a:p>
      </dgm:t>
    </dgm:pt>
    <dgm:pt modelId="{09616A30-EEAC-463C-8894-D10AD23F8DBA}" type="parTrans" cxnId="{C3C4A611-7A98-40B2-9C6D-898A2CB5AF3B}">
      <dgm:prSet/>
      <dgm:spPr/>
      <dgm:t>
        <a:bodyPr/>
        <a:lstStyle/>
        <a:p>
          <a:endParaRPr lang="en-IE"/>
        </a:p>
      </dgm:t>
    </dgm:pt>
    <dgm:pt modelId="{FCFB5C8E-29C0-43CD-9845-C9B665F4AC40}" type="sibTrans" cxnId="{C3C4A611-7A98-40B2-9C6D-898A2CB5AF3B}">
      <dgm:prSet/>
      <dgm:spPr/>
      <dgm:t>
        <a:bodyPr/>
        <a:lstStyle/>
        <a:p>
          <a:endParaRPr lang="en-IE"/>
        </a:p>
      </dgm:t>
    </dgm:pt>
    <dgm:pt modelId="{37EFD1B1-86C5-41A0-A339-32072CE61559}">
      <dgm:prSet phldrT="[Text]"/>
      <dgm:spPr/>
      <dgm:t>
        <a:bodyPr/>
        <a:lstStyle/>
        <a:p>
          <a:r>
            <a:rPr lang="en-IE" dirty="0" smtClean="0">
              <a:solidFill>
                <a:schemeClr val="tx1"/>
              </a:solidFill>
            </a:rPr>
            <a:t>Community</a:t>
          </a:r>
          <a:endParaRPr lang="en-IE" dirty="0">
            <a:solidFill>
              <a:schemeClr val="tx1"/>
            </a:solidFill>
          </a:endParaRPr>
        </a:p>
      </dgm:t>
    </dgm:pt>
    <dgm:pt modelId="{876C91E9-66DF-46B6-AC67-8269461D371F}" type="parTrans" cxnId="{44564D15-5AD0-450A-8196-01BABC42D0CF}">
      <dgm:prSet/>
      <dgm:spPr/>
      <dgm:t>
        <a:bodyPr/>
        <a:lstStyle/>
        <a:p>
          <a:endParaRPr lang="en-IE"/>
        </a:p>
      </dgm:t>
    </dgm:pt>
    <dgm:pt modelId="{18D89E3F-E34B-42E4-BD0A-946F27E6C453}" type="sibTrans" cxnId="{44564D15-5AD0-450A-8196-01BABC42D0CF}">
      <dgm:prSet/>
      <dgm:spPr/>
      <dgm:t>
        <a:bodyPr/>
        <a:lstStyle/>
        <a:p>
          <a:endParaRPr lang="en-IE"/>
        </a:p>
      </dgm:t>
    </dgm:pt>
    <dgm:pt modelId="{B6760410-0AE7-46CD-A93B-7AA9A4FD114F}" type="pres">
      <dgm:prSet presAssocID="{62BCCACD-D7D3-4C00-AD0D-3AD61836E17E}" presName="Name0" presStyleCnt="0">
        <dgm:presLayoutVars>
          <dgm:dir/>
          <dgm:resizeHandles val="exact"/>
        </dgm:presLayoutVars>
      </dgm:prSet>
      <dgm:spPr/>
    </dgm:pt>
    <dgm:pt modelId="{150F63C6-94A4-4FC3-8E0D-F05771D77124}" type="pres">
      <dgm:prSet presAssocID="{62BCCACD-D7D3-4C00-AD0D-3AD61836E17E}" presName="fgShape" presStyleLbl="fgShp" presStyleIdx="0" presStyleCnt="1"/>
      <dgm:spPr/>
    </dgm:pt>
    <dgm:pt modelId="{BA3AF05D-95A0-4C94-AB87-4F56B2537004}" type="pres">
      <dgm:prSet presAssocID="{62BCCACD-D7D3-4C00-AD0D-3AD61836E17E}" presName="linComp" presStyleCnt="0"/>
      <dgm:spPr/>
    </dgm:pt>
    <dgm:pt modelId="{CCFF6F02-FB4E-41FF-A5E9-79EE76C7B177}" type="pres">
      <dgm:prSet presAssocID="{0EF21FA7-CC07-4F0A-AE80-167314A67645}" presName="compNode" presStyleCnt="0"/>
      <dgm:spPr/>
    </dgm:pt>
    <dgm:pt modelId="{4AC3397E-779B-4FB4-97B4-3517F10C1451}" type="pres">
      <dgm:prSet presAssocID="{0EF21FA7-CC07-4F0A-AE80-167314A67645}" presName="bkgdShape" presStyleLbl="node1" presStyleIdx="0" presStyleCnt="3"/>
      <dgm:spPr/>
      <dgm:t>
        <a:bodyPr/>
        <a:lstStyle/>
        <a:p>
          <a:endParaRPr lang="en-IE"/>
        </a:p>
      </dgm:t>
    </dgm:pt>
    <dgm:pt modelId="{B764C199-39A3-4F7D-8B7D-FD15EEB513F5}" type="pres">
      <dgm:prSet presAssocID="{0EF21FA7-CC07-4F0A-AE80-167314A6764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D003C07-FC4E-4807-9037-8372D1DA63C4}" type="pres">
      <dgm:prSet presAssocID="{0EF21FA7-CC07-4F0A-AE80-167314A67645}" presName="invisiNode" presStyleLbl="node1" presStyleIdx="0" presStyleCnt="3"/>
      <dgm:spPr/>
    </dgm:pt>
    <dgm:pt modelId="{BF363777-06B6-47B6-8C75-957133B05EB8}" type="pres">
      <dgm:prSet presAssocID="{0EF21FA7-CC07-4F0A-AE80-167314A67645}" presName="imagNode" presStyleLbl="fgImgPlace1" presStyleIdx="0" presStyleCnt="3" custScaleX="111566" custScaleY="111055" custLinFactNeighborX="0" custLinFactNeighborY="4638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E"/>
        </a:p>
      </dgm:t>
    </dgm:pt>
    <dgm:pt modelId="{2832004E-248C-43A0-B1AE-71F4CE5773C4}" type="pres">
      <dgm:prSet presAssocID="{249B3D5F-EFD3-4B23-B7ED-0F76405BD4DE}" presName="sibTrans" presStyleLbl="sibTrans2D1" presStyleIdx="0" presStyleCnt="0"/>
      <dgm:spPr/>
      <dgm:t>
        <a:bodyPr/>
        <a:lstStyle/>
        <a:p>
          <a:endParaRPr lang="en-IE"/>
        </a:p>
      </dgm:t>
    </dgm:pt>
    <dgm:pt modelId="{9EAF6B65-354D-4A55-9282-53E96F939BFB}" type="pres">
      <dgm:prSet presAssocID="{AB4063F0-B9E6-4243-A053-792E15900EAF}" presName="compNode" presStyleCnt="0"/>
      <dgm:spPr/>
    </dgm:pt>
    <dgm:pt modelId="{2F0D3F49-64AA-4835-9044-5963E6D2C4D0}" type="pres">
      <dgm:prSet presAssocID="{AB4063F0-B9E6-4243-A053-792E15900EAF}" presName="bkgdShape" presStyleLbl="node1" presStyleIdx="1" presStyleCnt="3"/>
      <dgm:spPr/>
      <dgm:t>
        <a:bodyPr/>
        <a:lstStyle/>
        <a:p>
          <a:endParaRPr lang="en-IE"/>
        </a:p>
      </dgm:t>
    </dgm:pt>
    <dgm:pt modelId="{014F0300-A0C6-4ED4-842C-0D98FB37BA67}" type="pres">
      <dgm:prSet presAssocID="{AB4063F0-B9E6-4243-A053-792E15900EA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98F0C7B-A479-4876-B075-7B451B1CD069}" type="pres">
      <dgm:prSet presAssocID="{AB4063F0-B9E6-4243-A053-792E15900EAF}" presName="invisiNode" presStyleLbl="node1" presStyleIdx="1" presStyleCnt="3"/>
      <dgm:spPr/>
    </dgm:pt>
    <dgm:pt modelId="{220008D3-64C9-4EE2-A275-9595379BA48B}" type="pres">
      <dgm:prSet presAssocID="{AB4063F0-B9E6-4243-A053-792E15900EAF}" presName="imagNode" presStyleLbl="fgImgPlace1" presStyleIdx="1" presStyleCnt="3" custScaleX="112836" custScaleY="99999" custLinFactNeighborX="-2423" custLinFactNeighborY="2355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E"/>
        </a:p>
      </dgm:t>
    </dgm:pt>
    <dgm:pt modelId="{B168ED5D-DB8E-4176-AEE6-78E10D2BBBCE}" type="pres">
      <dgm:prSet presAssocID="{FCFB5C8E-29C0-43CD-9845-C9B665F4AC40}" presName="sibTrans" presStyleLbl="sibTrans2D1" presStyleIdx="0" presStyleCnt="0"/>
      <dgm:spPr/>
      <dgm:t>
        <a:bodyPr/>
        <a:lstStyle/>
        <a:p>
          <a:endParaRPr lang="en-IE"/>
        </a:p>
      </dgm:t>
    </dgm:pt>
    <dgm:pt modelId="{21FB13EE-C6EA-4736-894D-458CE647DD43}" type="pres">
      <dgm:prSet presAssocID="{37EFD1B1-86C5-41A0-A339-32072CE61559}" presName="compNode" presStyleCnt="0"/>
      <dgm:spPr/>
    </dgm:pt>
    <dgm:pt modelId="{671C08B4-A9D6-4224-BFF0-E61129785710}" type="pres">
      <dgm:prSet presAssocID="{37EFD1B1-86C5-41A0-A339-32072CE61559}" presName="bkgdShape" presStyleLbl="node1" presStyleIdx="2" presStyleCnt="3"/>
      <dgm:spPr/>
      <dgm:t>
        <a:bodyPr/>
        <a:lstStyle/>
        <a:p>
          <a:endParaRPr lang="en-IE"/>
        </a:p>
      </dgm:t>
    </dgm:pt>
    <dgm:pt modelId="{6970B0B7-D7B1-437C-8591-75A492853AD1}" type="pres">
      <dgm:prSet presAssocID="{37EFD1B1-86C5-41A0-A339-32072CE6155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530C0ED-0033-4C63-9C93-C5AF5B5C2C68}" type="pres">
      <dgm:prSet presAssocID="{37EFD1B1-86C5-41A0-A339-32072CE61559}" presName="invisiNode" presStyleLbl="node1" presStyleIdx="2" presStyleCnt="3"/>
      <dgm:spPr/>
    </dgm:pt>
    <dgm:pt modelId="{D794692C-32C0-47EF-B643-B0CA2DBB9A63}" type="pres">
      <dgm:prSet presAssocID="{37EFD1B1-86C5-41A0-A339-32072CE61559}" presName="imagNode" presStyleLbl="fgImgPlace1" presStyleIdx="2" presStyleCnt="3" custScaleX="112835" custLinFactNeighborX="-462" custLinFactNeighborY="-890"/>
      <dgm:spPr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IE"/>
        </a:p>
      </dgm:t>
    </dgm:pt>
  </dgm:ptLst>
  <dgm:cxnLst>
    <dgm:cxn modelId="{C3C4A611-7A98-40B2-9C6D-898A2CB5AF3B}" srcId="{62BCCACD-D7D3-4C00-AD0D-3AD61836E17E}" destId="{AB4063F0-B9E6-4243-A053-792E15900EAF}" srcOrd="1" destOrd="0" parTransId="{09616A30-EEAC-463C-8894-D10AD23F8DBA}" sibTransId="{FCFB5C8E-29C0-43CD-9845-C9B665F4AC40}"/>
    <dgm:cxn modelId="{4123E5B7-ECA7-4E01-A9CC-B717050BB95A}" type="presOf" srcId="{FCFB5C8E-29C0-43CD-9845-C9B665F4AC40}" destId="{B168ED5D-DB8E-4176-AEE6-78E10D2BBBCE}" srcOrd="0" destOrd="0" presId="urn:microsoft.com/office/officeart/2005/8/layout/hList7"/>
    <dgm:cxn modelId="{E5127841-90FF-422D-8165-0059177425EE}" srcId="{62BCCACD-D7D3-4C00-AD0D-3AD61836E17E}" destId="{0EF21FA7-CC07-4F0A-AE80-167314A67645}" srcOrd="0" destOrd="0" parTransId="{83078E4B-0DA0-47EB-A5ED-267CA870831B}" sibTransId="{249B3D5F-EFD3-4B23-B7ED-0F76405BD4DE}"/>
    <dgm:cxn modelId="{D11E507C-F21C-49A2-B682-DE649D3455BE}" type="presOf" srcId="{AB4063F0-B9E6-4243-A053-792E15900EAF}" destId="{2F0D3F49-64AA-4835-9044-5963E6D2C4D0}" srcOrd="0" destOrd="0" presId="urn:microsoft.com/office/officeart/2005/8/layout/hList7"/>
    <dgm:cxn modelId="{57A51123-F6FD-4CE2-975A-D0A9CF14544B}" type="presOf" srcId="{0EF21FA7-CC07-4F0A-AE80-167314A67645}" destId="{B764C199-39A3-4F7D-8B7D-FD15EEB513F5}" srcOrd="1" destOrd="0" presId="urn:microsoft.com/office/officeart/2005/8/layout/hList7"/>
    <dgm:cxn modelId="{CEDA0392-0B1C-4AF9-BBB4-E29461B2E765}" type="presOf" srcId="{249B3D5F-EFD3-4B23-B7ED-0F76405BD4DE}" destId="{2832004E-248C-43A0-B1AE-71F4CE5773C4}" srcOrd="0" destOrd="0" presId="urn:microsoft.com/office/officeart/2005/8/layout/hList7"/>
    <dgm:cxn modelId="{6C532C5A-7182-46CD-810B-96F3280E29DC}" type="presOf" srcId="{0EF21FA7-CC07-4F0A-AE80-167314A67645}" destId="{4AC3397E-779B-4FB4-97B4-3517F10C1451}" srcOrd="0" destOrd="0" presId="urn:microsoft.com/office/officeart/2005/8/layout/hList7"/>
    <dgm:cxn modelId="{92BE3C3F-6D35-4193-B1BA-4FD4CCF68AD1}" type="presOf" srcId="{37EFD1B1-86C5-41A0-A339-32072CE61559}" destId="{6970B0B7-D7B1-437C-8591-75A492853AD1}" srcOrd="1" destOrd="0" presId="urn:microsoft.com/office/officeart/2005/8/layout/hList7"/>
    <dgm:cxn modelId="{44564D15-5AD0-450A-8196-01BABC42D0CF}" srcId="{62BCCACD-D7D3-4C00-AD0D-3AD61836E17E}" destId="{37EFD1B1-86C5-41A0-A339-32072CE61559}" srcOrd="2" destOrd="0" parTransId="{876C91E9-66DF-46B6-AC67-8269461D371F}" sibTransId="{18D89E3F-E34B-42E4-BD0A-946F27E6C453}"/>
    <dgm:cxn modelId="{BDC81125-5E7B-4626-B44E-E71DD376FB35}" type="presOf" srcId="{37EFD1B1-86C5-41A0-A339-32072CE61559}" destId="{671C08B4-A9D6-4224-BFF0-E61129785710}" srcOrd="0" destOrd="0" presId="urn:microsoft.com/office/officeart/2005/8/layout/hList7"/>
    <dgm:cxn modelId="{82CCC1E2-D1B6-496E-A3C5-707A79366D1A}" type="presOf" srcId="{62BCCACD-D7D3-4C00-AD0D-3AD61836E17E}" destId="{B6760410-0AE7-46CD-A93B-7AA9A4FD114F}" srcOrd="0" destOrd="0" presId="urn:microsoft.com/office/officeart/2005/8/layout/hList7"/>
    <dgm:cxn modelId="{1BD1B89C-ECB4-412D-8ABC-5B2356693F6B}" type="presOf" srcId="{AB4063F0-B9E6-4243-A053-792E15900EAF}" destId="{014F0300-A0C6-4ED4-842C-0D98FB37BA67}" srcOrd="1" destOrd="0" presId="urn:microsoft.com/office/officeart/2005/8/layout/hList7"/>
    <dgm:cxn modelId="{78BD37C4-CD50-4F2A-8398-6FFAB5E857CA}" type="presParOf" srcId="{B6760410-0AE7-46CD-A93B-7AA9A4FD114F}" destId="{150F63C6-94A4-4FC3-8E0D-F05771D77124}" srcOrd="0" destOrd="0" presId="urn:microsoft.com/office/officeart/2005/8/layout/hList7"/>
    <dgm:cxn modelId="{03CCFE49-CA0D-457D-8A4A-0DBE6797584B}" type="presParOf" srcId="{B6760410-0AE7-46CD-A93B-7AA9A4FD114F}" destId="{BA3AF05D-95A0-4C94-AB87-4F56B2537004}" srcOrd="1" destOrd="0" presId="urn:microsoft.com/office/officeart/2005/8/layout/hList7"/>
    <dgm:cxn modelId="{06DF6760-4B8A-4724-9A79-4DECD2BE2B55}" type="presParOf" srcId="{BA3AF05D-95A0-4C94-AB87-4F56B2537004}" destId="{CCFF6F02-FB4E-41FF-A5E9-79EE76C7B177}" srcOrd="0" destOrd="0" presId="urn:microsoft.com/office/officeart/2005/8/layout/hList7"/>
    <dgm:cxn modelId="{1FCA4BDC-06BA-465C-BFAF-4F27833B0321}" type="presParOf" srcId="{CCFF6F02-FB4E-41FF-A5E9-79EE76C7B177}" destId="{4AC3397E-779B-4FB4-97B4-3517F10C1451}" srcOrd="0" destOrd="0" presId="urn:microsoft.com/office/officeart/2005/8/layout/hList7"/>
    <dgm:cxn modelId="{EFF7F467-25B2-4645-A708-3E581AE25544}" type="presParOf" srcId="{CCFF6F02-FB4E-41FF-A5E9-79EE76C7B177}" destId="{B764C199-39A3-4F7D-8B7D-FD15EEB513F5}" srcOrd="1" destOrd="0" presId="urn:microsoft.com/office/officeart/2005/8/layout/hList7"/>
    <dgm:cxn modelId="{4FE2E65E-1364-4287-B414-1A3B6991FFF9}" type="presParOf" srcId="{CCFF6F02-FB4E-41FF-A5E9-79EE76C7B177}" destId="{AD003C07-FC4E-4807-9037-8372D1DA63C4}" srcOrd="2" destOrd="0" presId="urn:microsoft.com/office/officeart/2005/8/layout/hList7"/>
    <dgm:cxn modelId="{F5DBDCBB-A52C-498B-83B6-30DBD2FC7950}" type="presParOf" srcId="{CCFF6F02-FB4E-41FF-A5E9-79EE76C7B177}" destId="{BF363777-06B6-47B6-8C75-957133B05EB8}" srcOrd="3" destOrd="0" presId="urn:microsoft.com/office/officeart/2005/8/layout/hList7"/>
    <dgm:cxn modelId="{03DE3C4B-24D7-491D-BF6F-D632E70789EA}" type="presParOf" srcId="{BA3AF05D-95A0-4C94-AB87-4F56B2537004}" destId="{2832004E-248C-43A0-B1AE-71F4CE5773C4}" srcOrd="1" destOrd="0" presId="urn:microsoft.com/office/officeart/2005/8/layout/hList7"/>
    <dgm:cxn modelId="{2057018F-0030-4EBD-A329-5BD227AF4819}" type="presParOf" srcId="{BA3AF05D-95A0-4C94-AB87-4F56B2537004}" destId="{9EAF6B65-354D-4A55-9282-53E96F939BFB}" srcOrd="2" destOrd="0" presId="urn:microsoft.com/office/officeart/2005/8/layout/hList7"/>
    <dgm:cxn modelId="{FE56C135-BAA7-4897-A60A-B5B892032F24}" type="presParOf" srcId="{9EAF6B65-354D-4A55-9282-53E96F939BFB}" destId="{2F0D3F49-64AA-4835-9044-5963E6D2C4D0}" srcOrd="0" destOrd="0" presId="urn:microsoft.com/office/officeart/2005/8/layout/hList7"/>
    <dgm:cxn modelId="{010A67E9-E5AA-473E-ACA4-92EA3FD1AF7C}" type="presParOf" srcId="{9EAF6B65-354D-4A55-9282-53E96F939BFB}" destId="{014F0300-A0C6-4ED4-842C-0D98FB37BA67}" srcOrd="1" destOrd="0" presId="urn:microsoft.com/office/officeart/2005/8/layout/hList7"/>
    <dgm:cxn modelId="{BB5D3AA3-940A-4C0E-A654-E819593AF323}" type="presParOf" srcId="{9EAF6B65-354D-4A55-9282-53E96F939BFB}" destId="{598F0C7B-A479-4876-B075-7B451B1CD069}" srcOrd="2" destOrd="0" presId="urn:microsoft.com/office/officeart/2005/8/layout/hList7"/>
    <dgm:cxn modelId="{7A7D30B5-DEC7-4D6E-AE70-B75DAFAB3CCF}" type="presParOf" srcId="{9EAF6B65-354D-4A55-9282-53E96F939BFB}" destId="{220008D3-64C9-4EE2-A275-9595379BA48B}" srcOrd="3" destOrd="0" presId="urn:microsoft.com/office/officeart/2005/8/layout/hList7"/>
    <dgm:cxn modelId="{FB7B1A8B-EFFD-4C6E-9219-DEE168693B44}" type="presParOf" srcId="{BA3AF05D-95A0-4C94-AB87-4F56B2537004}" destId="{B168ED5D-DB8E-4176-AEE6-78E10D2BBBCE}" srcOrd="3" destOrd="0" presId="urn:microsoft.com/office/officeart/2005/8/layout/hList7"/>
    <dgm:cxn modelId="{1DCB44BF-47AA-4A53-8AC2-FD56C352F1C4}" type="presParOf" srcId="{BA3AF05D-95A0-4C94-AB87-4F56B2537004}" destId="{21FB13EE-C6EA-4736-894D-458CE647DD43}" srcOrd="4" destOrd="0" presId="urn:microsoft.com/office/officeart/2005/8/layout/hList7"/>
    <dgm:cxn modelId="{3E897102-2384-4288-BDBD-CC1A5309B422}" type="presParOf" srcId="{21FB13EE-C6EA-4736-894D-458CE647DD43}" destId="{671C08B4-A9D6-4224-BFF0-E61129785710}" srcOrd="0" destOrd="0" presId="urn:microsoft.com/office/officeart/2005/8/layout/hList7"/>
    <dgm:cxn modelId="{4B85FA2B-CBE1-4457-872D-26E3B3E43D03}" type="presParOf" srcId="{21FB13EE-C6EA-4736-894D-458CE647DD43}" destId="{6970B0B7-D7B1-437C-8591-75A492853AD1}" srcOrd="1" destOrd="0" presId="urn:microsoft.com/office/officeart/2005/8/layout/hList7"/>
    <dgm:cxn modelId="{8792C660-1BAD-45D3-AE8A-E2616D5CA071}" type="presParOf" srcId="{21FB13EE-C6EA-4736-894D-458CE647DD43}" destId="{8530C0ED-0033-4C63-9C93-C5AF5B5C2C68}" srcOrd="2" destOrd="0" presId="urn:microsoft.com/office/officeart/2005/8/layout/hList7"/>
    <dgm:cxn modelId="{5DF92C26-A9A6-4160-815F-3E9A1B9502D3}" type="presParOf" srcId="{21FB13EE-C6EA-4736-894D-458CE647DD43}" destId="{D794692C-32C0-47EF-B643-B0CA2DBB9A6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05F52-8A4A-465D-A8BF-0039DEA51C18}" type="datetimeFigureOut">
              <a:rPr lang="en-IE" smtClean="0"/>
              <a:pPr/>
              <a:t>01/08/2014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7FF28-2AD8-45A3-9442-5F82D11508E5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80BE4-35C2-4430-B0ED-E7915A1742DA}" type="slidenum">
              <a:rPr lang="en-IE" smtClean="0"/>
              <a:pPr/>
              <a:t>29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80BE4-35C2-4430-B0ED-E7915A1742DA}" type="slidenum">
              <a:rPr lang="en-IE" smtClean="0"/>
              <a:pPr/>
              <a:t>33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7FF28-2AD8-45A3-9442-5F82D11508E5}" type="slidenum">
              <a:rPr lang="en-IE" smtClean="0"/>
              <a:pPr/>
              <a:t>35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46FD0C-373E-4620-B312-B9D2FED9A8B9}" type="datetimeFigureOut">
              <a:rPr lang="en-IE" smtClean="0"/>
              <a:pPr/>
              <a:t>01/08/2014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IE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10A75C-D567-4390-ABF9-01477D70D9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FD0C-373E-4620-B312-B9D2FED9A8B9}" type="datetimeFigureOut">
              <a:rPr lang="en-IE" smtClean="0"/>
              <a:pPr/>
              <a:t>01/08/2014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A75C-D567-4390-ABF9-01477D70D9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FD0C-373E-4620-B312-B9D2FED9A8B9}" type="datetimeFigureOut">
              <a:rPr lang="en-IE" smtClean="0"/>
              <a:pPr/>
              <a:t>01/08/2014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A75C-D567-4390-ABF9-01477D70D9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46FD0C-373E-4620-B312-B9D2FED9A8B9}" type="datetimeFigureOut">
              <a:rPr lang="en-IE" smtClean="0"/>
              <a:pPr/>
              <a:t>01/08/2014</a:t>
            </a:fld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10A75C-D567-4390-ABF9-01477D70D928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46FD0C-373E-4620-B312-B9D2FED9A8B9}" type="datetimeFigureOut">
              <a:rPr lang="en-IE" smtClean="0"/>
              <a:pPr/>
              <a:t>01/08/2014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IE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10A75C-D567-4390-ABF9-01477D70D9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FD0C-373E-4620-B312-B9D2FED9A8B9}" type="datetimeFigureOut">
              <a:rPr lang="en-IE" smtClean="0"/>
              <a:pPr/>
              <a:t>01/08/2014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A75C-D567-4390-ABF9-01477D70D928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FD0C-373E-4620-B312-B9D2FED9A8B9}" type="datetimeFigureOut">
              <a:rPr lang="en-IE" smtClean="0"/>
              <a:pPr/>
              <a:t>01/08/2014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A75C-D567-4390-ABF9-01477D70D928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46FD0C-373E-4620-B312-B9D2FED9A8B9}" type="datetimeFigureOut">
              <a:rPr lang="en-IE" smtClean="0"/>
              <a:pPr/>
              <a:t>01/08/2014</a:t>
            </a:fld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10A75C-D567-4390-ABF9-01477D70D928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FD0C-373E-4620-B312-B9D2FED9A8B9}" type="datetimeFigureOut">
              <a:rPr lang="en-IE" smtClean="0"/>
              <a:pPr/>
              <a:t>01/08/2014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0A75C-D567-4390-ABF9-01477D70D9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46FD0C-373E-4620-B312-B9D2FED9A8B9}" type="datetimeFigureOut">
              <a:rPr lang="en-IE" smtClean="0"/>
              <a:pPr/>
              <a:t>01/08/2014</a:t>
            </a:fld>
            <a:endParaRPr lang="en-I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10A75C-D567-4390-ABF9-01477D70D928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46FD0C-373E-4620-B312-B9D2FED9A8B9}" type="datetimeFigureOut">
              <a:rPr lang="en-IE" smtClean="0"/>
              <a:pPr/>
              <a:t>01/08/2014</a:t>
            </a:fld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10A75C-D567-4390-ABF9-01477D70D928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46FD0C-373E-4620-B312-B9D2FED9A8B9}" type="datetimeFigureOut">
              <a:rPr lang="en-IE" smtClean="0"/>
              <a:pPr/>
              <a:t>01/08/2014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10A75C-D567-4390-ABF9-01477D70D928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ommunity@kilkennycoco.ie" TargetMode="Externa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ironmentpillar.ie/" TargetMode="External"/><Relationship Id="rId2" Type="http://schemas.openxmlformats.org/officeDocument/2006/relationships/hyperlink" Target="http://www.socialjustice.i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viron.ie/en/Publications/Community/CommunityVoluntarySupport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29264" cy="922114"/>
          </a:xfrm>
        </p:spPr>
        <p:txBody>
          <a:bodyPr/>
          <a:lstStyle/>
          <a:p>
            <a:pPr algn="ctr"/>
            <a:r>
              <a:rPr lang="en-IE" b="1" dirty="0" smtClean="0">
                <a:latin typeface="Calibri" pitchFamily="34" charset="0"/>
              </a:rPr>
              <a:t>Kilkenny Public Meetings June - July 2014 </a:t>
            </a:r>
            <a:endParaRPr lang="en-IE" b="1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7920880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en-IE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en-IE" sz="3600" b="1" dirty="0" smtClean="0">
                <a:latin typeface="Calibri" pitchFamily="34" charset="0"/>
              </a:rPr>
              <a:t>Establishing the  Public Participation </a:t>
            </a:r>
          </a:p>
          <a:p>
            <a:pPr algn="ctr">
              <a:buNone/>
            </a:pPr>
            <a:r>
              <a:rPr lang="en-IE" sz="3600" b="1" dirty="0" smtClean="0">
                <a:latin typeface="Calibri" pitchFamily="34" charset="0"/>
              </a:rPr>
              <a:t>Network ( PPN) for Kilkenny</a:t>
            </a:r>
          </a:p>
          <a:p>
            <a:pPr algn="ctr">
              <a:buNone/>
            </a:pPr>
            <a:r>
              <a:rPr lang="en-IE" sz="3600" b="1" dirty="0" smtClean="0">
                <a:latin typeface="Calibri" pitchFamily="34" charset="0"/>
              </a:rPr>
              <a:t> </a:t>
            </a:r>
            <a:endParaRPr lang="en-IE" sz="3600" b="1" dirty="0">
              <a:latin typeface="Calibri" pitchFamily="34" charset="0"/>
            </a:endParaRPr>
          </a:p>
        </p:txBody>
      </p:sp>
      <p:pic>
        <p:nvPicPr>
          <p:cNvPr id="6" name="Picture 5" descr="Network-Peo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924944"/>
            <a:ext cx="4464496" cy="323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 PPN</a:t>
            </a:r>
            <a:endParaRPr lang="en-I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All registered groups in the county are members of the County PPN</a:t>
            </a:r>
          </a:p>
          <a:p>
            <a:r>
              <a:rPr lang="en-IE" dirty="0" smtClean="0"/>
              <a:t>The PPN will be the main channel through which people will be selected to participate in various processes of the Local Authority and their Boards / Committees</a:t>
            </a:r>
          </a:p>
          <a:p>
            <a:r>
              <a:rPr lang="en-IE" dirty="0" smtClean="0"/>
              <a:t>Participants will be chosen by the PPN and should not be rejected by the Local Authority or any of its structures</a:t>
            </a:r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County PPN Membership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6888" cy="4572000"/>
          </a:xfrm>
        </p:spPr>
        <p:txBody>
          <a:bodyPr>
            <a:normAutofit fontScale="85000" lnSpcReduction="10000"/>
          </a:bodyPr>
          <a:lstStyle/>
          <a:p>
            <a:r>
              <a:rPr lang="en-IE" dirty="0" smtClean="0"/>
              <a:t>Groups must register annually</a:t>
            </a:r>
          </a:p>
          <a:p>
            <a:r>
              <a:rPr lang="en-IE" dirty="0" smtClean="0"/>
              <a:t>Register by an agreed date in any given year in order to have voting rights in the following year</a:t>
            </a:r>
          </a:p>
          <a:p>
            <a:r>
              <a:rPr lang="en-IE" dirty="0" smtClean="0"/>
              <a:t>Member groups when joining the PPN at county level must opt to be part of one of three electoral colleges – Environment, Social Inclusion &amp; Community/Voluntary</a:t>
            </a:r>
          </a:p>
          <a:p>
            <a:r>
              <a:rPr lang="en-IE" dirty="0" smtClean="0"/>
              <a:t>One County Register for all Environment, Social Inclusion and Community/Voluntary Groups – a copy of which will be maintained by the Local Authority in accordance with the LG Act 2001</a:t>
            </a:r>
          </a:p>
        </p:txBody>
      </p:sp>
      <p:pic>
        <p:nvPicPr>
          <p:cNvPr id="4099" name="Picture 3" descr="C:\Users\bhynes\Desktop\Images\untitled 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36912"/>
            <a:ext cx="2181225" cy="20955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5364088" y="2060848"/>
            <a:ext cx="2880320" cy="3456384"/>
          </a:xfrm>
        </p:spPr>
        <p:txBody>
          <a:bodyPr>
            <a:normAutofit fontScale="85000" lnSpcReduction="10000"/>
          </a:bodyPr>
          <a:lstStyle/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936104"/>
          </a:xfrm>
        </p:spPr>
        <p:txBody>
          <a:bodyPr>
            <a:normAutofit/>
          </a:bodyPr>
          <a:lstStyle/>
          <a:p>
            <a:r>
              <a:rPr lang="en-I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Linkage Groups </a:t>
            </a:r>
            <a:endParaRPr lang="en-I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467600" cy="47731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E" dirty="0" smtClean="0"/>
              <a:t>Central to ensuring that</a:t>
            </a:r>
          </a:p>
          <a:p>
            <a:r>
              <a:rPr lang="en-IE" dirty="0" smtClean="0"/>
              <a:t>All member groups are enabled to participate in shaping decisions that are being developed by any structure of the County / City Council</a:t>
            </a:r>
          </a:p>
          <a:p>
            <a:r>
              <a:rPr lang="en-IE" dirty="0" smtClean="0"/>
              <a:t>All member groups play a direct role in choosing their participants in the County / City Council Structures addressing particular issues</a:t>
            </a:r>
          </a:p>
          <a:p>
            <a:r>
              <a:rPr lang="en-IE" dirty="0" smtClean="0"/>
              <a:t>The view of all those involved will be communicated</a:t>
            </a:r>
          </a:p>
          <a:p>
            <a:r>
              <a:rPr lang="en-IE" dirty="0" smtClean="0"/>
              <a:t>All member groups will be fully up to date with developments in all of these county / city structures</a:t>
            </a:r>
          </a:p>
          <a:p>
            <a:endParaRPr lang="en-IE" dirty="0"/>
          </a:p>
        </p:txBody>
      </p:sp>
      <p:pic>
        <p:nvPicPr>
          <p:cNvPr id="4" name="Picture 4" descr="C:\Users\bhynes\Desktop\Images\social-network-thumb-400x300-236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48680"/>
            <a:ext cx="1315864" cy="1400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560" y="548680"/>
            <a:ext cx="187220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Linkage Groups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44008" y="1124744"/>
            <a:ext cx="17281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tx1"/>
                </a:solidFill>
              </a:rPr>
              <a:t>Local Authority </a:t>
            </a:r>
            <a:endParaRPr lang="en-IE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660232" y="148478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1"/>
          <p:cNvGrpSpPr/>
          <p:nvPr/>
        </p:nvGrpSpPr>
        <p:grpSpPr>
          <a:xfrm>
            <a:off x="7020272" y="1772816"/>
            <a:ext cx="1226931" cy="1226931"/>
            <a:chOff x="4512654" y="1084072"/>
            <a:chExt cx="1226931" cy="1226931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Oval 12"/>
            <p:cNvSpPr/>
            <p:nvPr/>
          </p:nvSpPr>
          <p:spPr>
            <a:xfrm>
              <a:off x="4512654" y="1084072"/>
              <a:ext cx="1226931" cy="1226931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4692334" y="1263752"/>
              <a:ext cx="867571" cy="867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E" sz="2300" kern="120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7668344" y="3212976"/>
            <a:ext cx="7200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bhynes\Desktop\Images\imagesS2QSWR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005064"/>
            <a:ext cx="923678" cy="93610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cxnSp>
        <p:nvCxnSpPr>
          <p:cNvPr id="22" name="Straight Arrow Connector 21"/>
          <p:cNvCxnSpPr/>
          <p:nvPr/>
        </p:nvCxnSpPr>
        <p:spPr>
          <a:xfrm flipH="1">
            <a:off x="6732240" y="5157192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211960" y="4365104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Users\bhynes\Desktop\Images\social-network-thumb-400x300-236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005064"/>
            <a:ext cx="1315864" cy="1400944"/>
          </a:xfrm>
          <a:prstGeom prst="rect">
            <a:avLst/>
          </a:prstGeom>
          <a:noFill/>
        </p:spPr>
      </p:pic>
      <p:pic>
        <p:nvPicPr>
          <p:cNvPr id="2058" name="Picture 10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780928"/>
            <a:ext cx="1152128" cy="115212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cxnSp>
        <p:nvCxnSpPr>
          <p:cNvPr id="38" name="Straight Arrow Connector 37"/>
          <p:cNvCxnSpPr/>
          <p:nvPr/>
        </p:nvCxnSpPr>
        <p:spPr>
          <a:xfrm flipH="1">
            <a:off x="3203848" y="3573016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067944" y="1988840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4" descr="C:\Users\bhynes\Desktop\Images\social-network-thumb-400x300-236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08920"/>
            <a:ext cx="1315864" cy="1328936"/>
          </a:xfrm>
          <a:prstGeom prst="rect">
            <a:avLst/>
          </a:prstGeom>
          <a:noFill/>
        </p:spPr>
      </p:pic>
      <p:pic>
        <p:nvPicPr>
          <p:cNvPr id="52" name="Picture 4" descr="C:\Users\bhynes\Desktop\Images\social-network-thumb-400x300-236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157192"/>
            <a:ext cx="1315864" cy="1400944"/>
          </a:xfrm>
          <a:prstGeom prst="rect">
            <a:avLst/>
          </a:prstGeom>
          <a:noFill/>
        </p:spPr>
      </p:pic>
      <p:pic>
        <p:nvPicPr>
          <p:cNvPr id="53" name="Picture 4" descr="C:\Users\bhynes\Desktop\Images\social-network-thumb-400x300-236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1315864" cy="1400944"/>
          </a:xfrm>
          <a:prstGeom prst="rect">
            <a:avLst/>
          </a:prstGeom>
          <a:noFill/>
        </p:spPr>
      </p:pic>
      <p:pic>
        <p:nvPicPr>
          <p:cNvPr id="1026" name="Picture 2" descr="C:\Users\bhynes\Desktop\Images\imagesIF53VPQ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5" y="4725144"/>
            <a:ext cx="1709892" cy="1512167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 flipV="1">
            <a:off x="3419872" y="3789040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344816" cy="836712"/>
          </a:xfrm>
        </p:spPr>
        <p:txBody>
          <a:bodyPr/>
          <a:lstStyle/>
          <a:p>
            <a:pPr algn="ctr"/>
            <a:r>
              <a:rPr lang="en-IE" b="1" dirty="0" smtClean="0">
                <a:latin typeface="Calibri" pitchFamily="34" charset="0"/>
              </a:rPr>
              <a:t>Role of the PPN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507288" cy="5421216"/>
          </a:xfrm>
        </p:spPr>
        <p:txBody>
          <a:bodyPr>
            <a:normAutofit/>
          </a:bodyPr>
          <a:lstStyle/>
          <a:p>
            <a:pPr algn="just"/>
            <a:r>
              <a:rPr lang="en-IE" sz="2800" b="1" i="1" dirty="0" smtClean="0">
                <a:latin typeface="Calibri" pitchFamily="34" charset="0"/>
              </a:rPr>
              <a:t>Main link  for </a:t>
            </a:r>
            <a:r>
              <a:rPr lang="en-IE" sz="2800" dirty="0" smtClean="0">
                <a:latin typeface="Calibri" pitchFamily="34" charset="0"/>
              </a:rPr>
              <a:t>local</a:t>
            </a:r>
          </a:p>
          <a:p>
            <a:pPr algn="just">
              <a:buNone/>
            </a:pPr>
            <a:r>
              <a:rPr lang="en-IE" sz="2800" dirty="0" smtClean="0">
                <a:latin typeface="Calibri" pitchFamily="34" charset="0"/>
              </a:rPr>
              <a:t>	 authority to </a:t>
            </a:r>
            <a:r>
              <a:rPr lang="en-IE" sz="2800" b="1" i="1" dirty="0" smtClean="0">
                <a:latin typeface="Calibri" pitchFamily="34" charset="0"/>
              </a:rPr>
              <a:t>connect</a:t>
            </a:r>
            <a:r>
              <a:rPr lang="en-IE" sz="2800" dirty="0" smtClean="0">
                <a:latin typeface="Calibri" pitchFamily="34" charset="0"/>
              </a:rPr>
              <a:t> with the </a:t>
            </a:r>
          </a:p>
          <a:p>
            <a:pPr algn="just">
              <a:buNone/>
            </a:pPr>
            <a:r>
              <a:rPr lang="en-IE" sz="2800" dirty="0" smtClean="0">
                <a:latin typeface="Calibri" pitchFamily="34" charset="0"/>
              </a:rPr>
              <a:t>	community, social inclusion</a:t>
            </a:r>
          </a:p>
          <a:p>
            <a:pPr algn="just">
              <a:buNone/>
            </a:pPr>
            <a:r>
              <a:rPr lang="en-IE" sz="2800" dirty="0" smtClean="0">
                <a:latin typeface="Calibri" pitchFamily="34" charset="0"/>
              </a:rPr>
              <a:t>	 and environmental sectors </a:t>
            </a:r>
          </a:p>
          <a:p>
            <a:pPr algn="just"/>
            <a:r>
              <a:rPr lang="en-IE" sz="2800" b="1" i="1" dirty="0" smtClean="0">
                <a:latin typeface="Calibri" pitchFamily="34" charset="0"/>
              </a:rPr>
              <a:t>Facilitate and enable Community Groups</a:t>
            </a:r>
            <a:r>
              <a:rPr lang="en-IE" sz="2800" dirty="0" smtClean="0">
                <a:latin typeface="Calibri" pitchFamily="34" charset="0"/>
              </a:rPr>
              <a:t> to articulate a diverse range of views and interests not to reduce or homogenise this diversity.</a:t>
            </a:r>
          </a:p>
          <a:p>
            <a:pPr algn="just"/>
            <a:r>
              <a:rPr lang="en-IE" sz="2800" b="1" i="1" dirty="0" smtClean="0">
                <a:latin typeface="Calibri" pitchFamily="34" charset="0"/>
              </a:rPr>
              <a:t>Make positive contributions </a:t>
            </a:r>
            <a:r>
              <a:rPr lang="en-IE" sz="2800" dirty="0" smtClean="0">
                <a:latin typeface="Calibri" pitchFamily="34" charset="0"/>
              </a:rPr>
              <a:t>within the local government system </a:t>
            </a:r>
          </a:p>
          <a:p>
            <a:endParaRPr lang="en-IE" dirty="0"/>
          </a:p>
        </p:txBody>
      </p:sp>
      <p:pic>
        <p:nvPicPr>
          <p:cNvPr id="5" name="Picture 4" descr="images6NR3EP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800284"/>
            <a:ext cx="2830066" cy="176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5297016" cy="850106"/>
          </a:xfrm>
        </p:spPr>
        <p:txBody>
          <a:bodyPr/>
          <a:lstStyle/>
          <a:p>
            <a:r>
              <a:rPr lang="en-IE" b="1" dirty="0" smtClean="0">
                <a:latin typeface="Calibri" pitchFamily="34" charset="0"/>
              </a:rPr>
              <a:t>Role of the PPN </a:t>
            </a:r>
            <a:endParaRPr lang="en-IE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just"/>
            <a:r>
              <a:rPr lang="en-IE" sz="2800" b="1" i="1" dirty="0" smtClean="0">
                <a:latin typeface="Calibri" pitchFamily="34" charset="0"/>
              </a:rPr>
              <a:t>Facilitates</a:t>
            </a:r>
            <a:r>
              <a:rPr lang="en-IE" sz="2800" dirty="0" smtClean="0">
                <a:latin typeface="Calibri" pitchFamily="34" charset="0"/>
              </a:rPr>
              <a:t> </a:t>
            </a:r>
            <a:r>
              <a:rPr lang="en-IE" sz="2800" b="1" i="1" dirty="0" smtClean="0">
                <a:latin typeface="Calibri" pitchFamily="34" charset="0"/>
              </a:rPr>
              <a:t>input LA </a:t>
            </a:r>
            <a:r>
              <a:rPr lang="en-IE" sz="2800" dirty="0" smtClean="0">
                <a:latin typeface="Calibri" pitchFamily="34" charset="0"/>
              </a:rPr>
              <a:t>through a </a:t>
            </a:r>
            <a:r>
              <a:rPr lang="en-IE" sz="2800" b="1" i="1" dirty="0" smtClean="0">
                <a:latin typeface="Calibri" pitchFamily="34" charset="0"/>
              </a:rPr>
              <a:t>structure </a:t>
            </a:r>
            <a:r>
              <a:rPr lang="en-IE" sz="2800" dirty="0" smtClean="0">
                <a:latin typeface="Calibri" pitchFamily="34" charset="0"/>
              </a:rPr>
              <a:t>that ensures </a:t>
            </a:r>
            <a:r>
              <a:rPr lang="en-IE" sz="2800" b="1" i="1" dirty="0" smtClean="0">
                <a:latin typeface="Calibri" pitchFamily="34" charset="0"/>
              </a:rPr>
              <a:t>public participation and representation</a:t>
            </a:r>
            <a:endParaRPr lang="en-IE" sz="2800" dirty="0" smtClean="0">
              <a:latin typeface="Calibri" pitchFamily="34" charset="0"/>
            </a:endParaRPr>
          </a:p>
          <a:p>
            <a:pPr lvl="0" algn="just">
              <a:buNone/>
            </a:pPr>
            <a:endParaRPr lang="en-IE" sz="2800" dirty="0" smtClean="0">
              <a:latin typeface="Calibri" pitchFamily="34" charset="0"/>
            </a:endParaRPr>
          </a:p>
          <a:p>
            <a:pPr lvl="0" algn="just">
              <a:buNone/>
            </a:pPr>
            <a:endParaRPr lang="en-IE" sz="2800" dirty="0" smtClean="0">
              <a:latin typeface="Calibri" pitchFamily="34" charset="0"/>
            </a:endParaRPr>
          </a:p>
          <a:p>
            <a:pPr lvl="0" algn="just">
              <a:buNone/>
            </a:pPr>
            <a:endParaRPr lang="en-IE" sz="2800" dirty="0" smtClean="0">
              <a:latin typeface="Calibri" pitchFamily="34" charset="0"/>
            </a:endParaRPr>
          </a:p>
          <a:p>
            <a:pPr lvl="0" algn="just">
              <a:buNone/>
            </a:pPr>
            <a:endParaRPr lang="en-IE" sz="2800" dirty="0" smtClean="0">
              <a:latin typeface="Calibri" pitchFamily="34" charset="0"/>
            </a:endParaRPr>
          </a:p>
          <a:p>
            <a:pPr lvl="0" algn="just">
              <a:buNone/>
            </a:pPr>
            <a:endParaRPr lang="en-IE" sz="2800" dirty="0" smtClean="0">
              <a:latin typeface="Calibri" pitchFamily="34" charset="0"/>
            </a:endParaRPr>
          </a:p>
          <a:p>
            <a:pPr lvl="0" algn="just">
              <a:buNone/>
            </a:pPr>
            <a:endParaRPr lang="en-IE" sz="2800" dirty="0" smtClean="0">
              <a:latin typeface="Calibri" pitchFamily="34" charset="0"/>
            </a:endParaRPr>
          </a:p>
          <a:p>
            <a:pPr lvl="0" algn="just"/>
            <a:r>
              <a:rPr lang="en-IE" sz="2800" b="1" i="1" dirty="0" smtClean="0">
                <a:latin typeface="Calibri" pitchFamily="34" charset="0"/>
              </a:rPr>
              <a:t>Acts as a hub </a:t>
            </a:r>
            <a:r>
              <a:rPr lang="en-IE" sz="2800" dirty="0">
                <a:latin typeface="Calibri" pitchFamily="34" charset="0"/>
              </a:rPr>
              <a:t>around which </a:t>
            </a:r>
            <a:r>
              <a:rPr lang="en-IE" sz="2800" b="1" i="1" dirty="0">
                <a:latin typeface="Calibri" pitchFamily="34" charset="0"/>
              </a:rPr>
              <a:t>information is distributed and </a:t>
            </a:r>
            <a:r>
              <a:rPr lang="en-IE" sz="2800" b="1" i="1" dirty="0" smtClean="0">
                <a:latin typeface="Calibri" pitchFamily="34" charset="0"/>
              </a:rPr>
              <a:t>received</a:t>
            </a:r>
            <a:endParaRPr lang="en-IE" sz="2800" dirty="0">
              <a:latin typeface="Calibri" pitchFamily="34" charset="0"/>
            </a:endParaRPr>
          </a:p>
          <a:p>
            <a:endParaRPr lang="en-IE" dirty="0">
              <a:latin typeface="Calibri" pitchFamily="34" charset="0"/>
            </a:endParaRPr>
          </a:p>
        </p:txBody>
      </p:sp>
      <p:pic>
        <p:nvPicPr>
          <p:cNvPr id="4" name="Picture 3" descr="imagesXU2EWB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132856"/>
            <a:ext cx="3096344" cy="2985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706090"/>
          </a:xfrm>
        </p:spPr>
        <p:txBody>
          <a:bodyPr>
            <a:normAutofit/>
          </a:bodyPr>
          <a:lstStyle/>
          <a:p>
            <a:pPr algn="ctr"/>
            <a:r>
              <a:rPr lang="en-IE" b="1" dirty="0" smtClean="0">
                <a:latin typeface="Calibri" pitchFamily="34" charset="0"/>
              </a:rPr>
              <a:t>Role of the PPN </a:t>
            </a:r>
            <a:endParaRPr lang="en-IE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363272" cy="554461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IE" b="1" dirty="0">
              <a:latin typeface="Calibri" pitchFamily="34" charset="0"/>
            </a:endParaRPr>
          </a:p>
          <a:p>
            <a:pPr lvl="0" algn="just"/>
            <a:r>
              <a:rPr lang="en-US" dirty="0" smtClean="0">
                <a:latin typeface="Calibri" pitchFamily="34" charset="0"/>
              </a:rPr>
              <a:t>Help create countywide vision for the  </a:t>
            </a:r>
            <a:r>
              <a:rPr lang="en-US" b="1" i="1" dirty="0" smtClean="0">
                <a:latin typeface="Calibri" pitchFamily="34" charset="0"/>
              </a:rPr>
              <a:t>well-being </a:t>
            </a:r>
            <a:r>
              <a:rPr lang="en-US" b="1" i="1" dirty="0">
                <a:latin typeface="Calibri" pitchFamily="34" charset="0"/>
              </a:rPr>
              <a:t>of this and future </a:t>
            </a:r>
            <a:r>
              <a:rPr lang="en-US" b="1" i="1" dirty="0" smtClean="0">
                <a:latin typeface="Calibri" pitchFamily="34" charset="0"/>
              </a:rPr>
              <a:t>generations</a:t>
            </a:r>
            <a:endParaRPr lang="en-US" dirty="0" smtClean="0">
              <a:latin typeface="Calibri" pitchFamily="34" charset="0"/>
            </a:endParaRPr>
          </a:p>
          <a:p>
            <a:pPr lvl="0" algn="just">
              <a:buNone/>
            </a:pPr>
            <a:endParaRPr lang="en-IE" dirty="0">
              <a:latin typeface="Calibri" pitchFamily="34" charset="0"/>
            </a:endParaRPr>
          </a:p>
          <a:p>
            <a:pPr lvl="0" algn="just"/>
            <a:r>
              <a:rPr lang="en-IE" dirty="0" smtClean="0">
                <a:latin typeface="Calibri" pitchFamily="34" charset="0"/>
              </a:rPr>
              <a:t>To </a:t>
            </a:r>
            <a:r>
              <a:rPr lang="en-IE" dirty="0">
                <a:latin typeface="Calibri" pitchFamily="34" charset="0"/>
              </a:rPr>
              <a:t>facilitate opportunities for </a:t>
            </a:r>
            <a:r>
              <a:rPr lang="en-IE" b="1" i="1" dirty="0">
                <a:latin typeface="Calibri" pitchFamily="34" charset="0"/>
              </a:rPr>
              <a:t>networking, communication and the sharing of </a:t>
            </a:r>
            <a:r>
              <a:rPr lang="en-IE" b="1" i="1" dirty="0" smtClean="0">
                <a:latin typeface="Calibri" pitchFamily="34" charset="0"/>
              </a:rPr>
              <a:t>information</a:t>
            </a:r>
            <a:endParaRPr lang="en-IE" dirty="0" smtClean="0">
              <a:latin typeface="Calibri" pitchFamily="34" charset="0"/>
            </a:endParaRPr>
          </a:p>
          <a:p>
            <a:pPr lvl="0" algn="just">
              <a:buNone/>
            </a:pPr>
            <a:endParaRPr lang="en-IE" dirty="0">
              <a:latin typeface="Calibri" pitchFamily="34" charset="0"/>
            </a:endParaRPr>
          </a:p>
          <a:p>
            <a:pPr lvl="0" algn="just"/>
            <a:r>
              <a:rPr lang="en-IE" dirty="0" smtClean="0">
                <a:latin typeface="Calibri" pitchFamily="34" charset="0"/>
              </a:rPr>
              <a:t>To </a:t>
            </a:r>
            <a:r>
              <a:rPr lang="en-US" dirty="0">
                <a:latin typeface="Calibri" pitchFamily="34" charset="0"/>
              </a:rPr>
              <a:t>identify </a:t>
            </a:r>
            <a:r>
              <a:rPr lang="en-US" dirty="0" smtClean="0">
                <a:latin typeface="Calibri" pitchFamily="34" charset="0"/>
              </a:rPr>
              <a:t>issues </a:t>
            </a:r>
            <a:r>
              <a:rPr lang="en-US" dirty="0">
                <a:latin typeface="Calibri" pitchFamily="34" charset="0"/>
              </a:rPr>
              <a:t>of </a:t>
            </a:r>
            <a:r>
              <a:rPr lang="en-US" b="1" i="1" dirty="0">
                <a:latin typeface="Calibri" pitchFamily="34" charset="0"/>
              </a:rPr>
              <a:t>collective concern </a:t>
            </a:r>
            <a:r>
              <a:rPr lang="en-US" dirty="0" smtClean="0">
                <a:latin typeface="Calibri" pitchFamily="34" charset="0"/>
              </a:rPr>
              <a:t>and </a:t>
            </a:r>
            <a:r>
              <a:rPr lang="en-US" dirty="0">
                <a:latin typeface="Calibri" pitchFamily="34" charset="0"/>
              </a:rPr>
              <a:t>work to influence policy </a:t>
            </a:r>
            <a:r>
              <a:rPr lang="en-US" dirty="0" smtClean="0">
                <a:latin typeface="Calibri" pitchFamily="34" charset="0"/>
              </a:rPr>
              <a:t>locally  </a:t>
            </a:r>
            <a:r>
              <a:rPr lang="en-US" dirty="0">
                <a:latin typeface="Calibri" pitchFamily="34" charset="0"/>
              </a:rPr>
              <a:t>in relation to these </a:t>
            </a:r>
            <a:r>
              <a:rPr lang="en-US" dirty="0" smtClean="0">
                <a:latin typeface="Calibri" pitchFamily="34" charset="0"/>
              </a:rPr>
              <a:t>issues</a:t>
            </a:r>
          </a:p>
          <a:p>
            <a:pPr lvl="0" algn="just">
              <a:buNone/>
            </a:pPr>
            <a:endParaRPr lang="en-IE" dirty="0">
              <a:latin typeface="Calibri" pitchFamily="34" charset="0"/>
            </a:endParaRPr>
          </a:p>
          <a:p>
            <a:pPr lvl="0" algn="just"/>
            <a:r>
              <a:rPr lang="en-US" dirty="0" smtClean="0">
                <a:latin typeface="Calibri" pitchFamily="34" charset="0"/>
              </a:rPr>
              <a:t>To </a:t>
            </a:r>
            <a:r>
              <a:rPr lang="en-US" b="1" i="1" dirty="0">
                <a:latin typeface="Calibri" pitchFamily="34" charset="0"/>
              </a:rPr>
              <a:t>actively support </a:t>
            </a:r>
            <a:r>
              <a:rPr lang="en-US" b="1" i="1" dirty="0" smtClean="0">
                <a:latin typeface="Calibri" pitchFamily="34" charset="0"/>
              </a:rPr>
              <a:t>the inclusion </a:t>
            </a:r>
            <a:r>
              <a:rPr lang="en-US" b="1" i="1" dirty="0">
                <a:latin typeface="Calibri" pitchFamily="34" charset="0"/>
              </a:rPr>
              <a:t>of socially excluded </a:t>
            </a:r>
            <a:r>
              <a:rPr lang="en-US" b="1" i="1" dirty="0" smtClean="0">
                <a:latin typeface="Calibri" pitchFamily="34" charset="0"/>
              </a:rPr>
              <a:t>groups</a:t>
            </a:r>
            <a:endParaRPr lang="en-IE" dirty="0">
              <a:latin typeface="Calibri" pitchFamily="34" charset="0"/>
            </a:endParaRP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136904" cy="778098"/>
          </a:xfrm>
        </p:spPr>
        <p:txBody>
          <a:bodyPr>
            <a:normAutofit/>
          </a:bodyPr>
          <a:lstStyle/>
          <a:p>
            <a:pPr algn="ctr"/>
            <a:r>
              <a:rPr lang="en-IE" b="1" dirty="0" smtClean="0">
                <a:latin typeface="Calibri" pitchFamily="34" charset="0"/>
              </a:rPr>
              <a:t>Role of the PPN </a:t>
            </a:r>
            <a:endParaRPr lang="en-IE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507288" cy="5877272"/>
          </a:xfrm>
        </p:spPr>
        <p:txBody>
          <a:bodyPr>
            <a:normAutofit/>
          </a:bodyPr>
          <a:lstStyle/>
          <a:p>
            <a:pPr lvl="0" algn="just"/>
            <a:endParaRPr lang="en-IE" dirty="0" smtClean="0">
              <a:latin typeface="Calibri" pitchFamily="34" charset="0"/>
            </a:endParaRPr>
          </a:p>
          <a:p>
            <a:pPr lvl="0" algn="just"/>
            <a:r>
              <a:rPr lang="en-IE" b="1" i="1" dirty="0" smtClean="0">
                <a:latin typeface="Calibri" pitchFamily="34" charset="0"/>
              </a:rPr>
              <a:t>Facilitates </a:t>
            </a:r>
            <a:r>
              <a:rPr lang="en-IE" b="1" i="1" dirty="0">
                <a:latin typeface="Calibri" pitchFamily="34" charset="0"/>
              </a:rPr>
              <a:t>the selection of participants </a:t>
            </a:r>
            <a:r>
              <a:rPr lang="en-IE" dirty="0">
                <a:latin typeface="Calibri" pitchFamily="34" charset="0"/>
              </a:rPr>
              <a:t>from the </a:t>
            </a:r>
            <a:r>
              <a:rPr lang="en-IE" b="1" i="1" dirty="0" smtClean="0">
                <a:latin typeface="Calibri" pitchFamily="34" charset="0"/>
              </a:rPr>
              <a:t>3 pillars </a:t>
            </a:r>
            <a:r>
              <a:rPr lang="en-IE" dirty="0" smtClean="0">
                <a:latin typeface="Calibri" pitchFamily="34" charset="0"/>
              </a:rPr>
              <a:t>onto </a:t>
            </a:r>
            <a:r>
              <a:rPr lang="en-IE" dirty="0">
                <a:latin typeface="Calibri" pitchFamily="34" charset="0"/>
              </a:rPr>
              <a:t>city/county decision making bodies</a:t>
            </a:r>
            <a:r>
              <a:rPr lang="en-IE" dirty="0" smtClean="0">
                <a:latin typeface="Calibri" pitchFamily="34" charset="0"/>
              </a:rPr>
              <a:t>.</a:t>
            </a:r>
          </a:p>
          <a:p>
            <a:pPr lvl="0" algn="just">
              <a:buNone/>
            </a:pPr>
            <a:endParaRPr lang="en-IE" dirty="0">
              <a:latin typeface="Calibri" pitchFamily="34" charset="0"/>
            </a:endParaRPr>
          </a:p>
          <a:p>
            <a:pPr lvl="0" algn="just"/>
            <a:r>
              <a:rPr lang="en-IE" b="1" i="1" dirty="0" smtClean="0">
                <a:latin typeface="Calibri" pitchFamily="34" charset="0"/>
              </a:rPr>
              <a:t>Seek recognition </a:t>
            </a:r>
            <a:r>
              <a:rPr lang="en-IE" b="1" i="1" dirty="0">
                <a:latin typeface="Calibri" pitchFamily="34" charset="0"/>
              </a:rPr>
              <a:t>and </a:t>
            </a:r>
            <a:r>
              <a:rPr lang="en-IE" b="1" i="1" dirty="0" smtClean="0">
                <a:latin typeface="Calibri" pitchFamily="34" charset="0"/>
              </a:rPr>
              <a:t>acknowledgement </a:t>
            </a:r>
          </a:p>
          <a:p>
            <a:pPr lvl="0" algn="just">
              <a:buNone/>
            </a:pPr>
            <a:r>
              <a:rPr lang="en-IE" b="1" i="1" dirty="0" smtClean="0">
                <a:latin typeface="Calibri" pitchFamily="34" charset="0"/>
              </a:rPr>
              <a:t>   </a:t>
            </a:r>
            <a:r>
              <a:rPr lang="en-IE" dirty="0" smtClean="0">
                <a:latin typeface="Calibri" pitchFamily="34" charset="0"/>
              </a:rPr>
              <a:t>of the sector</a:t>
            </a:r>
          </a:p>
          <a:p>
            <a:pPr algn="just"/>
            <a:r>
              <a:rPr lang="en-IE" b="1" i="1" dirty="0" smtClean="0">
                <a:latin typeface="Calibri" pitchFamily="34" charset="0"/>
              </a:rPr>
              <a:t>Create a sense of solidarity and a </a:t>
            </a:r>
          </a:p>
          <a:p>
            <a:pPr algn="just">
              <a:buNone/>
            </a:pPr>
            <a:r>
              <a:rPr lang="en-IE" b="1" i="1" dirty="0" smtClean="0">
                <a:latin typeface="Calibri" pitchFamily="34" charset="0"/>
              </a:rPr>
              <a:t>   strong </a:t>
            </a:r>
            <a:r>
              <a:rPr lang="en-IE" b="1" i="1" dirty="0">
                <a:latin typeface="Calibri" pitchFamily="34" charset="0"/>
              </a:rPr>
              <a:t>collective </a:t>
            </a:r>
            <a:r>
              <a:rPr lang="en-IE" b="1" i="1" dirty="0" smtClean="0">
                <a:latin typeface="Calibri" pitchFamily="34" charset="0"/>
              </a:rPr>
              <a:t>voice </a:t>
            </a:r>
            <a:r>
              <a:rPr lang="en-IE" dirty="0" smtClean="0">
                <a:latin typeface="Calibri" pitchFamily="34" charset="0"/>
              </a:rPr>
              <a:t>within </a:t>
            </a:r>
            <a:r>
              <a:rPr lang="en-IE" dirty="0">
                <a:latin typeface="Calibri" pitchFamily="34" charset="0"/>
              </a:rPr>
              <a:t>the </a:t>
            </a:r>
            <a:r>
              <a:rPr lang="en-IE" dirty="0" smtClean="0">
                <a:latin typeface="Calibri" pitchFamily="34" charset="0"/>
              </a:rPr>
              <a:t>County</a:t>
            </a:r>
            <a:endParaRPr lang="en-IE" dirty="0">
              <a:latin typeface="Calibri" pitchFamily="34" charset="0"/>
            </a:endParaRPr>
          </a:p>
          <a:p>
            <a:pPr lvl="0" algn="just"/>
            <a:endParaRPr lang="en-US" dirty="0" smtClean="0">
              <a:latin typeface="Calibri" pitchFamily="34" charset="0"/>
            </a:endParaRPr>
          </a:p>
          <a:p>
            <a:pPr lvl="0" algn="just"/>
            <a:r>
              <a:rPr lang="en-US" dirty="0" smtClean="0">
                <a:latin typeface="Calibri" pitchFamily="34" charset="0"/>
              </a:rPr>
              <a:t>Support nominated representatives to </a:t>
            </a:r>
            <a:r>
              <a:rPr lang="en-US" b="1" i="1" dirty="0" smtClean="0">
                <a:latin typeface="Calibri" pitchFamily="34" charset="0"/>
              </a:rPr>
              <a:t>participate </a:t>
            </a:r>
            <a:r>
              <a:rPr lang="en-US" b="1" i="1" dirty="0">
                <a:latin typeface="Calibri" pitchFamily="34" charset="0"/>
              </a:rPr>
              <a:t>effectively </a:t>
            </a:r>
            <a:r>
              <a:rPr lang="en-US" b="1" i="1" dirty="0" smtClean="0">
                <a:latin typeface="Calibri" pitchFamily="34" charset="0"/>
              </a:rPr>
              <a:t>and have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i="1" dirty="0" smtClean="0">
                <a:latin typeface="Calibri" pitchFamily="34" charset="0"/>
              </a:rPr>
              <a:t>their voices heard </a:t>
            </a:r>
            <a:r>
              <a:rPr lang="en-US" dirty="0" smtClean="0">
                <a:latin typeface="Calibri" pitchFamily="34" charset="0"/>
              </a:rPr>
              <a:t>through the linkage group structure</a:t>
            </a:r>
            <a:endParaRPr lang="en-IE" dirty="0">
              <a:latin typeface="Calibri" pitchFamily="34" charset="0"/>
            </a:endParaRPr>
          </a:p>
          <a:p>
            <a:endParaRPr lang="en-IE" dirty="0"/>
          </a:p>
        </p:txBody>
      </p:sp>
      <p:pic>
        <p:nvPicPr>
          <p:cNvPr id="4" name="Picture 3" descr="imagesKFJWPX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988840"/>
            <a:ext cx="3025943" cy="2768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en-IE" b="1" dirty="0" smtClean="0">
                <a:latin typeface="Calibri" pitchFamily="34" charset="0"/>
              </a:rPr>
              <a:t>State Supports for PPN</a:t>
            </a:r>
            <a:endParaRPr lang="en-IE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640960" cy="5565232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IE" b="1" dirty="0">
                <a:latin typeface="Calibri" pitchFamily="34" charset="0"/>
              </a:rPr>
              <a:t>Local Authorities</a:t>
            </a:r>
            <a:r>
              <a:rPr lang="en-IE" dirty="0">
                <a:latin typeface="Calibri" pitchFamily="34" charset="0"/>
              </a:rPr>
              <a:t> to agree and adopt </a:t>
            </a:r>
            <a:r>
              <a:rPr lang="en-IE" dirty="0" smtClean="0">
                <a:latin typeface="Calibri" pitchFamily="34" charset="0"/>
              </a:rPr>
              <a:t>an </a:t>
            </a:r>
            <a:r>
              <a:rPr lang="en-IE" b="1" i="1" dirty="0" smtClean="0">
                <a:latin typeface="Calibri" pitchFamily="34" charset="0"/>
              </a:rPr>
              <a:t>engagement  </a:t>
            </a:r>
            <a:r>
              <a:rPr lang="en-IE" b="1" i="1" dirty="0">
                <a:latin typeface="Calibri" pitchFamily="34" charset="0"/>
              </a:rPr>
              <a:t>Protocol </a:t>
            </a:r>
            <a:r>
              <a:rPr lang="en-IE" dirty="0">
                <a:latin typeface="Calibri" pitchFamily="34" charset="0"/>
              </a:rPr>
              <a:t>for all committees/decision making committees with PPN </a:t>
            </a:r>
            <a:r>
              <a:rPr lang="en-IE" dirty="0" smtClean="0">
                <a:latin typeface="Calibri" pitchFamily="34" charset="0"/>
              </a:rPr>
              <a:t>representatives</a:t>
            </a:r>
          </a:p>
          <a:p>
            <a:pPr lvl="0" algn="just">
              <a:buNone/>
            </a:pPr>
            <a:endParaRPr lang="en-IE" b="1" i="1" dirty="0">
              <a:latin typeface="Calibri" pitchFamily="34" charset="0"/>
            </a:endParaRPr>
          </a:p>
          <a:p>
            <a:pPr lvl="0" algn="just"/>
            <a:r>
              <a:rPr lang="en-IE" b="1" dirty="0">
                <a:latin typeface="Calibri" pitchFamily="34" charset="0"/>
              </a:rPr>
              <a:t>Local Authorities</a:t>
            </a:r>
            <a:r>
              <a:rPr lang="en-IE" dirty="0">
                <a:latin typeface="Calibri" pitchFamily="34" charset="0"/>
              </a:rPr>
              <a:t> to set </a:t>
            </a:r>
            <a:endParaRPr lang="en-IE" dirty="0" smtClean="0">
              <a:latin typeface="Calibri" pitchFamily="34" charset="0"/>
            </a:endParaRPr>
          </a:p>
          <a:p>
            <a:pPr lvl="0" algn="just">
              <a:buNone/>
            </a:pPr>
            <a:r>
              <a:rPr lang="en-IE" dirty="0" smtClean="0">
                <a:latin typeface="Calibri" pitchFamily="34" charset="0"/>
              </a:rPr>
              <a:t>  aside </a:t>
            </a:r>
            <a:r>
              <a:rPr lang="en-IE" b="1" i="1" dirty="0">
                <a:latin typeface="Calibri" pitchFamily="34" charset="0"/>
              </a:rPr>
              <a:t>resources </a:t>
            </a:r>
            <a:r>
              <a:rPr lang="en-IE" b="1" i="1" dirty="0" smtClean="0">
                <a:latin typeface="Calibri" pitchFamily="34" charset="0"/>
              </a:rPr>
              <a:t> </a:t>
            </a:r>
            <a:r>
              <a:rPr lang="en-IE" dirty="0" smtClean="0">
                <a:latin typeface="Calibri" pitchFamily="34" charset="0"/>
              </a:rPr>
              <a:t>to </a:t>
            </a:r>
            <a:r>
              <a:rPr lang="en-IE" dirty="0">
                <a:latin typeface="Calibri" pitchFamily="34" charset="0"/>
              </a:rPr>
              <a:t>cover </a:t>
            </a:r>
            <a:endParaRPr lang="en-IE" dirty="0" smtClean="0">
              <a:latin typeface="Calibri" pitchFamily="34" charset="0"/>
            </a:endParaRPr>
          </a:p>
          <a:p>
            <a:pPr lvl="0" algn="just">
              <a:buNone/>
            </a:pPr>
            <a:r>
              <a:rPr lang="en-IE" dirty="0" smtClean="0">
                <a:latin typeface="Calibri" pitchFamily="34" charset="0"/>
              </a:rPr>
              <a:t>   travel </a:t>
            </a:r>
            <a:r>
              <a:rPr lang="en-IE" dirty="0">
                <a:latin typeface="Calibri" pitchFamily="34" charset="0"/>
              </a:rPr>
              <a:t>and subsistence expenses for </a:t>
            </a:r>
            <a:endParaRPr lang="en-IE" dirty="0" smtClean="0">
              <a:latin typeface="Calibri" pitchFamily="34" charset="0"/>
            </a:endParaRPr>
          </a:p>
          <a:p>
            <a:pPr lvl="0" algn="just">
              <a:buNone/>
            </a:pPr>
            <a:r>
              <a:rPr lang="en-IE" dirty="0" smtClean="0">
                <a:latin typeface="Calibri" pitchFamily="34" charset="0"/>
              </a:rPr>
              <a:t>   PPN representatives on LA committees </a:t>
            </a:r>
          </a:p>
          <a:p>
            <a:pPr lvl="0" algn="just">
              <a:buNone/>
            </a:pPr>
            <a:endParaRPr lang="en-IE" dirty="0">
              <a:latin typeface="Calibri" pitchFamily="34" charset="0"/>
            </a:endParaRPr>
          </a:p>
          <a:p>
            <a:pPr lvl="0" algn="just"/>
            <a:r>
              <a:rPr lang="en-IE" b="1" dirty="0">
                <a:latin typeface="Calibri" pitchFamily="34" charset="0"/>
              </a:rPr>
              <a:t>Local Authorities</a:t>
            </a:r>
            <a:r>
              <a:rPr lang="en-IE" dirty="0">
                <a:latin typeface="Calibri" pitchFamily="34" charset="0"/>
              </a:rPr>
              <a:t> to facilitate </a:t>
            </a:r>
            <a:r>
              <a:rPr lang="en-IE" b="1" i="1" dirty="0">
                <a:latin typeface="Calibri" pitchFamily="34" charset="0"/>
              </a:rPr>
              <a:t>access to a library of relevant thematic </a:t>
            </a:r>
            <a:r>
              <a:rPr lang="en-IE" b="1" i="1" dirty="0" smtClean="0">
                <a:latin typeface="Calibri" pitchFamily="34" charset="0"/>
              </a:rPr>
              <a:t>documents</a:t>
            </a:r>
          </a:p>
          <a:p>
            <a:pPr lvl="0" algn="just">
              <a:buNone/>
            </a:pPr>
            <a:endParaRPr lang="en-IE" dirty="0">
              <a:latin typeface="Calibri" pitchFamily="34" charset="0"/>
            </a:endParaRPr>
          </a:p>
          <a:p>
            <a:pPr lvl="0" algn="just"/>
            <a:r>
              <a:rPr lang="en-IE" b="1" dirty="0">
                <a:latin typeface="Calibri" pitchFamily="34" charset="0"/>
              </a:rPr>
              <a:t>Local Authorities </a:t>
            </a:r>
            <a:r>
              <a:rPr lang="en-IE" dirty="0">
                <a:latin typeface="Calibri" pitchFamily="34" charset="0"/>
              </a:rPr>
              <a:t>to provide for one whole time equivalent </a:t>
            </a:r>
            <a:r>
              <a:rPr lang="en-IE" b="1" i="1" dirty="0">
                <a:latin typeface="Calibri" pitchFamily="34" charset="0"/>
              </a:rPr>
              <a:t>staff member </a:t>
            </a:r>
            <a:r>
              <a:rPr lang="en-IE" b="1" i="1" dirty="0" smtClean="0">
                <a:latin typeface="Calibri" pitchFamily="34" charset="0"/>
              </a:rPr>
              <a:t> and office space </a:t>
            </a:r>
            <a:r>
              <a:rPr lang="en-IE" dirty="0" smtClean="0">
                <a:latin typeface="Calibri" pitchFamily="34" charset="0"/>
              </a:rPr>
              <a:t>for </a:t>
            </a:r>
            <a:r>
              <a:rPr lang="en-IE" dirty="0">
                <a:latin typeface="Calibri" pitchFamily="34" charset="0"/>
              </a:rPr>
              <a:t>the Network</a:t>
            </a:r>
            <a:r>
              <a:rPr lang="en-IE" dirty="0" smtClean="0">
                <a:latin typeface="Calibri" pitchFamily="34" charset="0"/>
              </a:rPr>
              <a:t>.</a:t>
            </a:r>
            <a:endParaRPr lang="en-IE" dirty="0">
              <a:latin typeface="Calibri" pitchFamily="34" charset="0"/>
            </a:endParaRPr>
          </a:p>
          <a:p>
            <a:endParaRPr lang="en-IE" dirty="0"/>
          </a:p>
        </p:txBody>
      </p:sp>
      <p:pic>
        <p:nvPicPr>
          <p:cNvPr id="4" name="Picture 3" descr="Ladder-of-enga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5252" y="1700808"/>
            <a:ext cx="3117188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78098"/>
          </a:xfrm>
        </p:spPr>
        <p:txBody>
          <a:bodyPr>
            <a:normAutofit/>
          </a:bodyPr>
          <a:lstStyle/>
          <a:p>
            <a:pPr algn="ctr"/>
            <a:r>
              <a:rPr lang="en-IE" b="1" dirty="0" smtClean="0">
                <a:latin typeface="Calibri" pitchFamily="34" charset="0"/>
              </a:rPr>
              <a:t>State Supports for PPN</a:t>
            </a:r>
            <a:endParaRPr lang="en-IE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pPr lvl="0" algn="just"/>
            <a:r>
              <a:rPr lang="en-IE" b="1" dirty="0" smtClean="0">
                <a:latin typeface="Calibri" pitchFamily="34" charset="0"/>
              </a:rPr>
              <a:t>Local Authorities </a:t>
            </a:r>
            <a:r>
              <a:rPr lang="en-IE" dirty="0" smtClean="0">
                <a:latin typeface="Calibri" pitchFamily="34" charset="0"/>
              </a:rPr>
              <a:t>to </a:t>
            </a:r>
            <a:r>
              <a:rPr lang="en-IE" dirty="0">
                <a:latin typeface="Calibri" pitchFamily="34" charset="0"/>
              </a:rPr>
              <a:t>provide programme funding for </a:t>
            </a:r>
            <a:r>
              <a:rPr lang="en-IE" dirty="0" smtClean="0">
                <a:latin typeface="Calibri" pitchFamily="34" charset="0"/>
              </a:rPr>
              <a:t>the PPN to :</a:t>
            </a:r>
            <a:endParaRPr lang="en-IE" dirty="0">
              <a:latin typeface="Calibri" pitchFamily="34" charset="0"/>
            </a:endParaRPr>
          </a:p>
          <a:p>
            <a:pPr lvl="1" algn="just"/>
            <a:r>
              <a:rPr lang="en-IE" dirty="0" smtClean="0">
                <a:latin typeface="Calibri" pitchFamily="34" charset="0"/>
              </a:rPr>
              <a:t>Develop a work plan </a:t>
            </a:r>
          </a:p>
          <a:p>
            <a:pPr lvl="1" algn="just"/>
            <a:r>
              <a:rPr lang="en-IE" dirty="0" smtClean="0">
                <a:latin typeface="Calibri" pitchFamily="34" charset="0"/>
              </a:rPr>
              <a:t>Roll out 4 newsletters per year</a:t>
            </a:r>
          </a:p>
          <a:p>
            <a:pPr lvl="1" algn="just"/>
            <a:r>
              <a:rPr lang="en-IE" dirty="0" smtClean="0">
                <a:latin typeface="Calibri" pitchFamily="34" charset="0"/>
              </a:rPr>
              <a:t>Develop </a:t>
            </a:r>
            <a:r>
              <a:rPr lang="en-IE" dirty="0">
                <a:latin typeface="Calibri" pitchFamily="34" charset="0"/>
              </a:rPr>
              <a:t>web site/social media tools</a:t>
            </a:r>
          </a:p>
          <a:p>
            <a:pPr lvl="1" algn="just"/>
            <a:r>
              <a:rPr lang="en-IE" dirty="0">
                <a:latin typeface="Calibri" pitchFamily="34" charset="0"/>
              </a:rPr>
              <a:t>Provide training </a:t>
            </a:r>
            <a:r>
              <a:rPr lang="en-IE" dirty="0" smtClean="0">
                <a:latin typeface="Calibri" pitchFamily="34" charset="0"/>
              </a:rPr>
              <a:t>supports representatives </a:t>
            </a:r>
            <a:endParaRPr lang="en-IE" dirty="0">
              <a:latin typeface="Calibri" pitchFamily="34" charset="0"/>
            </a:endParaRPr>
          </a:p>
          <a:p>
            <a:pPr algn="just"/>
            <a:r>
              <a:rPr lang="en-IE" dirty="0">
                <a:latin typeface="Calibri" pitchFamily="34" charset="0"/>
              </a:rPr>
              <a:t> </a:t>
            </a:r>
            <a:r>
              <a:rPr lang="en-IE" b="1" dirty="0" smtClean="0">
                <a:latin typeface="Calibri" pitchFamily="34" charset="0"/>
              </a:rPr>
              <a:t>Local </a:t>
            </a:r>
            <a:r>
              <a:rPr lang="en-IE" b="1" dirty="0">
                <a:latin typeface="Calibri" pitchFamily="34" charset="0"/>
              </a:rPr>
              <a:t>Authorities </a:t>
            </a:r>
            <a:r>
              <a:rPr lang="en-IE" b="1" i="1" dirty="0" smtClean="0">
                <a:latin typeface="Calibri" pitchFamily="34" charset="0"/>
              </a:rPr>
              <a:t>prioritise resources </a:t>
            </a:r>
            <a:r>
              <a:rPr lang="en-IE" dirty="0" smtClean="0">
                <a:latin typeface="Calibri" pitchFamily="34" charset="0"/>
              </a:rPr>
              <a:t>to  </a:t>
            </a:r>
            <a:r>
              <a:rPr lang="en-IE" dirty="0">
                <a:latin typeface="Calibri" pitchFamily="34" charset="0"/>
              </a:rPr>
              <a:t>those who are most </a:t>
            </a:r>
            <a:r>
              <a:rPr lang="en-IE" b="1" i="1" dirty="0">
                <a:latin typeface="Calibri" pitchFamily="34" charset="0"/>
              </a:rPr>
              <a:t>vulnerable and/or whose voices are least </a:t>
            </a:r>
            <a:r>
              <a:rPr lang="en-IE" b="1" i="1" dirty="0" smtClean="0">
                <a:latin typeface="Calibri" pitchFamily="34" charset="0"/>
              </a:rPr>
              <a:t>heard</a:t>
            </a:r>
            <a:endParaRPr lang="en-IE" b="1" i="1" dirty="0">
              <a:latin typeface="Calibri" pitchFamily="34" charset="0"/>
            </a:endParaRPr>
          </a:p>
          <a:p>
            <a:endParaRPr lang="en-IE" dirty="0"/>
          </a:p>
        </p:txBody>
      </p:sp>
      <p:pic>
        <p:nvPicPr>
          <p:cNvPr id="5" name="Picture 4" descr="imagesHDSWZBJ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509120"/>
            <a:ext cx="2286000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KZIRH8X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581128"/>
            <a:ext cx="2466975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hoto  hor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509120"/>
            <a:ext cx="1728192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OOUN1AZ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509120"/>
            <a:ext cx="2088231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Background – Key Policy / Reports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987008" cy="4853136"/>
          </a:xfrm>
        </p:spPr>
        <p:txBody>
          <a:bodyPr/>
          <a:lstStyle/>
          <a:p>
            <a:pPr lvl="1"/>
            <a:r>
              <a:rPr lang="en-IE" dirty="0" smtClean="0"/>
              <a:t>Better Local Government 1996</a:t>
            </a:r>
          </a:p>
          <a:p>
            <a:pPr lvl="1"/>
            <a:r>
              <a:rPr lang="en-IE" dirty="0" smtClean="0"/>
              <a:t>White Paper on Framework for </a:t>
            </a:r>
          </a:p>
          <a:p>
            <a:pPr lvl="1">
              <a:buNone/>
            </a:pPr>
            <a:r>
              <a:rPr lang="en-IE" dirty="0" smtClean="0"/>
              <a:t>	Supporting Voluntary Activity and Developing the relationship between the State and the Community &amp; Voluntary Sector (2001)</a:t>
            </a:r>
          </a:p>
          <a:p>
            <a:pPr lvl="1"/>
            <a:r>
              <a:rPr lang="en-IE" dirty="0" smtClean="0"/>
              <a:t>Local Government Act 2001- Section 127</a:t>
            </a:r>
          </a:p>
          <a:p>
            <a:pPr lvl="1"/>
            <a:r>
              <a:rPr lang="en-IE" dirty="0" smtClean="0"/>
              <a:t>Taskforce on Active Citizenship 2007</a:t>
            </a:r>
          </a:p>
          <a:p>
            <a:pPr lvl="1"/>
            <a:r>
              <a:rPr lang="en-IE" dirty="0" smtClean="0"/>
              <a:t>Putting People First 2012</a:t>
            </a:r>
          </a:p>
          <a:p>
            <a:pPr lvl="3"/>
            <a:r>
              <a:rPr lang="en-IE" dirty="0" smtClean="0"/>
              <a:t>Working Group on Citizen Engagement with Local Government</a:t>
            </a:r>
          </a:p>
          <a:p>
            <a:pPr lvl="1"/>
            <a:r>
              <a:rPr lang="en-IE" dirty="0" smtClean="0"/>
              <a:t>Local Government Reform Act 2014 - Section 46</a:t>
            </a:r>
          </a:p>
          <a:p>
            <a:pPr lvl="2"/>
            <a:endParaRPr lang="en-IE" dirty="0" smtClean="0"/>
          </a:p>
          <a:p>
            <a:pPr lvl="3"/>
            <a:endParaRPr lang="en-IE" dirty="0"/>
          </a:p>
        </p:txBody>
      </p:sp>
      <p:sp>
        <p:nvSpPr>
          <p:cNvPr id="3075" name="Documents"/>
          <p:cNvSpPr>
            <a:spLocks noEditPoints="1" noChangeArrowheads="1"/>
          </p:cNvSpPr>
          <p:nvPr/>
        </p:nvSpPr>
        <p:spPr bwMode="auto">
          <a:xfrm>
            <a:off x="6228184" y="1484784"/>
            <a:ext cx="1944216" cy="3096344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31324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 </a:t>
            </a:r>
            <a:r>
              <a:rPr lang="en-IE" dirty="0"/>
              <a:t/>
            </a:r>
            <a:br>
              <a:rPr lang="en-IE" dirty="0"/>
            </a:br>
            <a:r>
              <a:rPr lang="en-US" b="1" dirty="0">
                <a:latin typeface="Calibri" pitchFamily="34" charset="0"/>
              </a:rPr>
              <a:t>Oversight, Monitoring and Evaluation</a:t>
            </a:r>
            <a:r>
              <a:rPr lang="en-IE" dirty="0">
                <a:latin typeface="Calibri" pitchFamily="34" charset="0"/>
              </a:rPr>
              <a:t/>
            </a:r>
            <a:br>
              <a:rPr lang="en-IE" dirty="0">
                <a:latin typeface="Calibri" pitchFamily="34" charset="0"/>
              </a:rPr>
            </a:br>
            <a:endParaRPr lang="en-IE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435280" cy="5421216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Calibri" pitchFamily="34" charset="0"/>
              </a:rPr>
              <a:t>The work of the PPN will be monitored and evaluated regularly in line with best practice. </a:t>
            </a:r>
            <a:endParaRPr lang="en-US" dirty="0" smtClean="0">
              <a:latin typeface="Calibri" pitchFamily="34" charset="0"/>
            </a:endParaRPr>
          </a:p>
          <a:p>
            <a:pPr algn="just">
              <a:buNone/>
            </a:pPr>
            <a:endParaRPr lang="en-US" dirty="0" smtClean="0">
              <a:latin typeface="Calibri" pitchFamily="34" charset="0"/>
            </a:endParaRPr>
          </a:p>
          <a:p>
            <a:pPr algn="just">
              <a:buNone/>
            </a:pPr>
            <a:endParaRPr lang="en-US" dirty="0" smtClean="0">
              <a:latin typeface="Calibri" pitchFamily="34" charset="0"/>
            </a:endParaRPr>
          </a:p>
          <a:p>
            <a:pPr algn="just">
              <a:buNone/>
            </a:pPr>
            <a:endParaRPr lang="en-US" dirty="0" smtClean="0">
              <a:latin typeface="Calibri" pitchFamily="34" charset="0"/>
            </a:endParaRPr>
          </a:p>
          <a:p>
            <a:pPr algn="just">
              <a:buNone/>
            </a:pPr>
            <a:endParaRPr lang="en-US" dirty="0" smtClean="0">
              <a:latin typeface="Calibri" pitchFamily="34" charset="0"/>
            </a:endParaRPr>
          </a:p>
          <a:p>
            <a:pPr algn="just">
              <a:buNone/>
            </a:pPr>
            <a:endParaRPr lang="en-US" dirty="0" smtClean="0">
              <a:latin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focus of this oversight will </a:t>
            </a:r>
            <a:r>
              <a:rPr lang="en-US" dirty="0" smtClean="0">
                <a:latin typeface="Calibri" pitchFamily="34" charset="0"/>
              </a:rPr>
              <a:t>be   </a:t>
            </a:r>
            <a:r>
              <a:rPr lang="en-US" dirty="0">
                <a:latin typeface="Calibri" pitchFamily="34" charset="0"/>
              </a:rPr>
              <a:t>an assessment of </a:t>
            </a:r>
            <a:r>
              <a:rPr lang="en-US" b="1" i="1" dirty="0">
                <a:latin typeface="Calibri" pitchFamily="34" charset="0"/>
              </a:rPr>
              <a:t>whether or not they </a:t>
            </a:r>
            <a:r>
              <a:rPr lang="en-US" b="1" i="1" dirty="0" smtClean="0">
                <a:latin typeface="Calibri" pitchFamily="34" charset="0"/>
              </a:rPr>
              <a:t> re </a:t>
            </a:r>
            <a:r>
              <a:rPr lang="en-US" b="1" i="1" dirty="0">
                <a:latin typeface="Calibri" pitchFamily="34" charset="0"/>
              </a:rPr>
              <a:t>achieving their overall purpose of facilitating engagement with the local authority </a:t>
            </a:r>
            <a:r>
              <a:rPr lang="en-US" dirty="0">
                <a:latin typeface="Calibri" pitchFamily="34" charset="0"/>
              </a:rPr>
              <a:t>and whether the structures, systems and processes are supporting the achievement of that purpose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 algn="just"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4" name="Picture 3" descr="moni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204864"/>
            <a:ext cx="3168352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051720" y="548680"/>
            <a:ext cx="6768752" cy="3478538"/>
          </a:xfrm>
        </p:spPr>
        <p:txBody>
          <a:bodyPr>
            <a:normAutofit/>
          </a:bodyPr>
          <a:lstStyle/>
          <a:p>
            <a:r>
              <a:rPr lang="en-IE" sz="4800" dirty="0" smtClean="0">
                <a:latin typeface="Calibri" pitchFamily="34" charset="0"/>
              </a:rPr>
              <a:t>THE PILLARS ( Colleges)  </a:t>
            </a:r>
            <a:endParaRPr lang="en-IE" sz="4800" dirty="0">
              <a:latin typeface="Calibri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483768" y="4509120"/>
            <a:ext cx="5974432" cy="648072"/>
          </a:xfrm>
        </p:spPr>
        <p:txBody>
          <a:bodyPr>
            <a:noAutofit/>
          </a:bodyPr>
          <a:lstStyle/>
          <a:p>
            <a:r>
              <a:rPr lang="en-IE" sz="3200" dirty="0" smtClean="0">
                <a:latin typeface="Calibri" pitchFamily="34" charset="0"/>
              </a:rPr>
              <a:t>Environment, Social Inclusion, Community  </a:t>
            </a:r>
            <a:endParaRPr lang="en-IE" sz="3200" dirty="0">
              <a:latin typeface="Calibri" pitchFamily="34" charset="0"/>
            </a:endParaRPr>
          </a:p>
        </p:txBody>
      </p:sp>
      <p:pic>
        <p:nvPicPr>
          <p:cNvPr id="5" name="Picture 4" descr="imagesKNX5L0Y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052736"/>
            <a:ext cx="876300" cy="1728192"/>
          </a:xfrm>
          <a:prstGeom prst="rect">
            <a:avLst/>
          </a:prstGeom>
        </p:spPr>
      </p:pic>
      <p:pic>
        <p:nvPicPr>
          <p:cNvPr id="8" name="Picture 7" descr="imagesKNX5L0Y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052736"/>
            <a:ext cx="876300" cy="1800200"/>
          </a:xfrm>
          <a:prstGeom prst="rect">
            <a:avLst/>
          </a:prstGeom>
        </p:spPr>
      </p:pic>
      <p:pic>
        <p:nvPicPr>
          <p:cNvPr id="9" name="Picture 8" descr="imagesKNX5L0Y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980728"/>
            <a:ext cx="876300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097216" cy="634082"/>
          </a:xfrm>
        </p:spPr>
        <p:txBody>
          <a:bodyPr/>
          <a:lstStyle/>
          <a:p>
            <a:pPr algn="ctr"/>
            <a:r>
              <a:rPr lang="en-IE" b="1" dirty="0" smtClean="0">
                <a:latin typeface="Calibri" pitchFamily="34" charset="0"/>
              </a:rPr>
              <a:t>Criteria for Environment Pillar</a:t>
            </a:r>
            <a:endParaRPr lang="en-IE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40768"/>
            <a:ext cx="81472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020272" y="188640"/>
            <a:ext cx="1182950" cy="1177532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532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Calibri" pitchFamily="34" charset="0"/>
              </a:rPr>
              <a:t>Criteria for Environment Pillar</a:t>
            </a:r>
            <a:endParaRPr lang="en-IE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467600" cy="89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81192" cy="706090"/>
          </a:xfrm>
        </p:spPr>
        <p:txBody>
          <a:bodyPr/>
          <a:lstStyle/>
          <a:p>
            <a:pPr algn="ctr"/>
            <a:r>
              <a:rPr lang="en-IE" b="1" dirty="0" smtClean="0">
                <a:latin typeface="Calibri" pitchFamily="34" charset="0"/>
              </a:rPr>
              <a:t>Criteria for Environment Pillar</a:t>
            </a:r>
            <a:endParaRPr lang="en-IE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980728"/>
            <a:ext cx="7848872" cy="53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20880" cy="706090"/>
          </a:xfrm>
        </p:spPr>
        <p:txBody>
          <a:bodyPr>
            <a:normAutofit/>
          </a:bodyPr>
          <a:lstStyle/>
          <a:p>
            <a:pPr algn="ctr"/>
            <a:r>
              <a:rPr lang="en-IE" b="1" dirty="0" smtClean="0">
                <a:latin typeface="Calibri" pitchFamily="34" charset="0"/>
              </a:rPr>
              <a:t>Criteria for Social Inclusion Pillar</a:t>
            </a:r>
            <a:endParaRPr lang="en-IE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859216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Introduction</a:t>
            </a:r>
          </a:p>
          <a:p>
            <a:pPr>
              <a:buNone/>
            </a:pPr>
            <a:endParaRPr lang="en-IE" dirty="0" smtClean="0">
              <a:latin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</a:rPr>
              <a:t>The </a:t>
            </a:r>
            <a:r>
              <a:rPr lang="en-US" b="1" i="1" dirty="0" smtClean="0">
                <a:latin typeface="Calibri" pitchFamily="34" charset="0"/>
              </a:rPr>
              <a:t>National Action Plan for Social Inclusion 2007 – 2016 </a:t>
            </a:r>
            <a:r>
              <a:rPr lang="en-US" dirty="0" smtClean="0">
                <a:latin typeface="Calibri" pitchFamily="34" charset="0"/>
              </a:rPr>
              <a:t>(NAP inclusion) represents a wide-ranging and comprehensive programme of action to address social exclusion. </a:t>
            </a:r>
          </a:p>
          <a:p>
            <a:pPr algn="just"/>
            <a:endParaRPr lang="en-US" dirty="0" smtClean="0">
              <a:latin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</a:rPr>
              <a:t>It sets out a coherent and comprehensive approach for a ten year period that coincides with the timescale of Towards 2016 Partnership Agreement.</a:t>
            </a:r>
            <a:endParaRPr lang="en-IE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Calibri" pitchFamily="34" charset="0"/>
              </a:rPr>
              <a:t> </a:t>
            </a:r>
            <a:endParaRPr lang="en-IE" dirty="0" smtClean="0">
              <a:latin typeface="Calibri" pitchFamily="34" charset="0"/>
            </a:endParaRPr>
          </a:p>
          <a:p>
            <a:pPr algn="just">
              <a:buNone/>
            </a:pPr>
            <a:endParaRPr lang="en-US" dirty="0" smtClean="0"/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7380312" y="188640"/>
            <a:ext cx="1340432" cy="1152128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097216" cy="562074"/>
          </a:xfrm>
        </p:spPr>
        <p:txBody>
          <a:bodyPr>
            <a:normAutofit/>
          </a:bodyPr>
          <a:lstStyle/>
          <a:p>
            <a:pPr algn="ctr"/>
            <a:r>
              <a:rPr lang="en-IE" b="1" dirty="0" smtClean="0">
                <a:latin typeface="Calibri" pitchFamily="34" charset="0"/>
              </a:rPr>
              <a:t>Criteria for Social Inclusion Pillar</a:t>
            </a:r>
            <a:endParaRPr lang="en-IE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Calibri" pitchFamily="34" charset="0"/>
              </a:rPr>
              <a:t>The NAPS lifecycle approach places the </a:t>
            </a:r>
            <a:r>
              <a:rPr lang="en-US" b="1" i="1" dirty="0" smtClean="0">
                <a:latin typeface="Calibri" pitchFamily="34" charset="0"/>
              </a:rPr>
              <a:t>individual at the centre of policy development and delivery </a:t>
            </a:r>
          </a:p>
          <a:p>
            <a:pPr algn="just"/>
            <a:endParaRPr lang="en-US" b="1" i="1" dirty="0" smtClean="0">
              <a:latin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</a:rPr>
              <a:t>Offers a framework for implementing a streamlined, cross-cutting and visible approach to tackling poverty and social exclusion. </a:t>
            </a:r>
          </a:p>
          <a:p>
            <a:pPr algn="just">
              <a:buNone/>
            </a:pPr>
            <a:endParaRPr lang="en-IE" dirty="0" smtClean="0">
              <a:latin typeface="Calibri" pitchFamily="34" charset="0"/>
            </a:endParaRPr>
          </a:p>
          <a:p>
            <a:pPr algn="just"/>
            <a:r>
              <a:rPr lang="en-IE" dirty="0" smtClean="0">
                <a:latin typeface="Calibri" pitchFamily="34" charset="0"/>
              </a:rPr>
              <a:t>In developing criteria for the Social Inclusion Pillar of the Kilkenny Public Participation Network it is useful to apply these </a:t>
            </a:r>
            <a:r>
              <a:rPr lang="en-IE" b="1" i="1" dirty="0" smtClean="0">
                <a:latin typeface="Calibri" pitchFamily="34" charset="0"/>
              </a:rPr>
              <a:t>lifecycle thematic headings </a:t>
            </a:r>
            <a:r>
              <a:rPr lang="en-IE" dirty="0" smtClean="0">
                <a:latin typeface="Calibri" pitchFamily="34" charset="0"/>
              </a:rPr>
              <a:t>in the self –selecting of  local groups working  in Kilkenny.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64896" cy="562074"/>
          </a:xfrm>
        </p:spPr>
        <p:txBody>
          <a:bodyPr/>
          <a:lstStyle/>
          <a:p>
            <a:pPr algn="ctr"/>
            <a:r>
              <a:rPr lang="en-IE" b="1" dirty="0" smtClean="0">
                <a:latin typeface="Calibri" pitchFamily="34" charset="0"/>
              </a:rPr>
              <a:t>Criteria for Social Inclusion Pillar</a:t>
            </a:r>
            <a:endParaRPr lang="en-IE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075240" cy="56886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The National Anti-poverty Plan 2007-2016 lifecycle stages </a:t>
            </a:r>
            <a:endParaRPr lang="en-IE" dirty="0" smtClean="0">
              <a:latin typeface="Calibri" pitchFamily="34" charset="0"/>
            </a:endParaRPr>
          </a:p>
          <a:p>
            <a:pPr lvl="0"/>
            <a:r>
              <a:rPr lang="en-US" dirty="0" smtClean="0">
                <a:latin typeface="Calibri" pitchFamily="34" charset="0"/>
              </a:rPr>
              <a:t>Children;</a:t>
            </a:r>
            <a:endParaRPr lang="en-IE" dirty="0" smtClean="0">
              <a:latin typeface="Calibri" pitchFamily="34" charset="0"/>
            </a:endParaRPr>
          </a:p>
          <a:p>
            <a:pPr lvl="0"/>
            <a:r>
              <a:rPr lang="en-US" dirty="0" smtClean="0">
                <a:latin typeface="Calibri" pitchFamily="34" charset="0"/>
              </a:rPr>
              <a:t>People of working age;</a:t>
            </a:r>
            <a:endParaRPr lang="en-IE" dirty="0" smtClean="0">
              <a:latin typeface="Calibri" pitchFamily="34" charset="0"/>
            </a:endParaRPr>
          </a:p>
          <a:p>
            <a:pPr lvl="0"/>
            <a:r>
              <a:rPr lang="en-US" dirty="0" smtClean="0">
                <a:latin typeface="Calibri" pitchFamily="34" charset="0"/>
              </a:rPr>
              <a:t>Older people; and</a:t>
            </a:r>
            <a:endParaRPr lang="en-IE" dirty="0" smtClean="0">
              <a:latin typeface="Calibri" pitchFamily="34" charset="0"/>
            </a:endParaRPr>
          </a:p>
          <a:p>
            <a:pPr lvl="0"/>
            <a:r>
              <a:rPr lang="en-US" dirty="0" smtClean="0">
                <a:latin typeface="Calibri" pitchFamily="34" charset="0"/>
              </a:rPr>
              <a:t>People with disabilities.</a:t>
            </a:r>
            <a:endParaRPr lang="en-IE" dirty="0" smtClean="0"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In addition, the NAP inclusion contains a chapter on 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</a:rPr>
              <a:t>communities which targets those who experience:</a:t>
            </a:r>
            <a:endParaRPr lang="en-IE" dirty="0" smtClean="0">
              <a:latin typeface="Calibri" pitchFamily="34" charset="0"/>
            </a:endParaRPr>
          </a:p>
          <a:p>
            <a:pPr marL="822960" lvl="1" indent="-457200">
              <a:buNone/>
            </a:pPr>
            <a:r>
              <a:rPr lang="en-IE" dirty="0" smtClean="0">
                <a:latin typeface="Calibri" pitchFamily="34" charset="0"/>
              </a:rPr>
              <a:t>1. Educational Disadvantage</a:t>
            </a:r>
          </a:p>
          <a:p>
            <a:pPr marL="822960" lvl="1" indent="-457200">
              <a:buNone/>
            </a:pPr>
            <a:r>
              <a:rPr lang="en-IE" dirty="0" smtClean="0">
                <a:latin typeface="Calibri" pitchFamily="34" charset="0"/>
              </a:rPr>
              <a:t>2. Unemployment</a:t>
            </a:r>
          </a:p>
          <a:p>
            <a:pPr marL="822960" lvl="1" indent="-457200">
              <a:buNone/>
            </a:pPr>
            <a:r>
              <a:rPr lang="en-IE" dirty="0" smtClean="0">
                <a:latin typeface="Calibri" pitchFamily="34" charset="0"/>
              </a:rPr>
              <a:t>3. Income Adequacy</a:t>
            </a:r>
          </a:p>
          <a:p>
            <a:pPr marL="822960" lvl="1" indent="-457200">
              <a:buNone/>
            </a:pPr>
            <a:r>
              <a:rPr lang="en-IE" dirty="0" smtClean="0">
                <a:latin typeface="Calibri" pitchFamily="34" charset="0"/>
              </a:rPr>
              <a:t>4. Disadvantaged Urban Dwellers</a:t>
            </a:r>
          </a:p>
          <a:p>
            <a:pPr marL="822960" lvl="1" indent="-457200">
              <a:buNone/>
            </a:pPr>
            <a:r>
              <a:rPr lang="en-IE" dirty="0" smtClean="0">
                <a:latin typeface="Calibri" pitchFamily="34" charset="0"/>
              </a:rPr>
              <a:t>5. Disadvantaged Rural Dwellers</a:t>
            </a:r>
          </a:p>
          <a:p>
            <a:pPr marL="822960" lvl="1" indent="-457200">
              <a:buNone/>
            </a:pPr>
            <a:r>
              <a:rPr lang="en-IE" dirty="0" smtClean="0">
                <a:latin typeface="Calibri" pitchFamily="34" charset="0"/>
              </a:rPr>
              <a:t>6. Housing/Accommodation issues</a:t>
            </a:r>
          </a:p>
          <a:p>
            <a:pPr marL="822960" lvl="1" indent="-457200">
              <a:buNone/>
            </a:pPr>
            <a:r>
              <a:rPr lang="en-IE" dirty="0" smtClean="0">
                <a:latin typeface="Calibri" pitchFamily="34" charset="0"/>
              </a:rPr>
              <a:t>7. Health; mental health issues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76864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Calibri" pitchFamily="34" charset="0"/>
              </a:rPr>
              <a:t>Criteria for Social Inclusion Pillar</a:t>
            </a:r>
            <a:endParaRPr lang="en-IE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b="1" dirty="0" smtClean="0">
                <a:latin typeface="Calibri" pitchFamily="34" charset="0"/>
              </a:rPr>
              <a:t>Cross-Cutting Themes are also identified as:</a:t>
            </a:r>
            <a:endParaRPr lang="en-IE" dirty="0" smtClean="0">
              <a:latin typeface="Calibri" pitchFamily="34" charset="0"/>
            </a:endParaRPr>
          </a:p>
          <a:p>
            <a:pPr lvl="0"/>
            <a:r>
              <a:rPr lang="en-IE" dirty="0" smtClean="0">
                <a:latin typeface="Calibri" pitchFamily="34" charset="0"/>
              </a:rPr>
              <a:t>Child Poverty </a:t>
            </a:r>
          </a:p>
          <a:p>
            <a:pPr lvl="0"/>
            <a:r>
              <a:rPr lang="en-IE" dirty="0" smtClean="0">
                <a:latin typeface="Calibri" pitchFamily="34" charset="0"/>
              </a:rPr>
              <a:t>Women’s Poverty</a:t>
            </a:r>
          </a:p>
          <a:p>
            <a:pPr lvl="0"/>
            <a:r>
              <a:rPr lang="en-IE" dirty="0" smtClean="0">
                <a:latin typeface="Calibri" pitchFamily="34" charset="0"/>
              </a:rPr>
              <a:t>Older People</a:t>
            </a:r>
          </a:p>
          <a:p>
            <a:pPr lvl="0"/>
            <a:r>
              <a:rPr lang="en-IE" dirty="0" smtClean="0">
                <a:latin typeface="Calibri" pitchFamily="34" charset="0"/>
              </a:rPr>
              <a:t>Ethnic Minorities including Travellers </a:t>
            </a:r>
          </a:p>
          <a:p>
            <a:pPr lvl="0"/>
            <a:r>
              <a:rPr lang="en-IE" dirty="0" smtClean="0">
                <a:latin typeface="Calibri" pitchFamily="34" charset="0"/>
              </a:rPr>
              <a:t>People with Disabilities</a:t>
            </a:r>
          </a:p>
          <a:p>
            <a:endParaRPr lang="en-IE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64319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Calibri" pitchFamily="34" charset="0"/>
              </a:rPr>
              <a:t>Guideline for Criteria for Social Inclusion Pillar</a:t>
            </a:r>
            <a:endParaRPr lang="en-IE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836712"/>
            <a:ext cx="7992888" cy="56372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IE" b="1" dirty="0" smtClean="0"/>
              <a:t> </a:t>
            </a:r>
            <a:r>
              <a:rPr lang="en-IE" b="1" dirty="0" smtClean="0">
                <a:latin typeface="Calibri" pitchFamily="34" charset="0"/>
              </a:rPr>
              <a:t>Eligibility Criteria  for membership of the Social Inclusion Pillar </a:t>
            </a:r>
            <a:endParaRPr lang="en-IE" dirty="0" smtClean="0">
              <a:latin typeface="Calibri" pitchFamily="34" charset="0"/>
            </a:endParaRPr>
          </a:p>
          <a:p>
            <a:pPr lvl="0" algn="just"/>
            <a:r>
              <a:rPr lang="en-IE" dirty="0" smtClean="0">
                <a:latin typeface="Calibri" pitchFamily="34" charset="0"/>
              </a:rPr>
              <a:t>The primary objectives and activities </a:t>
            </a:r>
            <a:r>
              <a:rPr lang="en-IE" b="1" i="1" dirty="0" smtClean="0">
                <a:latin typeface="Calibri" pitchFamily="34" charset="0"/>
              </a:rPr>
              <a:t>must focus on poverty reduction, community development, equality and social justice issues</a:t>
            </a:r>
          </a:p>
          <a:p>
            <a:pPr lvl="0" algn="just"/>
            <a:r>
              <a:rPr lang="en-IE" dirty="0" smtClean="0">
                <a:latin typeface="Calibri" pitchFamily="34" charset="0"/>
              </a:rPr>
              <a:t>The organisation must be a not for profit group</a:t>
            </a:r>
          </a:p>
          <a:p>
            <a:pPr lvl="0" algn="just"/>
            <a:r>
              <a:rPr lang="en-IE" dirty="0" smtClean="0">
                <a:latin typeface="Calibri" pitchFamily="34" charset="0"/>
              </a:rPr>
              <a:t>The organisation must be formally organised with at least a  constitution, bank account or credit union account </a:t>
            </a:r>
          </a:p>
          <a:p>
            <a:pPr lvl="0" algn="just"/>
            <a:r>
              <a:rPr lang="en-IE" dirty="0" smtClean="0">
                <a:latin typeface="Calibri" pitchFamily="34" charset="0"/>
              </a:rPr>
              <a:t>The organisation must have </a:t>
            </a:r>
            <a:r>
              <a:rPr lang="en-IE" b="1" i="1" dirty="0" smtClean="0">
                <a:latin typeface="Calibri" pitchFamily="34" charset="0"/>
              </a:rPr>
              <a:t>activities in line with  a social inclusion approach to community building</a:t>
            </a:r>
            <a:r>
              <a:rPr lang="en-IE" dirty="0" smtClean="0">
                <a:latin typeface="Calibri" pitchFamily="34" charset="0"/>
              </a:rPr>
              <a:t> and </a:t>
            </a:r>
            <a:r>
              <a:rPr lang="en-IE" b="1" i="1" dirty="0" smtClean="0">
                <a:latin typeface="Calibri" pitchFamily="34" charset="0"/>
              </a:rPr>
              <a:t>have those who experience poverty and social exclusion on its management /organisational structure</a:t>
            </a:r>
          </a:p>
          <a:p>
            <a:pPr lvl="0" algn="just"/>
            <a:r>
              <a:rPr lang="en-IE" dirty="0" smtClean="0">
                <a:latin typeface="Calibri" pitchFamily="34" charset="0"/>
              </a:rPr>
              <a:t>The organisational structure of the member groups must not have representatives </a:t>
            </a:r>
            <a:r>
              <a:rPr lang="en-IE" b="1" i="1" dirty="0" smtClean="0">
                <a:latin typeface="Calibri" pitchFamily="34" charset="0"/>
              </a:rPr>
              <a:t>appointed</a:t>
            </a:r>
            <a:r>
              <a:rPr lang="en-IE" dirty="0" smtClean="0">
                <a:latin typeface="Calibri" pitchFamily="34" charset="0"/>
              </a:rPr>
              <a:t> by any  government department, semi-state body or local authority; but this does not prevent any person sitting on the  board in a personal capacity. </a:t>
            </a:r>
          </a:p>
          <a:p>
            <a:endParaRPr lang="en-IE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Section 46 – Local Government Reform Act 2014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Enables Local Authorities to take all appropriate steps to consult with and promote effective participation of local communities in local government</a:t>
            </a:r>
          </a:p>
          <a:p>
            <a:r>
              <a:rPr lang="en-IE" dirty="0" smtClean="0"/>
              <a:t>Adoption by each local authority of a framework for public participation in each local government (Reserved Function)</a:t>
            </a:r>
          </a:p>
          <a:p>
            <a:pPr lvl="1"/>
            <a:r>
              <a:rPr lang="en-IE" dirty="0" smtClean="0"/>
              <a:t>In accordance with regulations under the Act &amp; the issuance of guidelines from the Department</a:t>
            </a:r>
          </a:p>
          <a:p>
            <a:pPr lvl="1"/>
            <a:r>
              <a:rPr lang="en-IE" dirty="0" smtClean="0"/>
              <a:t>Set out the mechanisms by which citizens and communities will be encouraged and supported to participate in the decision making processes of the Local Authority.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3050"/>
            <a:ext cx="7560840" cy="491654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Calibri" pitchFamily="34" charset="0"/>
              </a:rPr>
              <a:t>Criteria for Social Inclusion Pillar</a:t>
            </a:r>
            <a:endParaRPr lang="en-IE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67544" y="2060848"/>
            <a:ext cx="3657600" cy="38862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IE" sz="4000" dirty="0" smtClean="0">
                <a:latin typeface="Calibri" pitchFamily="34" charset="0"/>
              </a:rPr>
              <a:t>Disability groups</a:t>
            </a:r>
          </a:p>
          <a:p>
            <a:pPr lvl="0"/>
            <a:r>
              <a:rPr lang="en-IE" sz="4000" dirty="0" smtClean="0">
                <a:latin typeface="Calibri" pitchFamily="34" charset="0"/>
              </a:rPr>
              <a:t>Traveller groups </a:t>
            </a:r>
          </a:p>
          <a:p>
            <a:pPr lvl="0"/>
            <a:r>
              <a:rPr lang="en-IE" sz="4000" dirty="0" smtClean="0">
                <a:latin typeface="Calibri" pitchFamily="34" charset="0"/>
              </a:rPr>
              <a:t>Ethnic minority groups</a:t>
            </a:r>
          </a:p>
          <a:p>
            <a:pPr lvl="0"/>
            <a:r>
              <a:rPr lang="en-IE" sz="4000" dirty="0" smtClean="0">
                <a:latin typeface="Calibri" pitchFamily="34" charset="0"/>
              </a:rPr>
              <a:t>Women’s Groups</a:t>
            </a:r>
          </a:p>
          <a:p>
            <a:pPr lvl="0"/>
            <a:r>
              <a:rPr lang="en-IE" sz="4000" dirty="0" smtClean="0">
                <a:latin typeface="Calibri" pitchFamily="34" charset="0"/>
              </a:rPr>
              <a:t>Family Support Group (FRC’s)</a:t>
            </a:r>
          </a:p>
          <a:p>
            <a:pPr lvl="0"/>
            <a:r>
              <a:rPr lang="en-IE" sz="4000" dirty="0" smtClean="0">
                <a:latin typeface="Calibri" pitchFamily="34" charset="0"/>
              </a:rPr>
              <a:t>Literacy groups</a:t>
            </a:r>
          </a:p>
          <a:p>
            <a:pPr lvl="0"/>
            <a:r>
              <a:rPr lang="en-IE" sz="4000" dirty="0" smtClean="0">
                <a:latin typeface="Calibri" pitchFamily="34" charset="0"/>
              </a:rPr>
              <a:t>Older peoples groups</a:t>
            </a:r>
          </a:p>
          <a:p>
            <a:pPr lvl="0"/>
            <a:r>
              <a:rPr lang="en-IE" sz="4000" dirty="0" smtClean="0">
                <a:latin typeface="Calibri" pitchFamily="34" charset="0"/>
              </a:rPr>
              <a:t>Social justice groups</a:t>
            </a:r>
          </a:p>
          <a:p>
            <a:pPr lvl="0"/>
            <a:r>
              <a:rPr lang="en-IE" sz="4000" dirty="0" smtClean="0">
                <a:latin typeface="Calibri" pitchFamily="34" charset="0"/>
              </a:rPr>
              <a:t>Groups promoting equality</a:t>
            </a:r>
          </a:p>
          <a:p>
            <a:pPr lvl="0"/>
            <a:r>
              <a:rPr lang="en-IE" sz="4000" dirty="0" smtClean="0">
                <a:latin typeface="Calibri" pitchFamily="34" charset="0"/>
              </a:rPr>
              <a:t>LGBT Groups</a:t>
            </a:r>
          </a:p>
          <a:p>
            <a:r>
              <a:rPr lang="en-IE" sz="4000" dirty="0" smtClean="0">
                <a:latin typeface="Calibri" pitchFamily="34" charset="0"/>
              </a:rPr>
              <a:t>Youth service and groups</a:t>
            </a:r>
          </a:p>
          <a:p>
            <a:pPr lvl="0"/>
            <a:r>
              <a:rPr lang="en-IE" sz="4000" dirty="0" smtClean="0">
                <a:latin typeface="Calibri" pitchFamily="34" charset="0"/>
              </a:rPr>
              <a:t>Children services and support groups </a:t>
            </a:r>
          </a:p>
          <a:p>
            <a:endParaRPr lang="en-IE" sz="2600" dirty="0" smtClean="0"/>
          </a:p>
          <a:p>
            <a:pPr lvl="0"/>
            <a:endParaRPr lang="en-IE" sz="2500" dirty="0" smtClean="0"/>
          </a:p>
          <a:p>
            <a:pPr>
              <a:buNone/>
            </a:pPr>
            <a:r>
              <a:rPr lang="en-IE" sz="2500" dirty="0" smtClean="0"/>
              <a:t> </a:t>
            </a:r>
          </a:p>
          <a:p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7984" y="2060848"/>
            <a:ext cx="3657600" cy="4379168"/>
          </a:xfrm>
        </p:spPr>
        <p:txBody>
          <a:bodyPr>
            <a:noAutofit/>
          </a:bodyPr>
          <a:lstStyle/>
          <a:p>
            <a:pPr lvl="0"/>
            <a:r>
              <a:rPr lang="en-IE" sz="1600" dirty="0" smtClean="0">
                <a:latin typeface="Calibri" pitchFamily="34" charset="0"/>
              </a:rPr>
              <a:t>Groups supporting engagement and participation on inclusive activity, sports, arts, men’s sheds etc...</a:t>
            </a:r>
          </a:p>
          <a:p>
            <a:pPr lvl="0"/>
            <a:r>
              <a:rPr lang="en-IE" sz="1600" dirty="0" smtClean="0">
                <a:latin typeface="Calibri" pitchFamily="34" charset="0"/>
              </a:rPr>
              <a:t>Mental health / suicide prevention groups </a:t>
            </a:r>
          </a:p>
          <a:p>
            <a:pPr lvl="0"/>
            <a:r>
              <a:rPr lang="en-IE" sz="1600" dirty="0" smtClean="0">
                <a:latin typeface="Calibri" pitchFamily="34" charset="0"/>
              </a:rPr>
              <a:t>Drug and alcohol support &amp; Information groups</a:t>
            </a:r>
          </a:p>
          <a:p>
            <a:pPr lvl="0"/>
            <a:r>
              <a:rPr lang="en-IE" sz="1600" dirty="0" smtClean="0">
                <a:latin typeface="Calibri" pitchFamily="34" charset="0"/>
              </a:rPr>
              <a:t>Advocacy and information groups</a:t>
            </a:r>
          </a:p>
          <a:p>
            <a:pPr lvl="0"/>
            <a:r>
              <a:rPr lang="en-IE" sz="1600" dirty="0" smtClean="0">
                <a:latin typeface="Calibri" pitchFamily="34" charset="0"/>
              </a:rPr>
              <a:t>Community Development groups</a:t>
            </a:r>
          </a:p>
          <a:p>
            <a:pPr lvl="0"/>
            <a:r>
              <a:rPr lang="en-IE" sz="1600" dirty="0" smtClean="0">
                <a:latin typeface="Calibri" pitchFamily="34" charset="0"/>
              </a:rPr>
              <a:t>Rural isolation and disadvantage groups</a:t>
            </a:r>
          </a:p>
          <a:p>
            <a:pPr lvl="0"/>
            <a:r>
              <a:rPr lang="en-IE" sz="1600" dirty="0" smtClean="0">
                <a:latin typeface="Calibri" pitchFamily="34" charset="0"/>
              </a:rPr>
              <a:t>Urban disadvantage groups </a:t>
            </a:r>
          </a:p>
          <a:p>
            <a:endParaRPr lang="en-IE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467544" y="980728"/>
            <a:ext cx="3754760" cy="1008112"/>
          </a:xfrm>
        </p:spPr>
        <p:txBody>
          <a:bodyPr/>
          <a:lstStyle/>
          <a:p>
            <a:r>
              <a:rPr lang="en-IE" sz="1600" dirty="0" smtClean="0">
                <a:latin typeface="Calibri" pitchFamily="34" charset="0"/>
              </a:rPr>
              <a:t>Suggested list of eligible local groups for membership of the Social Inclusion Pillar</a:t>
            </a:r>
          </a:p>
          <a:p>
            <a:endParaRPr lang="en-IE" dirty="0">
              <a:latin typeface="Calibr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9992" y="980728"/>
            <a:ext cx="3672408" cy="1008112"/>
          </a:xfrm>
        </p:spPr>
        <p:txBody>
          <a:bodyPr/>
          <a:lstStyle/>
          <a:p>
            <a:endParaRPr lang="en-IE" sz="1600" dirty="0" smtClean="0">
              <a:latin typeface="Calibri" pitchFamily="34" charset="0"/>
            </a:endParaRPr>
          </a:p>
          <a:p>
            <a:r>
              <a:rPr lang="en-IE" sz="1600" dirty="0" smtClean="0">
                <a:latin typeface="Calibri" pitchFamily="34" charset="0"/>
              </a:rPr>
              <a:t>Suggested list of eligible local groups for membership of the Social Inclusion Pillar</a:t>
            </a:r>
          </a:p>
          <a:p>
            <a:endParaRPr lang="en-IE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136904" cy="634082"/>
          </a:xfrm>
        </p:spPr>
        <p:txBody>
          <a:bodyPr>
            <a:normAutofit/>
          </a:bodyPr>
          <a:lstStyle/>
          <a:p>
            <a:pPr algn="ctr"/>
            <a:r>
              <a:rPr lang="en-IE" b="1" dirty="0" smtClean="0">
                <a:latin typeface="Calibri" pitchFamily="34" charset="0"/>
              </a:rPr>
              <a:t>Criteria for Community Pillar</a:t>
            </a:r>
            <a:endParaRPr lang="en-IE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827640" cy="55652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E" b="1" dirty="0" smtClean="0">
                <a:latin typeface="Calibri" pitchFamily="34" charset="0"/>
              </a:rPr>
              <a:t>Introduction</a:t>
            </a:r>
            <a:endParaRPr lang="en-IE" dirty="0" smtClean="0">
              <a:latin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</a:rPr>
              <a:t>The national framework for the community pillar best lies with the </a:t>
            </a:r>
            <a:r>
              <a:rPr lang="en-IE" dirty="0" smtClean="0">
                <a:latin typeface="Calibri" pitchFamily="34" charset="0"/>
              </a:rPr>
              <a:t>White Paper on a Framework for Supporting Voluntary Activity -Developing the Relationship between the State and the Community and Voluntary 2000 and the Working Group on Citizen Engagement with Local </a:t>
            </a:r>
          </a:p>
          <a:p>
            <a:pPr algn="just">
              <a:buNone/>
            </a:pPr>
            <a:r>
              <a:rPr lang="en-IE" dirty="0" smtClean="0">
                <a:latin typeface="Calibri" pitchFamily="34" charset="0"/>
              </a:rPr>
              <a:t>	Government 2013 </a:t>
            </a:r>
          </a:p>
          <a:p>
            <a:pPr algn="just"/>
            <a:r>
              <a:rPr lang="en-IE" dirty="0" smtClean="0">
                <a:latin typeface="Calibri" pitchFamily="34" charset="0"/>
              </a:rPr>
              <a:t>Community pillar can refer to activity that is intended to promote goodness or improve human </a:t>
            </a:r>
            <a:r>
              <a:rPr lang="en-IE" b="1" i="1" dirty="0" smtClean="0">
                <a:latin typeface="Calibri" pitchFamily="34" charset="0"/>
              </a:rPr>
              <a:t>quality of life and community well- being</a:t>
            </a:r>
          </a:p>
          <a:p>
            <a:pPr algn="just"/>
            <a:r>
              <a:rPr lang="en-IE" i="1" dirty="0" smtClean="0">
                <a:latin typeface="Calibri" pitchFamily="34" charset="0"/>
              </a:rPr>
              <a:t> </a:t>
            </a:r>
            <a:r>
              <a:rPr lang="en-IE" b="1" i="1" dirty="0" smtClean="0">
                <a:latin typeface="Calibri" pitchFamily="34" charset="0"/>
              </a:rPr>
              <a:t>Volunteering </a:t>
            </a:r>
            <a:r>
              <a:rPr lang="en-IE" dirty="0" smtClean="0">
                <a:latin typeface="Calibri" pitchFamily="34" charset="0"/>
              </a:rPr>
              <a:t>as  a core aspect within the community pillar </a:t>
            </a:r>
          </a:p>
          <a:p>
            <a:pPr algn="just"/>
            <a:r>
              <a:rPr lang="en-IE" dirty="0" smtClean="0">
                <a:latin typeface="Calibri" pitchFamily="34" charset="0"/>
              </a:rPr>
              <a:t>Skills development, socialisation,   meeting a particular need as well as creating fun and enjoyment in the community. </a:t>
            </a:r>
          </a:p>
          <a:p>
            <a:pPr algn="just">
              <a:buNone/>
            </a:pPr>
            <a:endParaRPr lang="en-IE" dirty="0" smtClean="0">
              <a:latin typeface="Calibri" pitchFamily="34" charset="0"/>
            </a:endParaRPr>
          </a:p>
          <a:p>
            <a:pPr algn="just"/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7164288" y="0"/>
            <a:ext cx="1728192" cy="1484784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560840" cy="562074"/>
          </a:xfrm>
        </p:spPr>
        <p:txBody>
          <a:bodyPr/>
          <a:lstStyle/>
          <a:p>
            <a:pPr algn="ctr"/>
            <a:r>
              <a:rPr lang="en-IE" b="1" dirty="0" smtClean="0">
                <a:latin typeface="Calibri" pitchFamily="34" charset="0"/>
              </a:rPr>
              <a:t>Guideline for Criteria for Community Pillar</a:t>
            </a:r>
            <a:endParaRPr lang="en-IE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352928" cy="54932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E" b="1" dirty="0" smtClean="0">
                <a:latin typeface="Calibri" pitchFamily="34" charset="0"/>
              </a:rPr>
              <a:t>Eligibility Criteria  for membership of the Community Pillar </a:t>
            </a:r>
          </a:p>
          <a:p>
            <a:pPr lvl="0" algn="just"/>
            <a:r>
              <a:rPr lang="en-IE" dirty="0" smtClean="0">
                <a:latin typeface="Calibri" pitchFamily="34" charset="0"/>
              </a:rPr>
              <a:t>The primary objectives and activities must focus on community responses to locally identified issues/concerns</a:t>
            </a:r>
          </a:p>
          <a:p>
            <a:pPr lvl="0" algn="just"/>
            <a:r>
              <a:rPr lang="en-IE" dirty="0" smtClean="0">
                <a:latin typeface="Calibri" pitchFamily="34" charset="0"/>
              </a:rPr>
              <a:t>The organisation must be a not for profit group</a:t>
            </a:r>
          </a:p>
          <a:p>
            <a:pPr lvl="0" algn="just"/>
            <a:r>
              <a:rPr lang="en-IE" dirty="0" smtClean="0">
                <a:latin typeface="Calibri" pitchFamily="34" charset="0"/>
              </a:rPr>
              <a:t>The organisation must be formally organised with at least a  constitution, bank account or credit union account </a:t>
            </a:r>
          </a:p>
          <a:p>
            <a:pPr lvl="0" algn="just"/>
            <a:r>
              <a:rPr lang="en-IE" dirty="0" smtClean="0">
                <a:latin typeface="Calibri" pitchFamily="34" charset="0"/>
              </a:rPr>
              <a:t>The organisation must have activities that promote overall community well being </a:t>
            </a:r>
          </a:p>
          <a:p>
            <a:pPr lvl="0" algn="just"/>
            <a:r>
              <a:rPr lang="en-IE" dirty="0" smtClean="0">
                <a:latin typeface="Calibri" pitchFamily="34" charset="0"/>
              </a:rPr>
              <a:t>The organisational structure of the member groups must not have representatives </a:t>
            </a:r>
            <a:r>
              <a:rPr lang="en-IE" b="1" i="1" dirty="0" smtClean="0">
                <a:latin typeface="Calibri" pitchFamily="34" charset="0"/>
              </a:rPr>
              <a:t>appointed</a:t>
            </a:r>
            <a:r>
              <a:rPr lang="en-IE" dirty="0" smtClean="0">
                <a:latin typeface="Calibri" pitchFamily="34" charset="0"/>
              </a:rPr>
              <a:t> by any  government department, semi-state body or local authority; but this does not prevent any person sitting on the  board in a personal capacity. 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52928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Calibri" pitchFamily="34" charset="0"/>
              </a:rPr>
              <a:t>Criteria for Community Pillar</a:t>
            </a:r>
            <a:endParaRPr lang="en-IE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352928" cy="56372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E" b="1" dirty="0" smtClean="0">
                <a:latin typeface="Calibri" pitchFamily="34" charset="0"/>
              </a:rPr>
              <a:t>Suggested list of eligible local groups for membership of the Social </a:t>
            </a:r>
          </a:p>
          <a:p>
            <a:pPr>
              <a:buNone/>
            </a:pPr>
            <a:r>
              <a:rPr lang="en-IE" b="1" dirty="0" smtClean="0">
                <a:latin typeface="Calibri" pitchFamily="34" charset="0"/>
              </a:rPr>
              <a:t>Inclusion Pillar</a:t>
            </a:r>
            <a:endParaRPr lang="en-IE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Residents groups					</a:t>
            </a:r>
          </a:p>
          <a:p>
            <a:r>
              <a:rPr lang="en-GB" dirty="0" smtClean="0">
                <a:latin typeface="Calibri" pitchFamily="34" charset="0"/>
              </a:rPr>
              <a:t>Self-help groups</a:t>
            </a:r>
            <a:endParaRPr lang="en-IE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Community councils</a:t>
            </a:r>
          </a:p>
          <a:p>
            <a:r>
              <a:rPr lang="en-GB" dirty="0" smtClean="0">
                <a:latin typeface="Calibri" pitchFamily="34" charset="0"/>
              </a:rPr>
              <a:t>Issue based groups – community infrastructure		</a:t>
            </a:r>
            <a:endParaRPr lang="en-IE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Youth groups</a:t>
            </a:r>
          </a:p>
          <a:p>
            <a:r>
              <a:rPr lang="en-GB" dirty="0" smtClean="0">
                <a:latin typeface="Calibri" pitchFamily="34" charset="0"/>
              </a:rPr>
              <a:t>Community Associations</a:t>
            </a:r>
            <a:endParaRPr lang="en-IE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Sporting / leisure clubs/groups	</a:t>
            </a:r>
          </a:p>
          <a:p>
            <a:r>
              <a:rPr lang="en-GB" dirty="0" smtClean="0">
                <a:latin typeface="Calibri" pitchFamily="34" charset="0"/>
              </a:rPr>
              <a:t>Voluntary campaign groups</a:t>
            </a:r>
            <a:endParaRPr lang="en-IE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Arts groups						</a:t>
            </a:r>
          </a:p>
          <a:p>
            <a:r>
              <a:rPr lang="en-GB" dirty="0" smtClean="0">
                <a:latin typeface="Calibri" pitchFamily="34" charset="0"/>
              </a:rPr>
              <a:t>Broad based service provision groups</a:t>
            </a:r>
            <a:endParaRPr lang="en-IE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Active retirement groups</a:t>
            </a:r>
            <a:endParaRPr lang="en-IE" dirty="0" smtClean="0">
              <a:latin typeface="Calibri" pitchFamily="34" charset="0"/>
            </a:endParaRPr>
          </a:p>
          <a:p>
            <a:r>
              <a:rPr lang="en-GB" dirty="0" smtClean="0">
                <a:latin typeface="Calibri" pitchFamily="34" charset="0"/>
              </a:rPr>
              <a:t>Festival groups</a:t>
            </a:r>
          </a:p>
          <a:p>
            <a:r>
              <a:rPr lang="en-GB" dirty="0" smtClean="0">
                <a:latin typeface="Calibri" pitchFamily="34" charset="0"/>
              </a:rPr>
              <a:t>Playground associations </a:t>
            </a:r>
            <a:endParaRPr lang="en-IE" dirty="0" smtClean="0">
              <a:latin typeface="Calibri" pitchFamily="34" charset="0"/>
            </a:endParaRP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4800" dirty="0" smtClean="0"/>
              <a:t>Kilkenny</a:t>
            </a:r>
            <a:endParaRPr lang="en-IE" sz="4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IE" sz="2400" dirty="0" smtClean="0"/>
              <a:t>Steps &amp; Timeframe for establishment of Public Participation  Network</a:t>
            </a: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ityandcountycouncil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013176"/>
            <a:ext cx="514350" cy="342900"/>
          </a:xfrm>
          <a:prstGeom prst="rect">
            <a:avLst/>
          </a:prstGeom>
          <a:noFill/>
        </p:spPr>
      </p:pic>
      <p:pic>
        <p:nvPicPr>
          <p:cNvPr id="6149" name="Picture 3" descr="cityandcountycouncil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013176"/>
            <a:ext cx="514350" cy="342900"/>
          </a:xfrm>
          <a:prstGeom prst="rect">
            <a:avLst/>
          </a:prstGeom>
          <a:noFill/>
        </p:spPr>
      </p:pic>
      <p:pic>
        <p:nvPicPr>
          <p:cNvPr id="61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1238250" cy="1028700"/>
          </a:xfrm>
          <a:prstGeom prst="rect">
            <a:avLst/>
          </a:prstGeom>
          <a:noFill/>
          <a:ln w="9525" algn="in">
            <a:miter lim="800000"/>
            <a:headEnd/>
            <a:tailEnd/>
          </a:ln>
        </p:spPr>
      </p:pic>
      <p:sp>
        <p:nvSpPr>
          <p:cNvPr id="6154" name="Rectangle 10"/>
          <p:cNvSpPr>
            <a:spLocks noChangeArrowheads="1" noChangeShapeType="1"/>
          </p:cNvSpPr>
          <p:nvPr/>
        </p:nvSpPr>
        <p:spPr bwMode="auto">
          <a:xfrm>
            <a:off x="-252536" y="0"/>
            <a:ext cx="9964366" cy="330200"/>
          </a:xfrm>
          <a:prstGeom prst="rect">
            <a:avLst/>
          </a:prstGeom>
          <a:solidFill>
            <a:srgbClr val="4C4CB8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153" name="Text Box 9"/>
          <p:cNvSpPr txBox="1">
            <a:spLocks noChangeArrowheads="1" noChangeShapeType="1"/>
          </p:cNvSpPr>
          <p:nvPr/>
        </p:nvSpPr>
        <p:spPr bwMode="auto">
          <a:xfrm>
            <a:off x="1475655" y="717550"/>
            <a:ext cx="8230319" cy="105526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Kilkenny County Council Community &amp; Culture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Section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Text Box 8"/>
          <p:cNvSpPr txBox="1">
            <a:spLocks noChangeArrowheads="1" noChangeShapeType="1"/>
          </p:cNvSpPr>
          <p:nvPr/>
        </p:nvSpPr>
        <p:spPr bwMode="auto">
          <a:xfrm>
            <a:off x="695325" y="1044575"/>
            <a:ext cx="9058275" cy="59055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	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Public Information Meetings about Public Participation Networks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10" descr="cityandcountycounci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6413" y="9482138"/>
            <a:ext cx="1485900" cy="1116012"/>
          </a:xfrm>
          <a:prstGeom prst="rect">
            <a:avLst/>
          </a:prstGeom>
          <a:noFill/>
          <a:ln w="9525" algn="in">
            <a:miter lim="800000"/>
            <a:headEnd/>
            <a:tailEnd/>
          </a:ln>
        </p:spPr>
      </p:pic>
      <p:pic>
        <p:nvPicPr>
          <p:cNvPr id="6147" name="Picture 11" descr="cityandcountycounci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6413" y="9482138"/>
            <a:ext cx="1485900" cy="1116012"/>
          </a:xfrm>
          <a:prstGeom prst="rect">
            <a:avLst/>
          </a:prstGeom>
          <a:noFill/>
          <a:ln w="9525" algn="in">
            <a:miter lim="800000"/>
            <a:headEnd/>
            <a:tailEnd/>
          </a:ln>
        </p:spPr>
      </p:pic>
      <p:pic>
        <p:nvPicPr>
          <p:cNvPr id="6146" name="Picture 12" descr="cityandcountycounci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6413" y="9482138"/>
            <a:ext cx="1485900" cy="1116012"/>
          </a:xfrm>
          <a:prstGeom prst="rect">
            <a:avLst/>
          </a:prstGeom>
          <a:noFill/>
          <a:ln w="9525" algn="in">
            <a:miter lim="800000"/>
            <a:headEnd/>
            <a:tailEnd/>
          </a:ln>
        </p:spPr>
      </p:pic>
      <p:pic>
        <p:nvPicPr>
          <p:cNvPr id="6145" name="Picture 13" descr="cityandcountycounci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6413" y="9553575"/>
            <a:ext cx="1485900" cy="1116013"/>
          </a:xfrm>
          <a:prstGeom prst="rect">
            <a:avLst/>
          </a:prstGeom>
          <a:noFill/>
          <a:ln w="9525" algn="in">
            <a:miter lim="800000"/>
            <a:headEnd/>
            <a:tailEnd/>
          </a:ln>
        </p:spPr>
      </p:pic>
      <p:sp>
        <p:nvSpPr>
          <p:cNvPr id="6150" name="Rectangle 6"/>
          <p:cNvSpPr>
            <a:spLocks noChangeArrowheads="1" noChangeShapeType="1"/>
          </p:cNvSpPr>
          <p:nvPr/>
        </p:nvSpPr>
        <p:spPr bwMode="auto">
          <a:xfrm>
            <a:off x="0" y="6391275"/>
            <a:ext cx="8640960" cy="466725"/>
          </a:xfrm>
          <a:prstGeom prst="rect">
            <a:avLst/>
          </a:prstGeom>
          <a:solidFill>
            <a:srgbClr val="CC9900"/>
          </a:solidFill>
          <a:ln w="317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-4046262"/>
            <a:ext cx="8048422" cy="946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I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I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Kilkenny County Council Community &amp; Culture Section is hosting a series of information sessions to support the Community,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Social Inclusion and Environment Sectors in establishing the new Public Participation Networks; the new framework for public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participation and engagement in local decision making.</a:t>
            </a:r>
            <a:endParaRPr kumimoji="0" lang="en-I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General Information meetings  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Tuesday 3 June, 7.30 PM Kilkenny River Court Hotel, Kilkenny </a:t>
            </a:r>
            <a:endParaRPr kumimoji="0" lang="en-I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		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(Please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note this meeting will be supported by Sign Interpreter)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 	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                                 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Wednesday 4 June, 7.30PM Athenaeum House Hotel, Ferrybank, Co. Kilkenny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Municipal District Information meetings:</a:t>
            </a:r>
            <a:endParaRPr kumimoji="0" lang="en-I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North MD: Thursday 26, June , 7.30PM Castlecomer Demesne, Castlecomer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, 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Co. Kilkenny</a:t>
            </a:r>
            <a:endParaRPr kumimoji="0" lang="en-I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West MD: Wednesday 2, July , 7.30 PM Friary Hall, Callan, Co. Kilkenny </a:t>
            </a:r>
            <a:endParaRPr kumimoji="0" lang="en-I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East MD: Wednesday 9, July , 7.30PM Thomastown Community Centre, Thomastown Co. Kilkenny</a:t>
            </a:r>
            <a:endParaRPr kumimoji="0" lang="en-I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South MD: Tuesday15  July, 7.30PM Piltown Community Hall, Piltown , Co. Kilkenny </a:t>
            </a:r>
            <a:endParaRPr kumimoji="0" lang="en-I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County Wide Plenary</a:t>
            </a:r>
            <a:endParaRPr kumimoji="0" lang="en-I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Wednesday 30July, 7.30 PM Kilkenny River Court Hotel, Kilkenny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I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691680" y="4581128"/>
            <a:ext cx="53735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IE" sz="11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 Further information contact email:  </a:t>
            </a: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community@kilkennycoco.ie</a:t>
            </a:r>
            <a:r>
              <a:rPr kumimoji="0" lang="en-I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or tel: 0567794931</a:t>
            </a:r>
            <a:endParaRPr kumimoji="0" lang="en-I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51520" y="2060848"/>
            <a:ext cx="8424936" cy="2185214"/>
          </a:xfrm>
          <a:prstGeom prst="rect">
            <a:avLst/>
          </a:prstGeom>
          <a:solidFill>
            <a:srgbClr val="E5DFE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5075" algn="ctr"/>
                <a:tab pos="350202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	</a:t>
            </a:r>
            <a:endParaRPr kumimoji="0" lang="en-I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5075" algn="ctr"/>
                <a:tab pos="3502025" algn="l"/>
              </a:tabLst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5075" algn="ctr"/>
                <a:tab pos="350202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Public Seminar</a:t>
            </a:r>
            <a:endParaRPr kumimoji="0" lang="en-I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5075" algn="ctr"/>
                <a:tab pos="350202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Monday July 21, 2014 @7PM, Hotel Kilkenny</a:t>
            </a:r>
            <a:endParaRPr kumimoji="0" lang="en-I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5075" algn="ctr"/>
                <a:tab pos="350202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Dr. Sean Healy-Social Justice Ireland		Michael Ewing - National Environment Pillar </a:t>
            </a:r>
            <a:endParaRPr kumimoji="0" lang="en-I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5075" algn="ctr"/>
                <a:tab pos="350202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  <a:hlinkClick r:id="rId2"/>
              </a:rPr>
              <a:t>www.socialjustice.ie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				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  <a:hlinkClick r:id="rId3"/>
              </a:rPr>
              <a:t>www.environmentpillar.ie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en-I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5075" algn="ctr"/>
                <a:tab pos="35020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	</a:t>
            </a:r>
            <a:endParaRPr kumimoji="0" lang="en-I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5075" algn="ctr"/>
                <a:tab pos="3502025" algn="l"/>
              </a:tabLst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The seminar aims to provide further in depth information and discussion about the new Public Participation Networks- the new framework for public participation and engagement in local decision making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1656184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19256" cy="5133184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County Wide Plenary- Public meeting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IE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Wednesday 30 July, 7.30 PM Kilkenny River Court Hotel,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    Kilkenny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Invites to registered groups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Facilitated session  to support the group(s) to identify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    next steps for the establishment of the Kilkenny PPN </a:t>
            </a:r>
          </a:p>
          <a:p>
            <a:pPr>
              <a:buNone/>
            </a:pPr>
            <a:endParaRPr lang="en-IE" dirty="0"/>
          </a:p>
        </p:txBody>
      </p:sp>
      <p:sp>
        <p:nvSpPr>
          <p:cNvPr id="4" name="Text Box 8"/>
          <p:cNvSpPr txBox="1">
            <a:spLocks noGrp="1" noChangeArrowheads="1" noChangeShapeType="1"/>
          </p:cNvSpPr>
          <p:nvPr>
            <p:ph type="title"/>
          </p:nvPr>
        </p:nvSpPr>
        <p:spPr bwMode="auto"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1238250" cy="1028700"/>
          </a:xfrm>
          <a:prstGeom prst="rect">
            <a:avLst/>
          </a:prstGeom>
          <a:noFill/>
          <a:ln w="9525" algn="in"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78098"/>
          </a:xfrm>
        </p:spPr>
        <p:txBody>
          <a:bodyPr/>
          <a:lstStyle/>
          <a:p>
            <a:pPr algn="ctr"/>
            <a:r>
              <a:rPr lang="en-IE" b="1" i="1" dirty="0" smtClean="0">
                <a:latin typeface="Calibri" pitchFamily="34" charset="0"/>
              </a:rPr>
              <a:t>Thank you! </a:t>
            </a:r>
            <a:r>
              <a:rPr lang="en-IE" b="1" dirty="0" smtClean="0">
                <a:latin typeface="Calibri" pitchFamily="34" charset="0"/>
              </a:rPr>
              <a:t>Any Questions or clarifications?</a:t>
            </a:r>
            <a:endParaRPr lang="en-IE" b="1" dirty="0">
              <a:latin typeface="Calibri" pitchFamily="34" charset="0"/>
            </a:endParaRPr>
          </a:p>
        </p:txBody>
      </p:sp>
      <p:pic>
        <p:nvPicPr>
          <p:cNvPr id="4" name="Content Placeholder 3" descr="cartoon-colourful-bme-people-networ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50751"/>
            <a:ext cx="7467600" cy="41725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Working Group on Citizen Engagement with Local Government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Set up in September 2013 </a:t>
            </a:r>
          </a:p>
          <a:p>
            <a:r>
              <a:rPr lang="en-IE" dirty="0" smtClean="0"/>
              <a:t>Chaired by Fr. Sean Healy</a:t>
            </a:r>
          </a:p>
          <a:p>
            <a:r>
              <a:rPr lang="en-IE" dirty="0" smtClean="0"/>
              <a:t>Role of group – ‘ to make recommendations on more extensive and diverse input by citizens into the decision making at local government level</a:t>
            </a:r>
          </a:p>
          <a:p>
            <a:r>
              <a:rPr lang="en-IE" dirty="0" smtClean="0"/>
              <a:t>Report published on February 28</a:t>
            </a:r>
            <a:r>
              <a:rPr lang="en-IE" baseline="30000" dirty="0" smtClean="0"/>
              <a:t>th</a:t>
            </a:r>
            <a:r>
              <a:rPr lang="en-IE" dirty="0" smtClean="0"/>
              <a:t>, 2014 which outlines the framework for public participation in the form of Public Participation Networks</a:t>
            </a:r>
          </a:p>
          <a:p>
            <a:pPr>
              <a:buNone/>
            </a:pPr>
            <a:r>
              <a:rPr lang="en-IE" dirty="0" smtClean="0">
                <a:hlinkClick r:id="rId2"/>
              </a:rPr>
              <a:t> http://www.environ.ie/en/Publications/Community/CommunityVoluntarySupports/</a:t>
            </a:r>
            <a:r>
              <a:rPr lang="en-IE" dirty="0" smtClean="0"/>
              <a:t> 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Participation Network (PPN)</a:t>
            </a:r>
            <a:endParaRPr lang="en-I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18856" cy="4572000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To be developed in each Local Authority area - to enable the public to take an active formal role in relevant policy making and oversight committees of the Local Authority</a:t>
            </a:r>
          </a:p>
          <a:p>
            <a:pPr>
              <a:buNone/>
            </a:pPr>
            <a:endParaRPr lang="en-IE" dirty="0" smtClean="0"/>
          </a:p>
          <a:p>
            <a:r>
              <a:rPr lang="en-IE" dirty="0" smtClean="0"/>
              <a:t>Main link through which the Local Authority connects with Community&amp; Voluntary, Social Inclusion &amp; Environmental sectors</a:t>
            </a:r>
          </a:p>
          <a:p>
            <a:pPr>
              <a:buNone/>
            </a:pPr>
            <a:endParaRPr lang="en-IE" dirty="0"/>
          </a:p>
        </p:txBody>
      </p:sp>
      <p:pic>
        <p:nvPicPr>
          <p:cNvPr id="9" name="Content Placeholder 8" descr="Network-Peopl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700808"/>
            <a:ext cx="2893913" cy="265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PPN - Outline of Structure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Organised at </a:t>
            </a:r>
          </a:p>
          <a:p>
            <a:pPr lvl="1"/>
            <a:r>
              <a:rPr lang="en-IE" dirty="0" smtClean="0"/>
              <a:t>Municipal District Level</a:t>
            </a:r>
          </a:p>
          <a:p>
            <a:pPr lvl="1"/>
            <a:r>
              <a:rPr lang="en-IE" dirty="0" smtClean="0"/>
              <a:t>County / City Level </a:t>
            </a:r>
          </a:p>
          <a:p>
            <a:r>
              <a:rPr lang="en-IE" dirty="0" smtClean="0"/>
              <a:t>Each PPN will have</a:t>
            </a:r>
          </a:p>
          <a:p>
            <a:pPr lvl="1"/>
            <a:r>
              <a:rPr lang="en-IE" dirty="0" smtClean="0"/>
              <a:t>A Municipal District Plenary which deals with issues at a municipal level</a:t>
            </a:r>
          </a:p>
          <a:p>
            <a:pPr lvl="1"/>
            <a:r>
              <a:rPr lang="en-IE" dirty="0" smtClean="0"/>
              <a:t>A County / City Plenary which deals with county/city issues</a:t>
            </a:r>
          </a:p>
          <a:p>
            <a:pPr lvl="1"/>
            <a:r>
              <a:rPr lang="en-IE" dirty="0" smtClean="0"/>
              <a:t>Linkage Groups which deal with specific issues</a:t>
            </a:r>
          </a:p>
          <a:p>
            <a:pPr lvl="1"/>
            <a:r>
              <a:rPr lang="en-IE" dirty="0" smtClean="0"/>
              <a:t>A secretariat at county / city level that is a facilitation and communication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hynes\AppData\Local\Microsoft\Windows\Temporary Internet Files\Content.Outlook\9V55V77D\Electar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5593735" cy="6858000"/>
          </a:xfrm>
          <a:prstGeom prst="rect">
            <a:avLst/>
          </a:prstGeom>
          <a:noFill/>
        </p:spPr>
      </p:pic>
      <p:pic>
        <p:nvPicPr>
          <p:cNvPr id="2051" name="Picture 3" descr="F:\Images\images8C5E6CD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80728"/>
            <a:ext cx="765903" cy="648072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5508104" y="4941168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3" descr="F:\Images\images8C5E6CD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941168"/>
            <a:ext cx="720080" cy="609298"/>
          </a:xfrm>
          <a:prstGeom prst="rect">
            <a:avLst/>
          </a:prstGeom>
          <a:noFill/>
        </p:spPr>
      </p:pic>
      <p:pic>
        <p:nvPicPr>
          <p:cNvPr id="10" name="Picture 3" descr="F:\Images\images8C5E6CD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720080" cy="609298"/>
          </a:xfrm>
          <a:prstGeom prst="rect">
            <a:avLst/>
          </a:prstGeom>
          <a:noFill/>
        </p:spPr>
      </p:pic>
      <p:pic>
        <p:nvPicPr>
          <p:cNvPr id="11" name="Picture 3" descr="F:\Images\images8C5E6CD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996952"/>
            <a:ext cx="765903" cy="6480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99592" y="62068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Municipal District PPNs</a:t>
            </a:r>
            <a:endParaRPr lang="en-IE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124744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Made up of all registered Community /Voluntary, Social Inclusion &amp; Environment Groups within Municipal District</a:t>
            </a:r>
            <a:endParaRPr lang="en-IE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42930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1340768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Work together on agreed objectives / issues of the Municipal District</a:t>
            </a:r>
            <a:endParaRPr lang="en-IE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501008"/>
            <a:ext cx="2304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General Rules:</a:t>
            </a:r>
          </a:p>
          <a:p>
            <a:pPr marL="342900" indent="-342900"/>
            <a:r>
              <a:rPr lang="en-IE" sz="1600" dirty="0" smtClean="0"/>
              <a:t>1. The Plenary is  </a:t>
            </a:r>
          </a:p>
          <a:p>
            <a:pPr marL="342900" indent="-342900"/>
            <a:r>
              <a:rPr lang="en-IE" sz="1600" dirty="0" smtClean="0"/>
              <a:t> the ruling body </a:t>
            </a:r>
          </a:p>
          <a:p>
            <a:r>
              <a:rPr lang="en-IE" sz="1600" dirty="0" smtClean="0"/>
              <a:t>2. Plenary meet formally twice a year </a:t>
            </a:r>
          </a:p>
          <a:p>
            <a:r>
              <a:rPr lang="en-IE" sz="1600" dirty="0" smtClean="0"/>
              <a:t>3. One vote per group</a:t>
            </a:r>
          </a:p>
          <a:p>
            <a:endParaRPr lang="en-IE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306896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Member groups  can be members of County PPN </a:t>
            </a:r>
            <a:endParaRPr lang="en-IE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4581128"/>
            <a:ext cx="1656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Plenary of MD nominates one person to the Secretariat</a:t>
            </a:r>
            <a:endParaRPr lang="en-IE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43808" y="54868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District PPN</a:t>
            </a:r>
            <a:endParaRPr lang="en-IE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63688" y="1988840"/>
            <a:ext cx="4176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Content Placeholder 8" descr="Network-Peo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276872"/>
            <a:ext cx="2893913" cy="265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979712" y="1916832"/>
          <a:ext cx="4848200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83568" y="980728"/>
            <a:ext cx="75608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County Public Participation Network</a:t>
            </a:r>
          </a:p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63691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Plenary is the ruling body</a:t>
            </a:r>
            <a:endParaRPr lang="en-IE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3573017"/>
            <a:ext cx="1368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All member groups are represented on plenary</a:t>
            </a:r>
            <a:endParaRPr lang="en-IE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229200"/>
            <a:ext cx="207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smtClean="0"/>
              <a:t>One group one vote </a:t>
            </a:r>
            <a:endParaRPr lang="en-IE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5877272"/>
            <a:ext cx="2585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smtClean="0"/>
              <a:t>21 days notice of meeting</a:t>
            </a:r>
            <a:endParaRPr lang="en-IE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08" y="5445224"/>
            <a:ext cx="3765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dirty="0" smtClean="0"/>
              <a:t>Plenary meet formally twice annually</a:t>
            </a:r>
            <a:endParaRPr lang="en-IE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995936" y="594928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/>
              <a:t>Valid meeting only if minimum 15% groups present &amp; min 4 secretariat </a:t>
            </a:r>
            <a:endParaRPr lang="en-IE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251520" y="5733256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en-IE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Secretariat</a:t>
            </a:r>
            <a:endParaRPr lang="en-I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251520" y="5733256"/>
            <a:ext cx="648072" cy="648073"/>
            <a:chOff x="4512654" y="1084072"/>
            <a:chExt cx="1226931" cy="1226931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1" name="Oval 20"/>
            <p:cNvSpPr/>
            <p:nvPr/>
          </p:nvSpPr>
          <p:spPr>
            <a:xfrm>
              <a:off x="4512654" y="1084072"/>
              <a:ext cx="1226931" cy="1226931"/>
            </a:xfrm>
            <a:prstGeom prst="ellipse">
              <a:avLst/>
            </a:prstGeom>
            <a:blipFill rotWithShape="0">
              <a:blip r:embed="rId7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4692334" y="1263752"/>
              <a:ext cx="867571" cy="8675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E" sz="2300" kern="12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9512" y="3717032"/>
            <a:ext cx="180020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400" dirty="0" smtClean="0"/>
              <a:t>Communication hub of PPN</a:t>
            </a:r>
          </a:p>
          <a:p>
            <a:endParaRPr lang="en-IE" sz="1400" dirty="0" smtClean="0"/>
          </a:p>
          <a:p>
            <a:pPr>
              <a:buFont typeface="Arial" pitchFamily="34" charset="0"/>
              <a:buChar char="•"/>
            </a:pPr>
            <a:r>
              <a:rPr lang="en-IE" sz="1400" dirty="0" smtClean="0"/>
              <a:t>Facilitates implementation of decisions of plenary</a:t>
            </a:r>
          </a:p>
          <a:p>
            <a:endParaRPr lang="en-IE" sz="2000" dirty="0" smtClean="0"/>
          </a:p>
          <a:p>
            <a:endParaRPr lang="en-IE" dirty="0"/>
          </a:p>
        </p:txBody>
      </p:sp>
      <p:sp>
        <p:nvSpPr>
          <p:cNvPr id="26" name="TextBox 25"/>
          <p:cNvSpPr txBox="1"/>
          <p:nvPr/>
        </p:nvSpPr>
        <p:spPr>
          <a:xfrm>
            <a:off x="2915816" y="5517232"/>
            <a:ext cx="39239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E" sz="1400" dirty="0" smtClean="0"/>
              <a:t>Equal number  (min 2) from each of the 3 pillars</a:t>
            </a:r>
          </a:p>
          <a:p>
            <a:pPr>
              <a:buFont typeface="Arial" pitchFamily="34" charset="0"/>
              <a:buChar char="•"/>
            </a:pPr>
            <a:r>
              <a:rPr lang="en-IE" sz="1400" dirty="0" smtClean="0"/>
              <a:t>1 nominee from each of 4 Municipal Districts</a:t>
            </a:r>
          </a:p>
          <a:p>
            <a:pPr>
              <a:buFont typeface="Arial" pitchFamily="34" charset="0"/>
              <a:buChar char="•"/>
            </a:pPr>
            <a:r>
              <a:rPr lang="en-IE" sz="1400" dirty="0" smtClean="0"/>
              <a:t> Meet at least 4 times per year</a:t>
            </a:r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24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1071</TotalTime>
  <Words>1757</Words>
  <Application>Microsoft Office PowerPoint</Application>
  <PresentationFormat>On-screen Show (4:3)</PresentationFormat>
  <Paragraphs>332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Oriel</vt:lpstr>
      <vt:lpstr>Kilkenny Public Meetings June - July 2014 </vt:lpstr>
      <vt:lpstr>Background – Key Policy / Reports</vt:lpstr>
      <vt:lpstr>Section 46 – Local Government Reform Act 2014</vt:lpstr>
      <vt:lpstr>Working Group on Citizen Engagement with Local Government</vt:lpstr>
      <vt:lpstr>Public Participation Network (PPN)</vt:lpstr>
      <vt:lpstr>PPN - Outline of Structure</vt:lpstr>
      <vt:lpstr>Slide 7</vt:lpstr>
      <vt:lpstr>Slide 8</vt:lpstr>
      <vt:lpstr>Slide 9</vt:lpstr>
      <vt:lpstr>County PPN</vt:lpstr>
      <vt:lpstr>County PPN Membership </vt:lpstr>
      <vt:lpstr>Linkage Groups </vt:lpstr>
      <vt:lpstr>Slide 13</vt:lpstr>
      <vt:lpstr>Role of the PPN </vt:lpstr>
      <vt:lpstr>Role of the PPN </vt:lpstr>
      <vt:lpstr>Role of the PPN </vt:lpstr>
      <vt:lpstr>Role of the PPN </vt:lpstr>
      <vt:lpstr>State Supports for PPN</vt:lpstr>
      <vt:lpstr>State Supports for PPN</vt:lpstr>
      <vt:lpstr>  Oversight, Monitoring and Evaluation </vt:lpstr>
      <vt:lpstr>THE PILLARS ( Colleges)  </vt:lpstr>
      <vt:lpstr>Criteria for Environment Pillar</vt:lpstr>
      <vt:lpstr>Criteria for Environment Pillar</vt:lpstr>
      <vt:lpstr>Criteria for Environment Pillar</vt:lpstr>
      <vt:lpstr>Criteria for Social Inclusion Pillar</vt:lpstr>
      <vt:lpstr>Criteria for Social Inclusion Pillar</vt:lpstr>
      <vt:lpstr>Criteria for Social Inclusion Pillar</vt:lpstr>
      <vt:lpstr>Criteria for Social Inclusion Pillar</vt:lpstr>
      <vt:lpstr>Guideline for Criteria for Social Inclusion Pillar</vt:lpstr>
      <vt:lpstr>Criteria for Social Inclusion Pillar</vt:lpstr>
      <vt:lpstr>Criteria for Community Pillar</vt:lpstr>
      <vt:lpstr>Guideline for Criteria for Community Pillar</vt:lpstr>
      <vt:lpstr>Criteria for Community Pillar</vt:lpstr>
      <vt:lpstr>Kilkenny</vt:lpstr>
      <vt:lpstr>Slide 35</vt:lpstr>
      <vt:lpstr>Slide 36</vt:lpstr>
      <vt:lpstr>    </vt:lpstr>
      <vt:lpstr>Thank you! Any Questions or clarifications?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Participation Networks</dc:title>
  <dc:creator>bhynes</dc:creator>
  <cp:lastModifiedBy>lbourke</cp:lastModifiedBy>
  <cp:revision>106</cp:revision>
  <dcterms:created xsi:type="dcterms:W3CDTF">2014-05-28T10:20:55Z</dcterms:created>
  <dcterms:modified xsi:type="dcterms:W3CDTF">2014-08-01T13:48:48Z</dcterms:modified>
</cp:coreProperties>
</file>