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4"/>
  </p:sldMasterIdLst>
  <p:notesMasterIdLst>
    <p:notesMasterId r:id="rId26"/>
  </p:notesMasterIdLst>
  <p:sldIdLst>
    <p:sldId id="321" r:id="rId5"/>
    <p:sldId id="341" r:id="rId6"/>
    <p:sldId id="324" r:id="rId7"/>
    <p:sldId id="325" r:id="rId8"/>
    <p:sldId id="326" r:id="rId9"/>
    <p:sldId id="327" r:id="rId10"/>
    <p:sldId id="322" r:id="rId11"/>
    <p:sldId id="328" r:id="rId12"/>
    <p:sldId id="329" r:id="rId13"/>
    <p:sldId id="330" r:id="rId14"/>
    <p:sldId id="331" r:id="rId15"/>
    <p:sldId id="338" r:id="rId16"/>
    <p:sldId id="339" r:id="rId17"/>
    <p:sldId id="340" r:id="rId18"/>
    <p:sldId id="335" r:id="rId19"/>
    <p:sldId id="336" r:id="rId20"/>
    <p:sldId id="334" r:id="rId21"/>
    <p:sldId id="333" r:id="rId22"/>
    <p:sldId id="332" r:id="rId23"/>
    <p:sldId id="297" r:id="rId24"/>
    <p:sldId id="337" r:id="rId25"/>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0" autoAdjust="0"/>
    <p:restoredTop sz="94660"/>
  </p:normalViewPr>
  <p:slideViewPr>
    <p:cSldViewPr>
      <p:cViewPr varScale="1">
        <p:scale>
          <a:sx n="77" d="100"/>
          <a:sy n="77" d="100"/>
        </p:scale>
        <p:origin x="317"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9525" y="0"/>
            <a:ext cx="2921000" cy="495300"/>
          </a:xfrm>
          <a:prstGeom prst="rect">
            <a:avLst/>
          </a:prstGeom>
        </p:spPr>
        <p:txBody>
          <a:bodyPr vert="horz" lIns="91440" tIns="45720" rIns="91440" bIns="45720" rtlCol="0"/>
          <a:lstStyle>
            <a:lvl1pPr algn="r">
              <a:defRPr sz="1200"/>
            </a:lvl1pPr>
          </a:lstStyle>
          <a:p>
            <a:fld id="{76878FF3-C951-4DE7-92EB-744983F48A05}" type="datetimeFigureOut">
              <a:rPr lang="en-GB" smtClean="0"/>
              <a:t>07/07/2020</a:t>
            </a:fld>
            <a:endParaRPr lang="en-GB" dirty="0"/>
          </a:p>
        </p:txBody>
      </p:sp>
      <p:sp>
        <p:nvSpPr>
          <p:cNvPr id="4" name="Slide Image Placeholder 3"/>
          <p:cNvSpPr>
            <a:spLocks noGrp="1" noRot="1" noChangeAspect="1"/>
          </p:cNvSpPr>
          <p:nvPr>
            <p:ph type="sldImg" idx="2"/>
          </p:nvPr>
        </p:nvSpPr>
        <p:spPr>
          <a:xfrm>
            <a:off x="1149350" y="1233488"/>
            <a:ext cx="4443413"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688" y="4751388"/>
            <a:ext cx="5392737" cy="38877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9525" y="9377363"/>
            <a:ext cx="2921000" cy="495300"/>
          </a:xfrm>
          <a:prstGeom prst="rect">
            <a:avLst/>
          </a:prstGeom>
        </p:spPr>
        <p:txBody>
          <a:bodyPr vert="horz" lIns="91440" tIns="45720" rIns="91440" bIns="45720" rtlCol="0" anchor="b"/>
          <a:lstStyle>
            <a:lvl1pPr algn="r">
              <a:defRPr sz="1200"/>
            </a:lvl1pPr>
          </a:lstStyle>
          <a:p>
            <a:fld id="{54F897B4-FBAB-4DBE-9D3E-B907F3337B9B}" type="slidenum">
              <a:rPr lang="en-GB" smtClean="0"/>
              <a:t>‹#›</a:t>
            </a:fld>
            <a:endParaRPr lang="en-GB" dirty="0"/>
          </a:p>
        </p:txBody>
      </p:sp>
    </p:spTree>
    <p:extLst>
      <p:ext uri="{BB962C8B-B14F-4D97-AF65-F5344CB8AC3E}">
        <p14:creationId xmlns:p14="http://schemas.microsoft.com/office/powerpoint/2010/main" val="3446247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10C8FB95-3B63-4851-A349-42BB4DA669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entury Gothic" panose="020B0502020202020204" pitchFamily="34" charset="0"/>
              </a:defRPr>
            </a:lvl1pPr>
            <a:lvl2pPr marL="742950" indent="-285750">
              <a:spcBef>
                <a:spcPct val="30000"/>
              </a:spcBef>
              <a:defRPr sz="1200">
                <a:solidFill>
                  <a:schemeClr val="tx1"/>
                </a:solidFill>
                <a:latin typeface="Century Gothic" panose="020B0502020202020204" pitchFamily="34" charset="0"/>
              </a:defRPr>
            </a:lvl2pPr>
            <a:lvl3pPr marL="1143000" indent="-228600">
              <a:spcBef>
                <a:spcPct val="30000"/>
              </a:spcBef>
              <a:defRPr sz="1200">
                <a:solidFill>
                  <a:schemeClr val="tx1"/>
                </a:solidFill>
                <a:latin typeface="Century Gothic" panose="020B0502020202020204" pitchFamily="34" charset="0"/>
              </a:defRPr>
            </a:lvl3pPr>
            <a:lvl4pPr marL="1600200" indent="-228600">
              <a:spcBef>
                <a:spcPct val="30000"/>
              </a:spcBef>
              <a:defRPr sz="1200">
                <a:solidFill>
                  <a:schemeClr val="tx1"/>
                </a:solidFill>
                <a:latin typeface="Century Gothic" panose="020B0502020202020204" pitchFamily="34" charset="0"/>
              </a:defRPr>
            </a:lvl4pPr>
            <a:lvl5pPr marL="2057400" indent="-228600">
              <a:spcBef>
                <a:spcPct val="30000"/>
              </a:spcBef>
              <a:defRPr sz="1200">
                <a:solidFill>
                  <a:schemeClr val="tx1"/>
                </a:solidFill>
                <a:latin typeface="Century Gothic" panose="020B0502020202020204" pitchFamily="34" charset="0"/>
              </a:defRPr>
            </a:lvl5pPr>
            <a:lvl6pPr marL="2514600" indent="-228600" eaLnBrk="0" fontAlgn="base" hangingPunct="0">
              <a:spcBef>
                <a:spcPct val="30000"/>
              </a:spcBef>
              <a:spcAft>
                <a:spcPct val="0"/>
              </a:spcAft>
              <a:defRPr sz="1200">
                <a:solidFill>
                  <a:schemeClr val="tx1"/>
                </a:solidFill>
                <a:latin typeface="Century Gothic" panose="020B0502020202020204" pitchFamily="34" charset="0"/>
              </a:defRPr>
            </a:lvl6pPr>
            <a:lvl7pPr marL="2971800" indent="-228600" eaLnBrk="0" fontAlgn="base" hangingPunct="0">
              <a:spcBef>
                <a:spcPct val="30000"/>
              </a:spcBef>
              <a:spcAft>
                <a:spcPct val="0"/>
              </a:spcAft>
              <a:defRPr sz="1200">
                <a:solidFill>
                  <a:schemeClr val="tx1"/>
                </a:solidFill>
                <a:latin typeface="Century Gothic" panose="020B0502020202020204" pitchFamily="34" charset="0"/>
              </a:defRPr>
            </a:lvl7pPr>
            <a:lvl8pPr marL="3429000" indent="-228600" eaLnBrk="0" fontAlgn="base" hangingPunct="0">
              <a:spcBef>
                <a:spcPct val="30000"/>
              </a:spcBef>
              <a:spcAft>
                <a:spcPct val="0"/>
              </a:spcAft>
              <a:defRPr sz="1200">
                <a:solidFill>
                  <a:schemeClr val="tx1"/>
                </a:solidFill>
                <a:latin typeface="Century Gothic" panose="020B0502020202020204" pitchFamily="34" charset="0"/>
              </a:defRPr>
            </a:lvl8pPr>
            <a:lvl9pPr marL="3886200" indent="-228600" eaLnBrk="0" fontAlgn="base" hangingPunct="0">
              <a:spcBef>
                <a:spcPct val="30000"/>
              </a:spcBef>
              <a:spcAft>
                <a:spcPct val="0"/>
              </a:spcAft>
              <a:defRPr sz="1200">
                <a:solidFill>
                  <a:schemeClr val="tx1"/>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0177607-A133-4293-A46C-7A599CC57925}" type="slidenum">
              <a:rPr kumimoji="0" lang="en-IE" altLang="en-US" sz="1200" b="0" i="0" u="none" strike="noStrike" kern="1200" cap="none" spc="0" normalizeH="0" baseline="0" noProof="0" smtClean="0">
                <a:ln>
                  <a:noFill/>
                </a:ln>
                <a:solidFill>
                  <a:srgbClr val="000000"/>
                </a:solidFill>
                <a:effectLst/>
                <a:uLnTx/>
                <a:uFillTx/>
                <a:latin typeface="Century Gothic" panose="020B0502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IE" alt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p:txBody>
      </p:sp>
      <p:sp>
        <p:nvSpPr>
          <p:cNvPr id="30723" name="Rectangle 2">
            <a:extLst>
              <a:ext uri="{FF2B5EF4-FFF2-40B4-BE49-F238E27FC236}">
                <a16:creationId xmlns:a16="http://schemas.microsoft.com/office/drawing/2014/main" id="{4123F8FE-DD01-40F2-8991-803BEC921BA3}"/>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DA625664-E4C1-44EE-867E-2E0591812F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9511150F-66EE-4F35-ACD2-750DC6F49B23}" type="datetimeFigureOut">
              <a:rPr lang="en-IE" smtClean="0"/>
              <a:pPr/>
              <a:t>07/07/2020</a:t>
            </a:fld>
            <a:endParaRPr lang="en-IE"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IE"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0C0F8530-AF79-4D2E-A7FC-E2A0EB115DE4}" type="slidenum">
              <a:rPr lang="en-IE" smtClean="0"/>
              <a:pPr/>
              <a:t>‹#›</a:t>
            </a:fld>
            <a:endParaRPr lang="en-IE"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9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424050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132983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85717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9511150F-66EE-4F35-ACD2-750DC6F49B23}" type="datetimeFigureOut">
              <a:rPr lang="en-IE" smtClean="0"/>
              <a:pPr/>
              <a:t>07/07/2020</a:t>
            </a:fld>
            <a:endParaRPr lang="en-IE"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IE"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0C0F8530-AF79-4D2E-A7FC-E2A0EB115DE4}" type="slidenum">
              <a:rPr lang="en-IE" smtClean="0"/>
              <a:pPr/>
              <a:t>‹#›</a:t>
            </a:fld>
            <a:endParaRPr lang="en-IE"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223199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4276182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165127761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105367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11150F-66EE-4F35-ACD2-750DC6F49B23}" type="datetimeFigureOut">
              <a:rPr lang="en-IE" smtClean="0"/>
              <a:pPr/>
              <a:t>07/07/2020</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0C0F8530-AF79-4D2E-A7FC-E2A0EB115DE4}" type="slidenum">
              <a:rPr lang="en-IE" smtClean="0"/>
              <a:pPr/>
              <a:t>‹#›</a:t>
            </a:fld>
            <a:endParaRPr lang="en-IE" dirty="0"/>
          </a:p>
        </p:txBody>
      </p:sp>
    </p:spTree>
    <p:extLst>
      <p:ext uri="{BB962C8B-B14F-4D97-AF65-F5344CB8AC3E}">
        <p14:creationId xmlns:p14="http://schemas.microsoft.com/office/powerpoint/2010/main" val="98830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9511150F-66EE-4F35-ACD2-750DC6F49B23}" type="datetimeFigureOut">
              <a:rPr lang="en-IE" smtClean="0"/>
              <a:pPr/>
              <a:t>07/07/2020</a:t>
            </a:fld>
            <a:endParaRPr lang="en-IE" dirty="0"/>
          </a:p>
        </p:txBody>
      </p:sp>
      <p:sp>
        <p:nvSpPr>
          <p:cNvPr id="6" name="Footer Placeholder 5"/>
          <p:cNvSpPr>
            <a:spLocks noGrp="1"/>
          </p:cNvSpPr>
          <p:nvPr>
            <p:ph type="ftr" sz="quarter" idx="11"/>
          </p:nvPr>
        </p:nvSpPr>
        <p:spPr>
          <a:xfrm>
            <a:off x="1577716" y="6375679"/>
            <a:ext cx="2611634" cy="345796"/>
          </a:xfrm>
        </p:spPr>
        <p:txBody>
          <a:bodyPr/>
          <a:lstStyle/>
          <a:p>
            <a:endParaRPr lang="en-IE" dirty="0"/>
          </a:p>
        </p:txBody>
      </p:sp>
      <p:sp>
        <p:nvSpPr>
          <p:cNvPr id="7" name="Slide Number Placeholder 6"/>
          <p:cNvSpPr>
            <a:spLocks noGrp="1"/>
          </p:cNvSpPr>
          <p:nvPr>
            <p:ph type="sldNum" sz="quarter" idx="12"/>
          </p:nvPr>
        </p:nvSpPr>
        <p:spPr>
          <a:xfrm>
            <a:off x="4268261" y="6375679"/>
            <a:ext cx="924342" cy="345796"/>
          </a:xfrm>
        </p:spPr>
        <p:txBody>
          <a:bodyPr/>
          <a:lstStyle/>
          <a:p>
            <a:fld id="{0C0F8530-AF79-4D2E-A7FC-E2A0EB115DE4}" type="slidenum">
              <a:rPr lang="en-IE" smtClean="0"/>
              <a:pPr/>
              <a:t>‹#›</a:t>
            </a:fld>
            <a:endParaRPr lang="en-IE"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330107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9511150F-66EE-4F35-ACD2-750DC6F49B23}" type="datetimeFigureOut">
              <a:rPr lang="en-IE" smtClean="0"/>
              <a:pPr/>
              <a:t>07/07/2020</a:t>
            </a:fld>
            <a:endParaRPr lang="en-IE" dirty="0"/>
          </a:p>
        </p:txBody>
      </p:sp>
      <p:sp>
        <p:nvSpPr>
          <p:cNvPr id="6" name="Footer Placeholder 5"/>
          <p:cNvSpPr>
            <a:spLocks noGrp="1"/>
          </p:cNvSpPr>
          <p:nvPr>
            <p:ph type="ftr" sz="quarter" idx="11"/>
          </p:nvPr>
        </p:nvSpPr>
        <p:spPr>
          <a:xfrm>
            <a:off x="1577716" y="6375679"/>
            <a:ext cx="2611634" cy="345796"/>
          </a:xfrm>
        </p:spPr>
        <p:txBody>
          <a:bodyPr/>
          <a:lstStyle/>
          <a:p>
            <a:endParaRPr lang="en-IE" dirty="0"/>
          </a:p>
        </p:txBody>
      </p:sp>
      <p:sp>
        <p:nvSpPr>
          <p:cNvPr id="7" name="Slide Number Placeholder 6"/>
          <p:cNvSpPr>
            <a:spLocks noGrp="1"/>
          </p:cNvSpPr>
          <p:nvPr>
            <p:ph type="sldNum" sz="quarter" idx="12"/>
          </p:nvPr>
        </p:nvSpPr>
        <p:spPr>
          <a:xfrm>
            <a:off x="4256153" y="6375679"/>
            <a:ext cx="947460" cy="345796"/>
          </a:xfrm>
        </p:spPr>
        <p:txBody>
          <a:bodyPr/>
          <a:lstStyle/>
          <a:p>
            <a:fld id="{0C0F8530-AF79-4D2E-A7FC-E2A0EB115DE4}" type="slidenum">
              <a:rPr lang="en-IE" smtClean="0"/>
              <a:pPr/>
              <a:t>‹#›</a:t>
            </a:fld>
            <a:endParaRPr lang="en-IE"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3461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9511150F-66EE-4F35-ACD2-750DC6F49B23}" type="datetimeFigureOut">
              <a:rPr lang="en-IE" smtClean="0"/>
              <a:pPr/>
              <a:t>07/07/2020</a:t>
            </a:fld>
            <a:endParaRPr lang="en-IE"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IE"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0C0F8530-AF79-4D2E-A7FC-E2A0EB115DE4}" type="slidenum">
              <a:rPr lang="en-IE" smtClean="0"/>
              <a:pPr/>
              <a:t>‹#›</a:t>
            </a:fld>
            <a:endParaRPr lang="en-IE"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1017717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11.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34.png"/><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ur01.safelinks.protection.outlook.com/?url=https://www.gov.ie/en/campaigns/together/?referrer%3D/together/&amp;data=02|01|jlally@lgma.ie|4eaf852fbf954f5869f708d7f34681c2|ef22ca07ab074cf98562d5c5bb0416f4|0|0|637245356476206487&amp;sdata=eiiBkF8N1WRf6%2BQ1dWF5XLU3Z%2BKiZsd6rtoHFVGeFX8%3D&amp;reserved=0" TargetMode="External"/><Relationship Id="rId2" Type="http://schemas.openxmlformats.org/officeDocument/2006/relationships/hyperlink" Target="https://www2.hse.ie/wellbeing/mental-health/minding-your-mental-health-during-the-coronavirus-outbreak.html" TargetMode="External"/><Relationship Id="rId1" Type="http://schemas.openxmlformats.org/officeDocument/2006/relationships/slideLayout" Target="../slideLayouts/slideLayout2.xml"/><Relationship Id="rId5" Type="http://schemas.openxmlformats.org/officeDocument/2006/relationships/hyperlink" Target="https://www.gov.ie/en/campaigns/together/?referrer=/together/" TargetMode="External"/><Relationship Id="rId4" Type="http://schemas.openxmlformats.org/officeDocument/2006/relationships/hyperlink" Target="https://eur01.safelinks.protection.outlook.com/?url=https://www.hse.ie/eng/services/list/4/mental-health-services/connecting-for-life/news/supports-and-services-during-covid-19.html&amp;data=02|01|jlally@lgma.ie|4eaf852fbf954f5869f708d7f34681c2|ef22ca07ab074cf98562d5c5bb0416f4|0|0|637245356476206487&amp;sdata=zj1YFEEjlnXnMt0WFtz/6wsJP43sVDyi7iQFWkq%2Boqs%3D&amp;reserved=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gov.ie/en/collection/02cd5c-covid-19-information-resources/" TargetMode="Externa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emf"/><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8AB6CA7-60DC-4BDE-8321-AA51AFD491AF}"/>
              </a:ext>
            </a:extLst>
          </p:cNvPr>
          <p:cNvSpPr>
            <a:spLocks noGrp="1" noChangeArrowheads="1"/>
          </p:cNvSpPr>
          <p:nvPr>
            <p:ph type="ctrTitle"/>
          </p:nvPr>
        </p:nvSpPr>
        <p:spPr/>
        <p:txBody>
          <a:bodyPr/>
          <a:lstStyle/>
          <a:p>
            <a:pPr eaLnBrk="1" hangingPunct="1"/>
            <a:r>
              <a:rPr lang="en-IE" altLang="en-US" sz="3200" dirty="0">
                <a:solidFill>
                  <a:srgbClr val="CD9B00"/>
                </a:solidFill>
                <a:latin typeface="Arial" panose="020B0604020202020204" pitchFamily="34" charset="0"/>
                <a:cs typeface="Arial" panose="020B0604020202020204" pitchFamily="34" charset="0"/>
              </a:rPr>
              <a:t/>
            </a:r>
            <a:br>
              <a:rPr lang="en-IE" altLang="en-US" sz="3200" dirty="0">
                <a:solidFill>
                  <a:srgbClr val="CD9B00"/>
                </a:solidFill>
                <a:latin typeface="Arial" panose="020B0604020202020204" pitchFamily="34" charset="0"/>
                <a:cs typeface="Arial" panose="020B0604020202020204" pitchFamily="34" charset="0"/>
              </a:rPr>
            </a:br>
            <a:r>
              <a:rPr lang="en-IE" altLang="en-US" sz="3200" dirty="0">
                <a:solidFill>
                  <a:srgbClr val="CD9B00"/>
                </a:solidFill>
                <a:latin typeface="Arial" panose="020B0604020202020204" pitchFamily="34" charset="0"/>
                <a:cs typeface="Arial" panose="020B0604020202020204" pitchFamily="34" charset="0"/>
              </a:rPr>
              <a:t/>
            </a:r>
            <a:br>
              <a:rPr lang="en-IE" altLang="en-US" sz="3200" dirty="0">
                <a:solidFill>
                  <a:srgbClr val="CD9B00"/>
                </a:solidFill>
                <a:latin typeface="Arial" panose="020B0604020202020204" pitchFamily="34" charset="0"/>
                <a:cs typeface="Arial" panose="020B0604020202020204" pitchFamily="34" charset="0"/>
              </a:rPr>
            </a:br>
            <a:endParaRPr lang="en-IE" altLang="en-US" sz="1800" dirty="0">
              <a:solidFill>
                <a:srgbClr val="FFFFFF"/>
              </a:solidFill>
              <a:latin typeface="Arial" panose="020B0604020202020204" pitchFamily="34" charset="0"/>
              <a:cs typeface="Arial" panose="020B0604020202020204" pitchFamily="34" charset="0"/>
            </a:endParaRPr>
          </a:p>
        </p:txBody>
      </p:sp>
      <p:sp>
        <p:nvSpPr>
          <p:cNvPr id="2" name="Subtitle 1">
            <a:extLst>
              <a:ext uri="{FF2B5EF4-FFF2-40B4-BE49-F238E27FC236}">
                <a16:creationId xmlns:a16="http://schemas.microsoft.com/office/drawing/2014/main" id="{129ABBF8-CB61-4F70-8A41-2AE2BAFBABEE}"/>
              </a:ext>
            </a:extLst>
          </p:cNvPr>
          <p:cNvSpPr>
            <a:spLocks noGrp="1"/>
          </p:cNvSpPr>
          <p:nvPr>
            <p:ph type="subTitle" idx="1"/>
          </p:nvPr>
        </p:nvSpPr>
        <p:spPr>
          <a:xfrm>
            <a:off x="1661284" y="6273994"/>
            <a:ext cx="6034030" cy="447482"/>
          </a:xfrm>
        </p:spPr>
        <p:txBody>
          <a:bodyPr/>
          <a:lstStyle/>
          <a:p>
            <a:endParaRPr lang="en-GB" dirty="0"/>
          </a:p>
        </p:txBody>
      </p:sp>
      <p:sp>
        <p:nvSpPr>
          <p:cNvPr id="29699" name="TextBox 8">
            <a:extLst>
              <a:ext uri="{FF2B5EF4-FFF2-40B4-BE49-F238E27FC236}">
                <a16:creationId xmlns:a16="http://schemas.microsoft.com/office/drawing/2014/main" id="{49917F7B-B004-4953-B2D6-421B84C2A780}"/>
              </a:ext>
            </a:extLst>
          </p:cNvPr>
          <p:cNvSpPr txBox="1">
            <a:spLocks noChangeArrowheads="1"/>
          </p:cNvSpPr>
          <p:nvPr/>
        </p:nvSpPr>
        <p:spPr bwMode="auto">
          <a:xfrm>
            <a:off x="2627784" y="1879006"/>
            <a:ext cx="4308783" cy="196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Century Gothic" panose="020B0502020202020204" pitchFamily="34" charset="0"/>
              </a:defRPr>
            </a:lvl1pPr>
            <a:lvl2pPr marL="742950" indent="-285750">
              <a:spcBef>
                <a:spcPct val="20000"/>
              </a:spcBef>
              <a:buChar char="–"/>
              <a:defRPr sz="2800">
                <a:solidFill>
                  <a:schemeClr val="tx1"/>
                </a:solidFill>
                <a:latin typeface="Century Gothic" panose="020B0502020202020204" pitchFamily="34" charset="0"/>
              </a:defRPr>
            </a:lvl2pPr>
            <a:lvl3pPr marL="1143000" indent="-228600">
              <a:spcBef>
                <a:spcPct val="20000"/>
              </a:spcBef>
              <a:buChar char="•"/>
              <a:defRPr sz="2400">
                <a:solidFill>
                  <a:schemeClr val="tx1"/>
                </a:solidFill>
                <a:latin typeface="Century Gothic" panose="020B0502020202020204" pitchFamily="34" charset="0"/>
              </a:defRPr>
            </a:lvl3pPr>
            <a:lvl4pPr marL="1600200" indent="-228600">
              <a:spcBef>
                <a:spcPct val="20000"/>
              </a:spcBef>
              <a:buChar char="–"/>
              <a:defRPr sz="2000">
                <a:solidFill>
                  <a:schemeClr val="tx1"/>
                </a:solidFill>
                <a:latin typeface="Century Gothic" panose="020B0502020202020204" pitchFamily="34" charset="0"/>
              </a:defRPr>
            </a:lvl4pPr>
            <a:lvl5pPr marL="2057400" indent="-228600">
              <a:spcBef>
                <a:spcPct val="20000"/>
              </a:spcBef>
              <a:buChar char="»"/>
              <a:defRPr sz="2000">
                <a:solidFill>
                  <a:schemeClr val="tx1"/>
                </a:solidFill>
                <a:latin typeface="Century Gothic" panose="020B0502020202020204" pitchFamily="34" charset="0"/>
              </a:defRPr>
            </a:lvl5pPr>
            <a:lvl6pPr marL="2514600" indent="-228600" eaLnBrk="0" fontAlgn="base" hangingPunct="0">
              <a:spcBef>
                <a:spcPct val="20000"/>
              </a:spcBef>
              <a:spcAft>
                <a:spcPct val="0"/>
              </a:spcAft>
              <a:buChar char="»"/>
              <a:defRPr sz="2000">
                <a:solidFill>
                  <a:schemeClr val="tx1"/>
                </a:solidFill>
                <a:latin typeface="Century Gothic" panose="020B0502020202020204" pitchFamily="34" charset="0"/>
              </a:defRPr>
            </a:lvl6pPr>
            <a:lvl7pPr marL="2971800" indent="-228600" eaLnBrk="0" fontAlgn="base" hangingPunct="0">
              <a:spcBef>
                <a:spcPct val="20000"/>
              </a:spcBef>
              <a:spcAft>
                <a:spcPct val="0"/>
              </a:spcAft>
              <a:buChar char="»"/>
              <a:defRPr sz="2000">
                <a:solidFill>
                  <a:schemeClr val="tx1"/>
                </a:solidFill>
                <a:latin typeface="Century Gothic" panose="020B0502020202020204" pitchFamily="34" charset="0"/>
              </a:defRPr>
            </a:lvl7pPr>
            <a:lvl8pPr marL="3429000" indent="-228600" eaLnBrk="0" fontAlgn="base" hangingPunct="0">
              <a:spcBef>
                <a:spcPct val="20000"/>
              </a:spcBef>
              <a:spcAft>
                <a:spcPct val="0"/>
              </a:spcAft>
              <a:buChar char="»"/>
              <a:defRPr sz="2000">
                <a:solidFill>
                  <a:schemeClr val="tx1"/>
                </a:solidFill>
                <a:latin typeface="Century Gothic" panose="020B0502020202020204" pitchFamily="34" charset="0"/>
              </a:defRPr>
            </a:lvl8pPr>
            <a:lvl9pPr marL="3886200" indent="-228600" eaLnBrk="0" fontAlgn="base" hangingPunct="0">
              <a:spcBef>
                <a:spcPct val="20000"/>
              </a:spcBef>
              <a:spcAft>
                <a:spcPct val="0"/>
              </a:spcAft>
              <a:buChar char="»"/>
              <a:defRPr sz="2000">
                <a:solidFill>
                  <a:schemeClr val="tx1"/>
                </a:solidFill>
                <a:latin typeface="Century Gothic" panose="020B0502020202020204" pitchFamily="34" charset="0"/>
              </a:defRPr>
            </a:lvl9pPr>
          </a:lstStyle>
          <a:p>
            <a:pPr algn="ctr">
              <a:lnSpc>
                <a:spcPct val="150000"/>
              </a:lnSpc>
              <a:spcAft>
                <a:spcPts val="0"/>
              </a:spcAft>
              <a:buNone/>
            </a:pPr>
            <a:r>
              <a:rPr lang="en-IE" sz="2800" b="1" dirty="0" smtClean="0">
                <a:effectLst/>
                <a:latin typeface="Calibri" panose="020F0502020204030204" pitchFamily="34" charset="0"/>
                <a:ea typeface="Times New Roman" panose="02020603050405020304" pitchFamily="18" charset="0"/>
                <a:cs typeface="Times New Roman" panose="02020603050405020304" pitchFamily="18" charset="0"/>
              </a:rPr>
              <a:t>Employee </a:t>
            </a:r>
            <a:r>
              <a:rPr lang="en-IE" sz="2800" b="1" dirty="0">
                <a:effectLst/>
                <a:latin typeface="Calibri" panose="020F0502020204030204" pitchFamily="34" charset="0"/>
                <a:ea typeface="Times New Roman" panose="02020603050405020304" pitchFamily="18" charset="0"/>
                <a:cs typeface="Times New Roman" panose="02020603050405020304" pitchFamily="18" charset="0"/>
              </a:rPr>
              <a:t>Induction/ Awareness Advice and Guidance</a:t>
            </a:r>
            <a:r>
              <a:rPr lang="en-IE"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64CC1B43-A1D5-4679-8887-9CFCA81486BE}"/>
              </a:ext>
            </a:extLst>
          </p:cNvPr>
          <p:cNvPicPr>
            <a:picLocks noChangeAspect="1"/>
          </p:cNvPicPr>
          <p:nvPr/>
        </p:nvPicPr>
        <p:blipFill>
          <a:blip r:embed="rId3"/>
          <a:stretch>
            <a:fillRect/>
          </a:stretch>
        </p:blipFill>
        <p:spPr>
          <a:xfrm>
            <a:off x="5948196" y="88321"/>
            <a:ext cx="3132573" cy="90872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BFD5-61B6-4FAD-A08C-0FBC2E8F3926}"/>
              </a:ext>
            </a:extLst>
          </p:cNvPr>
          <p:cNvSpPr>
            <a:spLocks noGrp="1"/>
          </p:cNvSpPr>
          <p:nvPr>
            <p:ph type="title"/>
          </p:nvPr>
        </p:nvSpPr>
        <p:spPr>
          <a:xfrm>
            <a:off x="683568" y="116632"/>
            <a:ext cx="7633742" cy="432048"/>
          </a:xfrm>
        </p:spPr>
        <p:txBody>
          <a:bodyPr>
            <a:normAutofit/>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FD3F6E9C-283D-4A1D-8379-A12069FB314C}"/>
              </a:ext>
            </a:extLst>
          </p:cNvPr>
          <p:cNvGraphicFramePr>
            <a:graphicFrameLocks noGrp="1"/>
          </p:cNvGraphicFramePr>
          <p:nvPr>
            <p:extLst>
              <p:ext uri="{D42A27DB-BD31-4B8C-83A1-F6EECF244321}">
                <p14:modId xmlns:p14="http://schemas.microsoft.com/office/powerpoint/2010/main" val="3809425569"/>
              </p:ext>
            </p:extLst>
          </p:nvPr>
        </p:nvGraphicFramePr>
        <p:xfrm>
          <a:off x="826690" y="548680"/>
          <a:ext cx="8064896" cy="630936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5616624">
                <a:tc>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Travelling to work -</a:t>
                      </a:r>
                    </a:p>
                    <a:p>
                      <a:endParaRPr lang="en-IE" dirty="0">
                        <a:solidFill>
                          <a:schemeClr val="tx1"/>
                        </a:solidFill>
                      </a:endParaRP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kern="1200" dirty="0">
                          <a:solidFill>
                            <a:schemeClr val="tx1"/>
                          </a:solidFill>
                          <a:effectLst/>
                          <a:latin typeface="Calibri" panose="020F0502020204030204" pitchFamily="34" charset="0"/>
                          <a:ea typeface="+mn-ea"/>
                          <a:cs typeface="Calibri" panose="020F0502020204030204" pitchFamily="34" charset="0"/>
                        </a:rPr>
                        <a:t>Where possible, walk or cycle, to and from work.</a:t>
                      </a:r>
                    </a:p>
                    <a:p>
                      <a:pPr marL="342900" lvl="0" indent="-342900" fontAlgn="base">
                        <a:buFont typeface="Wingdings" panose="05000000000000000000" pitchFamily="2" charset="2"/>
                        <a:buChar char="§"/>
                      </a:pPr>
                      <a:endParaRPr lang="en-US"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endParaRPr lang="en-US"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endParaRPr lang="en-US"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endParaRPr lang="en-GB" sz="2000" b="1"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r>
                        <a:rPr lang="en-US" sz="2000" b="0" kern="1200" dirty="0">
                          <a:solidFill>
                            <a:schemeClr val="tx1"/>
                          </a:solidFill>
                          <a:effectLst/>
                          <a:latin typeface="Calibri" panose="020F0502020204030204" pitchFamily="34" charset="0"/>
                          <a:ea typeface="+mn-ea"/>
                          <a:cs typeface="Calibri" panose="020F0502020204030204" pitchFamily="34" charset="0"/>
                        </a:rPr>
                        <a:t>Where possible, travel alone in your private vehicle.</a:t>
                      </a:r>
                      <a:endParaRPr lang="en-GB" sz="2000" b="1"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r>
                        <a:rPr lang="en-US" sz="2000" b="0" kern="1200" dirty="0">
                          <a:solidFill>
                            <a:schemeClr val="tx1"/>
                          </a:solidFill>
                          <a:effectLst/>
                          <a:latin typeface="Calibri" panose="020F0502020204030204" pitchFamily="34" charset="0"/>
                          <a:ea typeface="+mn-ea"/>
                          <a:cs typeface="Calibri" panose="020F0502020204030204" pitchFamily="34" charset="0"/>
                        </a:rPr>
                        <a:t>Parking arrangements for additional cars and bicycles may need to be considered for employees during this time.</a:t>
                      </a:r>
                      <a:endParaRPr lang="en-GB" sz="2000" b="1"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r>
                        <a:rPr lang="en-US" sz="2000" b="0" kern="1200" dirty="0">
                          <a:solidFill>
                            <a:schemeClr val="tx1"/>
                          </a:solidFill>
                          <a:effectLst/>
                          <a:latin typeface="Calibri" panose="020F0502020204030204" pitchFamily="34" charset="0"/>
                          <a:ea typeface="+mn-ea"/>
                          <a:cs typeface="Calibri" panose="020F0502020204030204" pitchFamily="34" charset="0"/>
                        </a:rPr>
                        <a:t>If availing of public transport, follow physical distancing guidelines provided by operators. </a:t>
                      </a:r>
                      <a:r>
                        <a:rPr lang="en-US" sz="2000" b="0" kern="1200" dirty="0" err="1">
                          <a:solidFill>
                            <a:schemeClr val="tx1"/>
                          </a:solidFill>
                          <a:effectLst/>
                          <a:latin typeface="Calibri" panose="020F0502020204030204" pitchFamily="34" charset="0"/>
                          <a:ea typeface="+mn-ea"/>
                          <a:cs typeface="Calibri" panose="020F0502020204030204" pitchFamily="34" charset="0"/>
                        </a:rPr>
                        <a:t>Minimise</a:t>
                      </a:r>
                      <a:r>
                        <a:rPr lang="en-US" sz="2000" b="0" kern="1200" dirty="0">
                          <a:solidFill>
                            <a:schemeClr val="tx1"/>
                          </a:solidFill>
                          <a:effectLst/>
                          <a:latin typeface="Calibri" panose="020F0502020204030204" pitchFamily="34" charset="0"/>
                          <a:ea typeface="+mn-ea"/>
                          <a:cs typeface="Calibri" panose="020F0502020204030204" pitchFamily="34" charset="0"/>
                        </a:rPr>
                        <a:t> contact with frequently touched surfaces, e.g. handles, roof straps, isolation bars.</a:t>
                      </a:r>
                      <a:endParaRPr lang="en-GB" sz="2000" b="1"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fontAlgn="base">
                        <a:buFont typeface="Wingdings" panose="05000000000000000000" pitchFamily="2" charset="2"/>
                        <a:buChar char="§"/>
                      </a:pPr>
                      <a:r>
                        <a:rPr lang="en-US" sz="2000" b="0" kern="1200" dirty="0" err="1">
                          <a:solidFill>
                            <a:schemeClr val="tx1"/>
                          </a:solidFill>
                          <a:effectLst/>
                          <a:latin typeface="Calibri" panose="020F0502020204030204" pitchFamily="34" charset="0"/>
                          <a:ea typeface="+mn-ea"/>
                          <a:cs typeface="Calibri" panose="020F0502020204030204" pitchFamily="34" charset="0"/>
                        </a:rPr>
                        <a:t>Sanitise</a:t>
                      </a:r>
                      <a:r>
                        <a:rPr lang="en-US" sz="2000" b="0" kern="1200" dirty="0">
                          <a:solidFill>
                            <a:schemeClr val="tx1"/>
                          </a:solidFill>
                          <a:effectLst/>
                          <a:latin typeface="Calibri" panose="020F0502020204030204" pitchFamily="34" charset="0"/>
                          <a:ea typeface="+mn-ea"/>
                          <a:cs typeface="Calibri" panose="020F0502020204030204" pitchFamily="34" charset="0"/>
                        </a:rPr>
                        <a:t> hands on arrival at work location. </a:t>
                      </a:r>
                      <a:endParaRPr lang="en-GB" sz="2000" b="1" kern="1200" dirty="0">
                        <a:solidFill>
                          <a:schemeClr val="tx1"/>
                        </a:solidFill>
                        <a:effectLst/>
                        <a:latin typeface="Calibri" panose="020F0502020204030204" pitchFamily="34" charset="0"/>
                        <a:ea typeface="+mn-ea"/>
                        <a:cs typeface="Calibri" panose="020F0502020204030204" pitchFamily="34" charset="0"/>
                      </a:endParaRPr>
                    </a:p>
                    <a:p>
                      <a:endParaRPr lang="en-GB" sz="2000" dirty="0">
                        <a:solidFill>
                          <a:schemeClr val="tx1"/>
                        </a:solidFill>
                        <a:latin typeface="Calibri" panose="020F0502020204030204" pitchFamily="34" charset="0"/>
                        <a:cs typeface="Calibri" panose="020F0502020204030204" pitchFamily="34" charset="0"/>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p>
                      <a:endParaRPr lang="en-GB" sz="1350" kern="1200" dirty="0">
                        <a:solidFill>
                          <a:schemeClr val="tx1"/>
                        </a:solidFill>
                        <a:effectLst/>
                        <a:latin typeface="+mn-lt"/>
                        <a:ea typeface="+mn-ea"/>
                        <a:cs typeface="+mn-cs"/>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3" name="Picture 2">
            <a:extLst>
              <a:ext uri="{FF2B5EF4-FFF2-40B4-BE49-F238E27FC236}">
                <a16:creationId xmlns:a16="http://schemas.microsoft.com/office/drawing/2014/main" id="{F2CF350D-D4AD-47C5-B64B-EF00F0D46443}"/>
              </a:ext>
            </a:extLst>
          </p:cNvPr>
          <p:cNvPicPr>
            <a:picLocks noChangeAspect="1"/>
          </p:cNvPicPr>
          <p:nvPr/>
        </p:nvPicPr>
        <p:blipFill>
          <a:blip r:embed="rId2"/>
          <a:stretch>
            <a:fillRect/>
          </a:stretch>
        </p:blipFill>
        <p:spPr>
          <a:xfrm>
            <a:off x="2520821" y="1628800"/>
            <a:ext cx="1152128" cy="839938"/>
          </a:xfrm>
          <a:prstGeom prst="rect">
            <a:avLst/>
          </a:prstGeom>
        </p:spPr>
      </p:pic>
      <p:pic>
        <p:nvPicPr>
          <p:cNvPr id="7" name="Picture 6">
            <a:extLst>
              <a:ext uri="{FF2B5EF4-FFF2-40B4-BE49-F238E27FC236}">
                <a16:creationId xmlns:a16="http://schemas.microsoft.com/office/drawing/2014/main" id="{FF4131C6-A09B-4DDC-9085-BBFB1C472CC8}"/>
              </a:ext>
            </a:extLst>
          </p:cNvPr>
          <p:cNvPicPr>
            <a:picLocks noChangeAspect="1"/>
          </p:cNvPicPr>
          <p:nvPr/>
        </p:nvPicPr>
        <p:blipFill>
          <a:blip r:embed="rId3"/>
          <a:stretch>
            <a:fillRect/>
          </a:stretch>
        </p:blipFill>
        <p:spPr>
          <a:xfrm>
            <a:off x="4680976" y="1643313"/>
            <a:ext cx="1152128" cy="839937"/>
          </a:xfrm>
          <a:prstGeom prst="rect">
            <a:avLst/>
          </a:prstGeom>
        </p:spPr>
      </p:pic>
      <p:pic>
        <p:nvPicPr>
          <p:cNvPr id="8" name="Picture 7">
            <a:extLst>
              <a:ext uri="{FF2B5EF4-FFF2-40B4-BE49-F238E27FC236}">
                <a16:creationId xmlns:a16="http://schemas.microsoft.com/office/drawing/2014/main" id="{F9D4291D-FEFA-4B4C-88D3-A9127A8082D6}"/>
              </a:ext>
            </a:extLst>
          </p:cNvPr>
          <p:cNvPicPr>
            <a:picLocks noChangeAspect="1"/>
          </p:cNvPicPr>
          <p:nvPr/>
        </p:nvPicPr>
        <p:blipFill>
          <a:blip r:embed="rId4"/>
          <a:stretch>
            <a:fillRect/>
          </a:stretch>
        </p:blipFill>
        <p:spPr>
          <a:xfrm>
            <a:off x="6621677" y="1620937"/>
            <a:ext cx="1481336" cy="884687"/>
          </a:xfrm>
          <a:prstGeom prst="rect">
            <a:avLst/>
          </a:prstGeom>
        </p:spPr>
      </p:pic>
      <p:pic>
        <p:nvPicPr>
          <p:cNvPr id="9" name="Picture 8">
            <a:extLst>
              <a:ext uri="{FF2B5EF4-FFF2-40B4-BE49-F238E27FC236}">
                <a16:creationId xmlns:a16="http://schemas.microsoft.com/office/drawing/2014/main" id="{0A8F4438-8700-4B91-8B53-F7BB16BB651C}"/>
              </a:ext>
            </a:extLst>
          </p:cNvPr>
          <p:cNvPicPr>
            <a:picLocks noChangeAspect="1"/>
          </p:cNvPicPr>
          <p:nvPr/>
        </p:nvPicPr>
        <p:blipFill>
          <a:blip r:embed="rId5"/>
          <a:stretch>
            <a:fillRect/>
          </a:stretch>
        </p:blipFill>
        <p:spPr>
          <a:xfrm>
            <a:off x="2592264" y="5262521"/>
            <a:ext cx="1066799" cy="1057275"/>
          </a:xfrm>
          <a:prstGeom prst="rect">
            <a:avLst/>
          </a:prstGeom>
        </p:spPr>
      </p:pic>
      <p:pic>
        <p:nvPicPr>
          <p:cNvPr id="10" name="Picture 9">
            <a:extLst>
              <a:ext uri="{FF2B5EF4-FFF2-40B4-BE49-F238E27FC236}">
                <a16:creationId xmlns:a16="http://schemas.microsoft.com/office/drawing/2014/main" id="{56B43C5D-7B01-49EC-BFE1-4B714426D25E}"/>
              </a:ext>
            </a:extLst>
          </p:cNvPr>
          <p:cNvPicPr>
            <a:picLocks noChangeAspect="1"/>
          </p:cNvPicPr>
          <p:nvPr/>
        </p:nvPicPr>
        <p:blipFill>
          <a:blip r:embed="rId6"/>
          <a:stretch>
            <a:fillRect/>
          </a:stretch>
        </p:blipFill>
        <p:spPr>
          <a:xfrm>
            <a:off x="4723640" y="5257758"/>
            <a:ext cx="1066800" cy="1066800"/>
          </a:xfrm>
          <a:prstGeom prst="rect">
            <a:avLst/>
          </a:prstGeom>
        </p:spPr>
      </p:pic>
      <p:pic>
        <p:nvPicPr>
          <p:cNvPr id="11" name="Picture 10">
            <a:extLst>
              <a:ext uri="{FF2B5EF4-FFF2-40B4-BE49-F238E27FC236}">
                <a16:creationId xmlns:a16="http://schemas.microsoft.com/office/drawing/2014/main" id="{AA9E46BD-0F43-4DD3-8F1A-148EB66AE1B1}"/>
              </a:ext>
            </a:extLst>
          </p:cNvPr>
          <p:cNvPicPr>
            <a:picLocks noChangeAspect="1"/>
          </p:cNvPicPr>
          <p:nvPr/>
        </p:nvPicPr>
        <p:blipFill>
          <a:blip r:embed="rId7"/>
          <a:stretch>
            <a:fillRect/>
          </a:stretch>
        </p:blipFill>
        <p:spPr>
          <a:xfrm>
            <a:off x="6677002" y="5257758"/>
            <a:ext cx="1066798" cy="1123950"/>
          </a:xfrm>
          <a:prstGeom prst="rect">
            <a:avLst/>
          </a:prstGeom>
        </p:spPr>
      </p:pic>
      <p:pic>
        <p:nvPicPr>
          <p:cNvPr id="12" name="Picture 11">
            <a:extLst>
              <a:ext uri="{FF2B5EF4-FFF2-40B4-BE49-F238E27FC236}">
                <a16:creationId xmlns:a16="http://schemas.microsoft.com/office/drawing/2014/main" id="{3519358A-E937-489A-B9F5-EB807DA82A28}"/>
              </a:ext>
            </a:extLst>
          </p:cNvPr>
          <p:cNvPicPr>
            <a:picLocks noChangeAspect="1"/>
          </p:cNvPicPr>
          <p:nvPr/>
        </p:nvPicPr>
        <p:blipFill>
          <a:blip r:embed="rId4"/>
          <a:stretch>
            <a:fillRect/>
          </a:stretch>
        </p:blipFill>
        <p:spPr>
          <a:xfrm>
            <a:off x="971600" y="908200"/>
            <a:ext cx="965444" cy="720600"/>
          </a:xfrm>
          <a:prstGeom prst="rect">
            <a:avLst/>
          </a:prstGeom>
        </p:spPr>
      </p:pic>
      <p:pic>
        <p:nvPicPr>
          <p:cNvPr id="13" name="Picture 12">
            <a:extLst>
              <a:ext uri="{FF2B5EF4-FFF2-40B4-BE49-F238E27FC236}">
                <a16:creationId xmlns:a16="http://schemas.microsoft.com/office/drawing/2014/main" id="{5481EE74-03B2-484D-B76D-D8BE70F7B46B}"/>
              </a:ext>
            </a:extLst>
          </p:cNvPr>
          <p:cNvPicPr>
            <a:picLocks noChangeAspect="1"/>
          </p:cNvPicPr>
          <p:nvPr/>
        </p:nvPicPr>
        <p:blipFill>
          <a:blip r:embed="rId8"/>
          <a:stretch>
            <a:fillRect/>
          </a:stretch>
        </p:blipFill>
        <p:spPr>
          <a:xfrm>
            <a:off x="985662" y="1988320"/>
            <a:ext cx="952500" cy="990600"/>
          </a:xfrm>
          <a:prstGeom prst="rect">
            <a:avLst/>
          </a:prstGeom>
        </p:spPr>
      </p:pic>
    </p:spTree>
    <p:extLst>
      <p:ext uri="{BB962C8B-B14F-4D97-AF65-F5344CB8AC3E}">
        <p14:creationId xmlns:p14="http://schemas.microsoft.com/office/powerpoint/2010/main" val="2646126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BFD5-61B6-4FAD-A08C-0FBC2E8F3926}"/>
              </a:ext>
            </a:extLst>
          </p:cNvPr>
          <p:cNvSpPr>
            <a:spLocks noGrp="1"/>
          </p:cNvSpPr>
          <p:nvPr>
            <p:ph type="title"/>
          </p:nvPr>
        </p:nvSpPr>
        <p:spPr>
          <a:xfrm>
            <a:off x="683568" y="116632"/>
            <a:ext cx="7633742" cy="432048"/>
          </a:xfrm>
        </p:spPr>
        <p:txBody>
          <a:bodyPr>
            <a:normAutofit/>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FD3F6E9C-283D-4A1D-8379-A12069FB314C}"/>
              </a:ext>
            </a:extLst>
          </p:cNvPr>
          <p:cNvGraphicFramePr>
            <a:graphicFrameLocks noGrp="1"/>
          </p:cNvGraphicFramePr>
          <p:nvPr>
            <p:extLst>
              <p:ext uri="{D42A27DB-BD31-4B8C-83A1-F6EECF244321}">
                <p14:modId xmlns:p14="http://schemas.microsoft.com/office/powerpoint/2010/main" val="2997293853"/>
              </p:ext>
            </p:extLst>
          </p:nvPr>
        </p:nvGraphicFramePr>
        <p:xfrm>
          <a:off x="826690" y="548680"/>
          <a:ext cx="8064896" cy="6192688"/>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6192688">
                <a:tc>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Travelling for work and mobile plant -</a:t>
                      </a:r>
                    </a:p>
                    <a:p>
                      <a:endParaRPr lang="en-IE" dirty="0">
                        <a:solidFill>
                          <a:schemeClr val="tx1"/>
                        </a:solidFill>
                        <a:latin typeface="Calibri" panose="020F0502020204030204" pitchFamily="34" charset="0"/>
                        <a:cs typeface="Calibri" panose="020F0502020204030204" pitchFamily="34" charset="0"/>
                      </a:endParaRPr>
                    </a:p>
                    <a:p>
                      <a:pPr lvl="0"/>
                      <a:r>
                        <a:rPr lang="en-IE" sz="2000" b="0" kern="1200" dirty="0">
                          <a:solidFill>
                            <a:schemeClr val="tx1"/>
                          </a:solidFill>
                          <a:effectLst/>
                          <a:latin typeface="Calibri" panose="020F0502020204030204" pitchFamily="34" charset="0"/>
                          <a:ea typeface="+mn-ea"/>
                          <a:cs typeface="Calibri" panose="020F0502020204030204" pitchFamily="34" charset="0"/>
                        </a:rPr>
                        <a:t>The occupancy level of vehicles is to be minimised and single occupancy for vehicles is preferable.  </a:t>
                      </a:r>
                      <a:endParaRPr lang="en-GB" sz="2000" b="1" kern="1200" dirty="0">
                        <a:solidFill>
                          <a:schemeClr val="tx1"/>
                        </a:solidFill>
                        <a:effectLst/>
                        <a:latin typeface="Calibri" panose="020F0502020204030204" pitchFamily="34" charset="0"/>
                        <a:ea typeface="+mn-ea"/>
                        <a:cs typeface="Calibri" panose="020F0502020204030204" pitchFamily="34" charset="0"/>
                      </a:endParaRPr>
                    </a:p>
                    <a:p>
                      <a:r>
                        <a:rPr lang="en-IE" sz="2000" b="0" kern="1200" dirty="0">
                          <a:solidFill>
                            <a:schemeClr val="tx1"/>
                          </a:solidFill>
                          <a:effectLst/>
                          <a:latin typeface="Calibri" panose="020F0502020204030204" pitchFamily="34" charset="0"/>
                          <a:ea typeface="+mn-ea"/>
                          <a:cs typeface="Calibri" panose="020F0502020204030204" pitchFamily="34" charset="0"/>
                        </a:rPr>
                        <a:t> </a:t>
                      </a:r>
                      <a:endParaRPr lang="en-GB" sz="2000" b="1" kern="1200" dirty="0">
                        <a:solidFill>
                          <a:schemeClr val="tx1"/>
                        </a:solidFill>
                        <a:effectLst/>
                        <a:latin typeface="Calibri" panose="020F0502020204030204" pitchFamily="34" charset="0"/>
                        <a:ea typeface="+mn-ea"/>
                        <a:cs typeface="Calibri" panose="020F0502020204030204" pitchFamily="34" charset="0"/>
                      </a:endParaRPr>
                    </a:p>
                    <a:p>
                      <a:pPr lvl="0"/>
                      <a:r>
                        <a:rPr lang="en-IE" sz="2000" b="0" kern="1200" dirty="0">
                          <a:solidFill>
                            <a:schemeClr val="tx1"/>
                          </a:solidFill>
                          <a:effectLst/>
                          <a:latin typeface="Calibri" panose="020F0502020204030204" pitchFamily="34" charset="0"/>
                          <a:ea typeface="+mn-ea"/>
                          <a:cs typeface="Calibri" panose="020F0502020204030204" pitchFamily="34" charset="0"/>
                        </a:rPr>
                        <a:t>If more than one per person per vehicle, the following measures should be followed:</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Sit as far apart as the vehicle allows.</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Passenger to travel in the back of the vehicle at left passenger side.</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Keep windows of vehicles open, at least partially.</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Practice good respiratory hygiene.</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p>
                      <a:pPr marL="34290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Key touch points in vehicles / mobile plant are to be wiped regularly (e.g. door handles, steering wheel, handbrake, gear stick, radio controls). </a:t>
                      </a: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Hand Hygiene - hands sanitised before and after entering / exiting the vehicle. Hygienic wipes and hand sanitiser must be available for this purpose.</a:t>
                      </a:r>
                    </a:p>
                    <a:p>
                      <a:pPr marL="342900" lvl="0" indent="-342900">
                        <a:buFont typeface="Wingdings" panose="05000000000000000000" pitchFamily="2" charset="2"/>
                        <a:buChar char="§"/>
                      </a:pPr>
                      <a:r>
                        <a:rPr lang="en-GB" sz="2000" b="0" kern="1200" dirty="0">
                          <a:solidFill>
                            <a:schemeClr val="dk1"/>
                          </a:solidFill>
                          <a:effectLst/>
                          <a:latin typeface="Calibri" panose="020F0502020204030204" pitchFamily="34" charset="0"/>
                          <a:ea typeface="+mn-ea"/>
                          <a:cs typeface="Calibri" panose="020F0502020204030204" pitchFamily="34" charset="0"/>
                        </a:rPr>
                        <a:t>Cough Etiquette - when coughing / sneezing, cover your mouth and nose with your bent elbow or a tissue.</a:t>
                      </a:r>
                      <a:endParaRPr lang="en-IE" sz="2000" b="0" kern="1200" dirty="0">
                        <a:solidFill>
                          <a:schemeClr val="tx1"/>
                        </a:solidFill>
                        <a:effectLst/>
                        <a:latin typeface="Calibri" panose="020F0502020204030204" pitchFamily="34" charset="0"/>
                        <a:ea typeface="+mn-ea"/>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12" name="Picture 11">
            <a:extLst>
              <a:ext uri="{FF2B5EF4-FFF2-40B4-BE49-F238E27FC236}">
                <a16:creationId xmlns:a16="http://schemas.microsoft.com/office/drawing/2014/main" id="{3519358A-E937-489A-B9F5-EB807DA82A28}"/>
              </a:ext>
            </a:extLst>
          </p:cNvPr>
          <p:cNvPicPr>
            <a:picLocks noChangeAspect="1"/>
          </p:cNvPicPr>
          <p:nvPr/>
        </p:nvPicPr>
        <p:blipFill>
          <a:blip r:embed="rId2"/>
          <a:stretch>
            <a:fillRect/>
          </a:stretch>
        </p:blipFill>
        <p:spPr>
          <a:xfrm>
            <a:off x="971600" y="908200"/>
            <a:ext cx="965444" cy="720600"/>
          </a:xfrm>
          <a:prstGeom prst="rect">
            <a:avLst/>
          </a:prstGeom>
        </p:spPr>
      </p:pic>
      <p:pic>
        <p:nvPicPr>
          <p:cNvPr id="5" name="Picture 4">
            <a:extLst>
              <a:ext uri="{FF2B5EF4-FFF2-40B4-BE49-F238E27FC236}">
                <a16:creationId xmlns:a16="http://schemas.microsoft.com/office/drawing/2014/main" id="{80704B46-C564-475E-9F97-D596DA2D79CA}"/>
              </a:ext>
            </a:extLst>
          </p:cNvPr>
          <p:cNvPicPr>
            <a:picLocks noChangeAspect="1"/>
          </p:cNvPicPr>
          <p:nvPr/>
        </p:nvPicPr>
        <p:blipFill>
          <a:blip r:embed="rId3"/>
          <a:stretch>
            <a:fillRect/>
          </a:stretch>
        </p:blipFill>
        <p:spPr>
          <a:xfrm>
            <a:off x="877226" y="2178528"/>
            <a:ext cx="1154192" cy="1082799"/>
          </a:xfrm>
          <a:prstGeom prst="rect">
            <a:avLst/>
          </a:prstGeom>
        </p:spPr>
      </p:pic>
      <p:pic>
        <p:nvPicPr>
          <p:cNvPr id="14" name="Picture 13">
            <a:extLst>
              <a:ext uri="{FF2B5EF4-FFF2-40B4-BE49-F238E27FC236}">
                <a16:creationId xmlns:a16="http://schemas.microsoft.com/office/drawing/2014/main" id="{96C02086-0F8B-4F5F-9DCE-E39AEC04EC81}"/>
              </a:ext>
            </a:extLst>
          </p:cNvPr>
          <p:cNvPicPr>
            <a:picLocks noChangeAspect="1"/>
          </p:cNvPicPr>
          <p:nvPr/>
        </p:nvPicPr>
        <p:blipFill>
          <a:blip r:embed="rId4"/>
          <a:stretch>
            <a:fillRect/>
          </a:stretch>
        </p:blipFill>
        <p:spPr>
          <a:xfrm>
            <a:off x="858086" y="3273670"/>
            <a:ext cx="1173332" cy="1150325"/>
          </a:xfrm>
          <a:prstGeom prst="rect">
            <a:avLst/>
          </a:prstGeom>
        </p:spPr>
      </p:pic>
      <p:pic>
        <p:nvPicPr>
          <p:cNvPr id="15" name="Picture 14">
            <a:extLst>
              <a:ext uri="{FF2B5EF4-FFF2-40B4-BE49-F238E27FC236}">
                <a16:creationId xmlns:a16="http://schemas.microsoft.com/office/drawing/2014/main" id="{CEB1BF63-DB40-4218-9ACC-BC76F05B4A82}"/>
              </a:ext>
            </a:extLst>
          </p:cNvPr>
          <p:cNvPicPr/>
          <p:nvPr/>
        </p:nvPicPr>
        <p:blipFill>
          <a:blip r:embed="rId5"/>
          <a:stretch>
            <a:fillRect/>
          </a:stretch>
        </p:blipFill>
        <p:spPr>
          <a:xfrm>
            <a:off x="806250" y="5544814"/>
            <a:ext cx="1296144" cy="1145578"/>
          </a:xfrm>
          <a:prstGeom prst="rect">
            <a:avLst/>
          </a:prstGeom>
        </p:spPr>
      </p:pic>
      <p:pic>
        <p:nvPicPr>
          <p:cNvPr id="6" name="Picture 5">
            <a:extLst>
              <a:ext uri="{FF2B5EF4-FFF2-40B4-BE49-F238E27FC236}">
                <a16:creationId xmlns:a16="http://schemas.microsoft.com/office/drawing/2014/main" id="{E3E28F45-CA83-46F1-8C95-5001B4163540}"/>
              </a:ext>
            </a:extLst>
          </p:cNvPr>
          <p:cNvPicPr>
            <a:picLocks noChangeAspect="1"/>
          </p:cNvPicPr>
          <p:nvPr/>
        </p:nvPicPr>
        <p:blipFill>
          <a:blip r:embed="rId6"/>
          <a:stretch>
            <a:fillRect/>
          </a:stretch>
        </p:blipFill>
        <p:spPr>
          <a:xfrm>
            <a:off x="952665" y="4489485"/>
            <a:ext cx="1061884" cy="1055329"/>
          </a:xfrm>
          <a:prstGeom prst="rect">
            <a:avLst/>
          </a:prstGeom>
        </p:spPr>
      </p:pic>
    </p:spTree>
    <p:extLst>
      <p:ext uri="{BB962C8B-B14F-4D97-AF65-F5344CB8AC3E}">
        <p14:creationId xmlns:p14="http://schemas.microsoft.com/office/powerpoint/2010/main" val="1027410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6D7-E9D1-4639-AF16-A5E982A671F9}"/>
              </a:ext>
            </a:extLst>
          </p:cNvPr>
          <p:cNvSpPr>
            <a:spLocks noGrp="1"/>
          </p:cNvSpPr>
          <p:nvPr>
            <p:ph type="title"/>
          </p:nvPr>
        </p:nvSpPr>
        <p:spPr>
          <a:xfrm>
            <a:off x="683568" y="116632"/>
            <a:ext cx="7633742" cy="382319"/>
          </a:xfrm>
        </p:spPr>
        <p:txBody>
          <a:bodyPr>
            <a:normAutofit fontScale="90000"/>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CBBF6DA9-3621-425B-81CF-834B9A585B6C}"/>
              </a:ext>
            </a:extLst>
          </p:cNvPr>
          <p:cNvGraphicFramePr>
            <a:graphicFrameLocks noGrp="1"/>
          </p:cNvGraphicFramePr>
          <p:nvPr>
            <p:extLst>
              <p:ext uri="{D42A27DB-BD31-4B8C-83A1-F6EECF244321}">
                <p14:modId xmlns:p14="http://schemas.microsoft.com/office/powerpoint/2010/main" val="1768261288"/>
              </p:ext>
            </p:extLst>
          </p:nvPr>
        </p:nvGraphicFramePr>
        <p:xfrm>
          <a:off x="755576" y="584684"/>
          <a:ext cx="8064896" cy="588264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5688632">
                <a:tc>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Welfare Facilities -</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When using welfare facilities such as canteen, toilets, drying rooms allow appropriate time and space to facilitate the correct levels of hygiene and physical distancing. Be respectful of these </a:t>
                      </a:r>
                      <a:r>
                        <a:rPr lang="en-GB" sz="1800" b="0" i="0" u="none" strike="noStrike" kern="1200" baseline="0" dirty="0">
                          <a:solidFill>
                            <a:schemeClr val="tx1"/>
                          </a:solidFill>
                          <a:latin typeface="Calibri" panose="020F0502020204030204" pitchFamily="34" charset="0"/>
                          <a:ea typeface="+mn-ea"/>
                          <a:cs typeface="Calibri" panose="020F0502020204030204" pitchFamily="34" charset="0"/>
                        </a:rPr>
                        <a:t>boundaries. </a:t>
                      </a:r>
                    </a:p>
                    <a:p>
                      <a:endParaRPr lang="en-GB" sz="1800" b="0" i="0" u="none" strike="noStrike" kern="1200" baseline="0" dirty="0">
                        <a:solidFill>
                          <a:schemeClr val="tx1"/>
                        </a:solidFill>
                        <a:latin typeface="Calibri" panose="020F0502020204030204" pitchFamily="34" charset="0"/>
                        <a:ea typeface="+mn-ea"/>
                        <a:cs typeface="Calibri" panose="020F0502020204030204" pitchFamily="34" charset="0"/>
                      </a:endParaRPr>
                    </a:p>
                    <a:p>
                      <a:r>
                        <a:rPr lang="en-GB" sz="1800" b="1" i="0" u="none" strike="noStrike" kern="1200" baseline="0" dirty="0">
                          <a:solidFill>
                            <a:schemeClr val="tx1"/>
                          </a:solidFill>
                          <a:latin typeface="Calibri" panose="020F0502020204030204" pitchFamily="34" charset="0"/>
                          <a:ea typeface="+mn-ea"/>
                          <a:cs typeface="Calibri" panose="020F0502020204030204" pitchFamily="34" charset="0"/>
                        </a:rPr>
                        <a:t>Toilets: </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You must respect the space available to ensure physical distancing. This may require a longer wait. </a:t>
                      </a:r>
                    </a:p>
                    <a:p>
                      <a:endParaRPr lang="en-US" sz="1800" b="0" i="0" u="none" strike="noStrike" kern="1200" baseline="0" dirty="0">
                        <a:solidFill>
                          <a:schemeClr val="tx1"/>
                        </a:solidFill>
                        <a:latin typeface="Calibri" panose="020F0502020204030204" pitchFamily="34" charset="0"/>
                        <a:ea typeface="+mn-ea"/>
                        <a:cs typeface="Calibri" panose="020F0502020204030204" pitchFamily="34" charset="0"/>
                      </a:endParaRPr>
                    </a:p>
                    <a:p>
                      <a:r>
                        <a:rPr lang="en-GB" sz="1800" b="1" i="0" u="none" strike="noStrike" kern="1200" baseline="0" dirty="0">
                          <a:solidFill>
                            <a:schemeClr val="tx1"/>
                          </a:solidFill>
                          <a:latin typeface="Calibri" panose="020F0502020204030204" pitchFamily="34" charset="0"/>
                          <a:ea typeface="+mn-ea"/>
                          <a:cs typeface="Calibri" panose="020F0502020204030204" pitchFamily="34" charset="0"/>
                        </a:rPr>
                        <a:t>Canteen: </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Break times should be staggered to reduce congestion and contact</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Cleaning materials will be provided, please clean area when finished break/s and dispose of rubbish appropriately </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Do not share objects that touch your mouth e.g. bottles, cups</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Always be vigilant of sources of contamination. </a:t>
                      </a:r>
                    </a:p>
                    <a:p>
                      <a:endParaRPr lang="en-GB" sz="1800" b="0" i="0" u="none" strike="noStrike" kern="1200" baseline="0" dirty="0">
                        <a:solidFill>
                          <a:schemeClr val="tx1"/>
                        </a:solidFill>
                        <a:latin typeface="Calibri" panose="020F0502020204030204" pitchFamily="34" charset="0"/>
                        <a:ea typeface="+mn-ea"/>
                        <a:cs typeface="Calibri" panose="020F0502020204030204" pitchFamily="34" charset="0"/>
                      </a:endParaRPr>
                    </a:p>
                    <a:p>
                      <a:r>
                        <a:rPr lang="en-GB" sz="1800" b="1" i="0" u="none" strike="noStrike" kern="1200" baseline="0" dirty="0">
                          <a:solidFill>
                            <a:schemeClr val="tx1"/>
                          </a:solidFill>
                          <a:latin typeface="Calibri" panose="020F0502020204030204" pitchFamily="34" charset="0"/>
                          <a:ea typeface="+mn-ea"/>
                          <a:cs typeface="Calibri" panose="020F0502020204030204" pitchFamily="34" charset="0"/>
                        </a:rPr>
                        <a:t>Drying Rooms: </a:t>
                      </a: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You must respect the space available to ensure physical distancing while you change. </a:t>
                      </a:r>
                    </a:p>
                    <a:p>
                      <a:endParaRPr lang="en-US" sz="1800" b="0" i="0" u="none" strike="noStrike" kern="1200" baseline="0" dirty="0">
                        <a:solidFill>
                          <a:schemeClr val="tx1"/>
                        </a:solidFill>
                        <a:latin typeface="Calibri" panose="020F0502020204030204" pitchFamily="34" charset="0"/>
                        <a:ea typeface="+mn-ea"/>
                        <a:cs typeface="Calibri" panose="020F0502020204030204" pitchFamily="34" charset="0"/>
                      </a:endParaRPr>
                    </a:p>
                    <a:p>
                      <a:r>
                        <a:rPr lang="en-US" sz="1800" b="0" i="0" u="none" strike="noStrike" kern="1200" baseline="0" dirty="0">
                          <a:solidFill>
                            <a:schemeClr val="tx1"/>
                          </a:solidFill>
                          <a:latin typeface="Calibri" panose="020F0502020204030204" pitchFamily="34" charset="0"/>
                          <a:ea typeface="+mn-ea"/>
                          <a:cs typeface="Calibri" panose="020F0502020204030204" pitchFamily="34" charset="0"/>
                        </a:rPr>
                        <a:t>Report any concerns to the line manager or supervisor. </a:t>
                      </a:r>
                      <a:endParaRPr lang="en-IE" dirty="0">
                        <a:solidFill>
                          <a:schemeClr val="tx1"/>
                        </a:solidFill>
                        <a:latin typeface="Calibri" panose="020F0502020204030204" pitchFamily="34" charset="0"/>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5" name="Picture 4">
            <a:extLst>
              <a:ext uri="{FF2B5EF4-FFF2-40B4-BE49-F238E27FC236}">
                <a16:creationId xmlns:a16="http://schemas.microsoft.com/office/drawing/2014/main" id="{53C6DC2D-3654-461E-B106-6FE0344333F6}"/>
              </a:ext>
            </a:extLst>
          </p:cNvPr>
          <p:cNvPicPr>
            <a:picLocks noChangeAspect="1"/>
          </p:cNvPicPr>
          <p:nvPr/>
        </p:nvPicPr>
        <p:blipFill>
          <a:blip r:embed="rId2"/>
          <a:stretch>
            <a:fillRect/>
          </a:stretch>
        </p:blipFill>
        <p:spPr>
          <a:xfrm>
            <a:off x="899592" y="1916832"/>
            <a:ext cx="1025394" cy="1008112"/>
          </a:xfrm>
          <a:prstGeom prst="rect">
            <a:avLst/>
          </a:prstGeom>
        </p:spPr>
      </p:pic>
      <p:pic>
        <p:nvPicPr>
          <p:cNvPr id="6" name="Picture 5">
            <a:extLst>
              <a:ext uri="{FF2B5EF4-FFF2-40B4-BE49-F238E27FC236}">
                <a16:creationId xmlns:a16="http://schemas.microsoft.com/office/drawing/2014/main" id="{0337F931-7919-48DF-B2F5-D3E34B636DFD}"/>
              </a:ext>
            </a:extLst>
          </p:cNvPr>
          <p:cNvPicPr>
            <a:picLocks noChangeAspect="1"/>
          </p:cNvPicPr>
          <p:nvPr/>
        </p:nvPicPr>
        <p:blipFill>
          <a:blip r:embed="rId3"/>
          <a:stretch>
            <a:fillRect/>
          </a:stretch>
        </p:blipFill>
        <p:spPr>
          <a:xfrm>
            <a:off x="834191" y="3429000"/>
            <a:ext cx="1156196" cy="1008112"/>
          </a:xfrm>
          <a:prstGeom prst="rect">
            <a:avLst/>
          </a:prstGeom>
        </p:spPr>
      </p:pic>
      <p:pic>
        <p:nvPicPr>
          <p:cNvPr id="7" name="Picture 6">
            <a:extLst>
              <a:ext uri="{FF2B5EF4-FFF2-40B4-BE49-F238E27FC236}">
                <a16:creationId xmlns:a16="http://schemas.microsoft.com/office/drawing/2014/main" id="{AFD99516-3F8F-4211-9D7F-9D7096FC76B0}"/>
              </a:ext>
            </a:extLst>
          </p:cNvPr>
          <p:cNvPicPr>
            <a:picLocks noChangeAspect="1"/>
          </p:cNvPicPr>
          <p:nvPr/>
        </p:nvPicPr>
        <p:blipFill>
          <a:blip r:embed="rId4"/>
          <a:stretch>
            <a:fillRect/>
          </a:stretch>
        </p:blipFill>
        <p:spPr>
          <a:xfrm>
            <a:off x="902366" y="5050690"/>
            <a:ext cx="1156196" cy="1101428"/>
          </a:xfrm>
          <a:prstGeom prst="rect">
            <a:avLst/>
          </a:prstGeom>
        </p:spPr>
      </p:pic>
    </p:spTree>
    <p:extLst>
      <p:ext uri="{BB962C8B-B14F-4D97-AF65-F5344CB8AC3E}">
        <p14:creationId xmlns:p14="http://schemas.microsoft.com/office/powerpoint/2010/main" val="3047712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6D7-E9D1-4639-AF16-A5E982A671F9}"/>
              </a:ext>
            </a:extLst>
          </p:cNvPr>
          <p:cNvSpPr>
            <a:spLocks noGrp="1"/>
          </p:cNvSpPr>
          <p:nvPr>
            <p:ph type="title"/>
          </p:nvPr>
        </p:nvSpPr>
        <p:spPr>
          <a:xfrm>
            <a:off x="683568" y="116632"/>
            <a:ext cx="7633742" cy="382319"/>
          </a:xfrm>
        </p:spPr>
        <p:txBody>
          <a:bodyPr>
            <a:normAutofit fontScale="90000"/>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CBBF6DA9-3621-425B-81CF-834B9A585B6C}"/>
              </a:ext>
            </a:extLst>
          </p:cNvPr>
          <p:cNvGraphicFramePr>
            <a:graphicFrameLocks noGrp="1"/>
          </p:cNvGraphicFramePr>
          <p:nvPr>
            <p:extLst>
              <p:ext uri="{D42A27DB-BD31-4B8C-83A1-F6EECF244321}">
                <p14:modId xmlns:p14="http://schemas.microsoft.com/office/powerpoint/2010/main" val="2547320136"/>
              </p:ext>
            </p:extLst>
          </p:nvPr>
        </p:nvGraphicFramePr>
        <p:xfrm>
          <a:off x="755576" y="584684"/>
          <a:ext cx="8064896" cy="615598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1980220">
                <a:tc rowSpan="2">
                  <a:txBody>
                    <a:bodyPr/>
                    <a:lstStyle/>
                    <a:p>
                      <a:endParaRPr lang="en-GB" dirty="0">
                        <a:solidFill>
                          <a:schemeClr val="tx1"/>
                        </a:solidFill>
                      </a:endParaRPr>
                    </a:p>
                    <a:p>
                      <a:endParaRPr lang="en-GB" dirty="0">
                        <a:solidFill>
                          <a:schemeClr val="tx1"/>
                        </a:solidFill>
                      </a:endParaRPr>
                    </a:p>
                  </a:txBody>
                  <a:tcPr>
                    <a:solidFill>
                      <a:schemeClr val="bg1"/>
                    </a:solidFill>
                  </a:tcPr>
                </a:tc>
                <a:tc>
                  <a:txBody>
                    <a:bodyPr/>
                    <a:lstStyle/>
                    <a:p>
                      <a:pPr marL="0" lvl="0" indent="0">
                        <a:buFont typeface="Wingdings" panose="05000000000000000000" pitchFamily="2" charset="2"/>
                        <a:buNone/>
                      </a:pPr>
                      <a:r>
                        <a:rPr lang="en-IE" sz="2000" b="1" kern="1200" dirty="0">
                          <a:solidFill>
                            <a:schemeClr val="tx1"/>
                          </a:solidFill>
                          <a:effectLst/>
                          <a:latin typeface="Calibri" panose="020F0502020204030204" pitchFamily="34" charset="0"/>
                          <a:ea typeface="+mn-ea"/>
                          <a:cs typeface="Calibri" panose="020F0502020204030204" pitchFamily="34" charset="0"/>
                        </a:rPr>
                        <a:t>Work Environment -</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We must all work as a team. Throughout your day you should: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Continue to maintain hygiene by washing your hands regularly. Keep your workspace clean and disinfected. 	</a:t>
                      </a: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Regularly clean high touch surfaces e.g. Handrails, Tables, desks, chairs, doorknobs, light switches, handles, phones, keyboards, toilets, taps and sinks.</a:t>
                      </a: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Be mindful of distractions.  </a:t>
                      </a:r>
                      <a:r>
                        <a:rPr lang="en-US" sz="1350" b="0" i="0" u="none" strike="noStrike" kern="1200" baseline="0" dirty="0">
                          <a:solidFill>
                            <a:schemeClr val="lt1"/>
                          </a:solidFill>
                          <a:latin typeface="+mn-lt"/>
                          <a:ea typeface="+mn-ea"/>
                          <a:cs typeface="+mn-cs"/>
                        </a:rPr>
                        <a:t>	</a:t>
                      </a: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txBody>
                  <a:tcPr>
                    <a:solidFill>
                      <a:schemeClr val="tx2">
                        <a:lumMod val="10000"/>
                        <a:lumOff val="90000"/>
                      </a:schemeClr>
                    </a:solidFill>
                  </a:tcPr>
                </a:tc>
                <a:extLst>
                  <a:ext uri="{0D108BD9-81ED-4DB2-BD59-A6C34878D82A}">
                    <a16:rowId xmlns:a16="http://schemas.microsoft.com/office/drawing/2014/main" val="791534976"/>
                  </a:ext>
                </a:extLst>
              </a:tr>
              <a:tr h="1980220">
                <a:tc vMerge="1">
                  <a:txBody>
                    <a:bodyPr/>
                    <a:lstStyle/>
                    <a:p>
                      <a:endParaRPr lang="en-GB" dirty="0">
                        <a:solidFill>
                          <a:schemeClr val="tx1"/>
                        </a:solidFill>
                      </a:endParaRPr>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Equipment, tools and plant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Equipment, tools and plant should not be shared where possible.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Keep equipment, tools and plant clean and don’t share unless </a:t>
                      </a:r>
                      <a:r>
                        <a:rPr lang="en-US" sz="2000" b="0" i="0" u="none" strike="noStrike" kern="1200" baseline="0" dirty="0" err="1">
                          <a:solidFill>
                            <a:schemeClr val="tx1"/>
                          </a:solidFill>
                          <a:latin typeface="Calibri" panose="020F0502020204030204" pitchFamily="34" charset="0"/>
                          <a:ea typeface="+mn-ea"/>
                          <a:cs typeface="Calibri" panose="020F0502020204030204" pitchFamily="34" charset="0"/>
                        </a:rPr>
                        <a:t>sanitised</a:t>
                      </a: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 	</a:t>
                      </a:r>
                    </a:p>
                    <a:p>
                      <a:pPr marL="342900" lvl="0" indent="-342900">
                        <a:buFont typeface="Wingdings" panose="05000000000000000000" pitchFamily="2" charset="2"/>
                        <a:buChar char="§"/>
                      </a:pPr>
                      <a:r>
                        <a:rPr lang="en-IE" sz="2000" b="0" kern="1200" dirty="0">
                          <a:solidFill>
                            <a:schemeClr val="tx1"/>
                          </a:solidFill>
                          <a:effectLst/>
                          <a:latin typeface="Calibri" panose="020F0502020204030204" pitchFamily="34" charset="0"/>
                          <a:ea typeface="+mn-ea"/>
                          <a:cs typeface="Calibri" panose="020F0502020204030204" pitchFamily="34" charset="0"/>
                        </a:rPr>
                        <a:t>Keep hands sanitised before and after use.</a:t>
                      </a:r>
                      <a:endParaRPr lang="en-GB" sz="2000" b="0" kern="1200" dirty="0">
                        <a:solidFill>
                          <a:schemeClr val="tx1"/>
                        </a:solidFill>
                        <a:effectLst/>
                        <a:latin typeface="Calibri" panose="020F0502020204030204" pitchFamily="34" charset="0"/>
                        <a:ea typeface="+mn-ea"/>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3" name="Picture 2">
            <a:extLst>
              <a:ext uri="{FF2B5EF4-FFF2-40B4-BE49-F238E27FC236}">
                <a16:creationId xmlns:a16="http://schemas.microsoft.com/office/drawing/2014/main" id="{725B25FE-2205-45FF-AF4B-047EA7DD723F}"/>
              </a:ext>
            </a:extLst>
          </p:cNvPr>
          <p:cNvPicPr>
            <a:picLocks noChangeAspect="1"/>
          </p:cNvPicPr>
          <p:nvPr/>
        </p:nvPicPr>
        <p:blipFill>
          <a:blip r:embed="rId2"/>
          <a:stretch>
            <a:fillRect/>
          </a:stretch>
        </p:blipFill>
        <p:spPr>
          <a:xfrm>
            <a:off x="3603041" y="3173762"/>
            <a:ext cx="3612430" cy="1474461"/>
          </a:xfrm>
          <a:prstGeom prst="rect">
            <a:avLst/>
          </a:prstGeom>
        </p:spPr>
      </p:pic>
      <p:pic>
        <p:nvPicPr>
          <p:cNvPr id="5" name="Picture 4">
            <a:extLst>
              <a:ext uri="{FF2B5EF4-FFF2-40B4-BE49-F238E27FC236}">
                <a16:creationId xmlns:a16="http://schemas.microsoft.com/office/drawing/2014/main" id="{B3DC80DC-ACE3-41E8-B8A1-5DA5530BAF8F}"/>
              </a:ext>
            </a:extLst>
          </p:cNvPr>
          <p:cNvPicPr>
            <a:picLocks noChangeAspect="1"/>
          </p:cNvPicPr>
          <p:nvPr/>
        </p:nvPicPr>
        <p:blipFill>
          <a:blip r:embed="rId3"/>
          <a:stretch>
            <a:fillRect/>
          </a:stretch>
        </p:blipFill>
        <p:spPr>
          <a:xfrm>
            <a:off x="827584" y="1412776"/>
            <a:ext cx="1173332" cy="1150325"/>
          </a:xfrm>
          <a:prstGeom prst="rect">
            <a:avLst/>
          </a:prstGeom>
        </p:spPr>
      </p:pic>
      <p:pic>
        <p:nvPicPr>
          <p:cNvPr id="6" name="Picture 5">
            <a:extLst>
              <a:ext uri="{FF2B5EF4-FFF2-40B4-BE49-F238E27FC236}">
                <a16:creationId xmlns:a16="http://schemas.microsoft.com/office/drawing/2014/main" id="{0C26EB57-AD2E-4A4A-92F1-5591A433ACB7}"/>
              </a:ext>
            </a:extLst>
          </p:cNvPr>
          <p:cNvPicPr/>
          <p:nvPr/>
        </p:nvPicPr>
        <p:blipFill>
          <a:blip r:embed="rId4"/>
          <a:stretch>
            <a:fillRect/>
          </a:stretch>
        </p:blipFill>
        <p:spPr>
          <a:xfrm>
            <a:off x="857110" y="4365104"/>
            <a:ext cx="1143527" cy="1145578"/>
          </a:xfrm>
          <a:prstGeom prst="rect">
            <a:avLst/>
          </a:prstGeom>
        </p:spPr>
      </p:pic>
      <p:pic>
        <p:nvPicPr>
          <p:cNvPr id="8" name="Picture 7">
            <a:extLst>
              <a:ext uri="{FF2B5EF4-FFF2-40B4-BE49-F238E27FC236}">
                <a16:creationId xmlns:a16="http://schemas.microsoft.com/office/drawing/2014/main" id="{E5774B64-3D7B-476A-BAB3-D8CB3EE616E3}"/>
              </a:ext>
            </a:extLst>
          </p:cNvPr>
          <p:cNvPicPr>
            <a:picLocks noChangeAspect="1"/>
          </p:cNvPicPr>
          <p:nvPr/>
        </p:nvPicPr>
        <p:blipFill>
          <a:blip r:embed="rId5"/>
          <a:stretch>
            <a:fillRect/>
          </a:stretch>
        </p:blipFill>
        <p:spPr>
          <a:xfrm>
            <a:off x="857110" y="2755528"/>
            <a:ext cx="1140931" cy="1155465"/>
          </a:xfrm>
          <a:prstGeom prst="rect">
            <a:avLst/>
          </a:prstGeom>
        </p:spPr>
      </p:pic>
    </p:spTree>
    <p:extLst>
      <p:ext uri="{BB962C8B-B14F-4D97-AF65-F5344CB8AC3E}">
        <p14:creationId xmlns:p14="http://schemas.microsoft.com/office/powerpoint/2010/main" val="3339191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236D7-E9D1-4639-AF16-A5E982A671F9}"/>
              </a:ext>
            </a:extLst>
          </p:cNvPr>
          <p:cNvSpPr>
            <a:spLocks noGrp="1"/>
          </p:cNvSpPr>
          <p:nvPr>
            <p:ph type="title"/>
          </p:nvPr>
        </p:nvSpPr>
        <p:spPr>
          <a:xfrm>
            <a:off x="683568" y="116632"/>
            <a:ext cx="7633742" cy="382319"/>
          </a:xfrm>
        </p:spPr>
        <p:txBody>
          <a:bodyPr>
            <a:normAutofit fontScale="90000"/>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CBBF6DA9-3621-425B-81CF-834B9A585B6C}"/>
              </a:ext>
            </a:extLst>
          </p:cNvPr>
          <p:cNvGraphicFramePr>
            <a:graphicFrameLocks noGrp="1"/>
          </p:cNvGraphicFramePr>
          <p:nvPr>
            <p:extLst>
              <p:ext uri="{D42A27DB-BD31-4B8C-83A1-F6EECF244321}">
                <p14:modId xmlns:p14="http://schemas.microsoft.com/office/powerpoint/2010/main" val="2469995313"/>
              </p:ext>
            </p:extLst>
          </p:nvPr>
        </p:nvGraphicFramePr>
        <p:xfrm>
          <a:off x="755576" y="584684"/>
          <a:ext cx="8064896" cy="752094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1980220">
                <a:tc>
                  <a:txBody>
                    <a:bodyPr/>
                    <a:lstStyle/>
                    <a:p>
                      <a:endParaRPr lang="en-GB" dirty="0">
                        <a:solidFill>
                          <a:schemeClr val="tx1"/>
                        </a:solidFill>
                      </a:endParaRPr>
                    </a:p>
                  </a:txBody>
                  <a:tcPr>
                    <a:solidFill>
                      <a:schemeClr val="bg1"/>
                    </a:solidFill>
                  </a:tcPr>
                </a:tc>
                <a:tc>
                  <a:txBody>
                    <a:bodyPr/>
                    <a:lstStyle/>
                    <a:p>
                      <a:pPr marL="0" lvl="0" indent="0">
                        <a:buFont typeface="Wingdings" panose="05000000000000000000" pitchFamily="2" charset="2"/>
                        <a:buNone/>
                      </a:pPr>
                      <a:r>
                        <a:rPr lang="en-IE" sz="2000" b="1" kern="1200" dirty="0">
                          <a:solidFill>
                            <a:schemeClr val="tx1"/>
                          </a:solidFill>
                          <a:effectLst/>
                          <a:latin typeface="Calibri" panose="020F0502020204030204" pitchFamily="34" charset="0"/>
                          <a:ea typeface="+mn-ea"/>
                          <a:cs typeface="Calibri" panose="020F0502020204030204" pitchFamily="34" charset="0"/>
                        </a:rPr>
                        <a:t>When going home  -</a:t>
                      </a: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r>
                        <a:rPr lang="en-GB" sz="2000" b="0" i="0" u="none" strike="noStrike" kern="1200" baseline="0" dirty="0">
                          <a:solidFill>
                            <a:schemeClr val="tx1"/>
                          </a:solidFill>
                          <a:latin typeface="Calibri" panose="020F0502020204030204" pitchFamily="34" charset="0"/>
                          <a:ea typeface="+mn-ea"/>
                          <a:cs typeface="Calibri" panose="020F0502020204030204" pitchFamily="34" charset="0"/>
                        </a:rPr>
                        <a:t>When going home: </a:t>
                      </a: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PPE must remain at the depot / drying room / store. </a:t>
                      </a:r>
                    </a:p>
                    <a:p>
                      <a:pPr marL="0" indent="0">
                        <a:buFont typeface="Wingdings" panose="05000000000000000000" pitchFamily="2" charset="2"/>
                        <a:buNone/>
                      </a:pP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0" indent="0">
                        <a:buFont typeface="Wingdings" panose="05000000000000000000" pitchFamily="2" charset="2"/>
                        <a:buNone/>
                      </a:pP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0" indent="0">
                        <a:buFont typeface="Wingdings" panose="05000000000000000000" pitchFamily="2" charset="2"/>
                        <a:buNone/>
                      </a:pP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0" indent="0">
                        <a:buFont typeface="Wingdings" panose="05000000000000000000" pitchFamily="2" charset="2"/>
                        <a:buNone/>
                      </a:pP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0" indent="0">
                        <a:buFont typeface="Wingdings" panose="05000000000000000000" pitchFamily="2" charset="2"/>
                        <a:buNone/>
                      </a:pP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0" indent="0">
                        <a:buFont typeface="Wingdings" panose="05000000000000000000" pitchFamily="2" charset="2"/>
                        <a:buNone/>
                      </a:pP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It is recommended that clothes are washed daily.</a:t>
                      </a: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Wash your hands before you leave. </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Travel alone if possible by walking, cycling, using a private vehicle.</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kern="1200" dirty="0">
                          <a:solidFill>
                            <a:schemeClr val="tx1"/>
                          </a:solidFill>
                          <a:effectLst/>
                          <a:latin typeface="Calibri" panose="020F0502020204030204" pitchFamily="34" charset="0"/>
                          <a:ea typeface="+mn-ea"/>
                          <a:cs typeface="Calibri" panose="020F0502020204030204" pitchFamily="34" charset="0"/>
                        </a:rPr>
                        <a:t>If availing of public transport, follow physical distancing guidelines provided by operators. </a:t>
                      </a:r>
                      <a:r>
                        <a:rPr lang="en-US" sz="2000" b="0" kern="1200" dirty="0" err="1">
                          <a:solidFill>
                            <a:schemeClr val="tx1"/>
                          </a:solidFill>
                          <a:effectLst/>
                          <a:latin typeface="Calibri" panose="020F0502020204030204" pitchFamily="34" charset="0"/>
                          <a:ea typeface="+mn-ea"/>
                          <a:cs typeface="Calibri" panose="020F0502020204030204" pitchFamily="34" charset="0"/>
                        </a:rPr>
                        <a:t>Minimise</a:t>
                      </a:r>
                      <a:r>
                        <a:rPr lang="en-US" sz="2000" b="0" kern="1200" dirty="0">
                          <a:solidFill>
                            <a:schemeClr val="tx1"/>
                          </a:solidFill>
                          <a:effectLst/>
                          <a:latin typeface="Calibri" panose="020F0502020204030204" pitchFamily="34" charset="0"/>
                          <a:ea typeface="+mn-ea"/>
                          <a:cs typeface="Calibri" panose="020F0502020204030204" pitchFamily="34" charset="0"/>
                        </a:rPr>
                        <a:t> contact with frequently touched surfaces, e.g. handles, roof straps, isolation bars.</a:t>
                      </a:r>
                      <a:endParaRPr lang="en-US" sz="2000" b="0" i="0" u="none" strike="noStrike" kern="1200" baseline="0" dirty="0">
                        <a:solidFill>
                          <a:schemeClr val="tx1"/>
                        </a:solidFill>
                        <a:latin typeface="Calibri" panose="020F0502020204030204" pitchFamily="34" charset="0"/>
                        <a:ea typeface="+mn-ea"/>
                        <a:cs typeface="Calibri" panose="020F0502020204030204" pitchFamily="34" charset="0"/>
                      </a:endParaRP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Keep contact points on your vehicle clean.</a:t>
                      </a:r>
                    </a:p>
                    <a:p>
                      <a:pPr marL="342900" indent="-342900">
                        <a:buFont typeface="Wingdings" panose="05000000000000000000" pitchFamily="2" charset="2"/>
                        <a:buChar char="§"/>
                      </a:pPr>
                      <a:r>
                        <a:rPr lang="en-US" sz="2000" b="0" i="0" u="none" strike="noStrike" kern="1200" baseline="0" dirty="0">
                          <a:solidFill>
                            <a:schemeClr val="tx1"/>
                          </a:solidFill>
                          <a:latin typeface="Calibri" panose="020F0502020204030204" pitchFamily="34" charset="0"/>
                          <a:ea typeface="+mn-ea"/>
                          <a:cs typeface="Calibri" panose="020F0502020204030204" pitchFamily="34" charset="0"/>
                        </a:rPr>
                        <a:t>Wash your hands when you return home, change your clothes and leave your boots outside. </a:t>
                      </a:r>
                    </a:p>
                    <a:p>
                      <a:r>
                        <a:rPr lang="en-GB" sz="2000" b="0" i="0" u="none" strike="noStrike" kern="1200" baseline="0" dirty="0">
                          <a:solidFill>
                            <a:schemeClr val="tx1"/>
                          </a:solidFill>
                          <a:latin typeface="Calibri" panose="020F0502020204030204" pitchFamily="34" charset="0"/>
                          <a:ea typeface="+mn-ea"/>
                          <a:cs typeface="Calibri" panose="020F0502020204030204" pitchFamily="34" charset="0"/>
                        </a:rPr>
                        <a:t>	</a:t>
                      </a: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p>
                      <a:pPr marL="0" indent="0">
                        <a:buFont typeface="Wingdings" panose="05000000000000000000" pitchFamily="2" charset="2"/>
                        <a:buNone/>
                      </a:pPr>
                      <a:endParaRPr lang="en-US" sz="1350" b="0" i="0" u="none" strike="noStrike" kern="1200" baseline="0" dirty="0">
                        <a:solidFill>
                          <a:schemeClr val="lt1"/>
                        </a:solidFill>
                        <a:latin typeface="+mn-lt"/>
                        <a:ea typeface="+mn-ea"/>
                        <a:cs typeface="+mn-cs"/>
                      </a:endParaRPr>
                    </a:p>
                  </a:txBody>
                  <a:tcPr>
                    <a:solidFill>
                      <a:schemeClr val="tx2">
                        <a:lumMod val="10000"/>
                        <a:lumOff val="90000"/>
                      </a:schemeClr>
                    </a:solidFill>
                  </a:tcPr>
                </a:tc>
                <a:extLst>
                  <a:ext uri="{0D108BD9-81ED-4DB2-BD59-A6C34878D82A}">
                    <a16:rowId xmlns:a16="http://schemas.microsoft.com/office/drawing/2014/main" val="791534976"/>
                  </a:ext>
                </a:extLst>
              </a:tr>
            </a:tbl>
          </a:graphicData>
        </a:graphic>
      </p:graphicFrame>
      <p:pic>
        <p:nvPicPr>
          <p:cNvPr id="5" name="Picture 4">
            <a:extLst>
              <a:ext uri="{FF2B5EF4-FFF2-40B4-BE49-F238E27FC236}">
                <a16:creationId xmlns:a16="http://schemas.microsoft.com/office/drawing/2014/main" id="{B3DC80DC-ACE3-41E8-B8A1-5DA5530BAF8F}"/>
              </a:ext>
            </a:extLst>
          </p:cNvPr>
          <p:cNvPicPr>
            <a:picLocks noChangeAspect="1"/>
          </p:cNvPicPr>
          <p:nvPr/>
        </p:nvPicPr>
        <p:blipFill>
          <a:blip r:embed="rId2"/>
          <a:stretch>
            <a:fillRect/>
          </a:stretch>
        </p:blipFill>
        <p:spPr>
          <a:xfrm>
            <a:off x="824709" y="912793"/>
            <a:ext cx="1173332" cy="1150325"/>
          </a:xfrm>
          <a:prstGeom prst="rect">
            <a:avLst/>
          </a:prstGeom>
        </p:spPr>
      </p:pic>
      <p:pic>
        <p:nvPicPr>
          <p:cNvPr id="8" name="Picture 7">
            <a:extLst>
              <a:ext uri="{FF2B5EF4-FFF2-40B4-BE49-F238E27FC236}">
                <a16:creationId xmlns:a16="http://schemas.microsoft.com/office/drawing/2014/main" id="{E5774B64-3D7B-476A-BAB3-D8CB3EE616E3}"/>
              </a:ext>
            </a:extLst>
          </p:cNvPr>
          <p:cNvPicPr>
            <a:picLocks noChangeAspect="1"/>
          </p:cNvPicPr>
          <p:nvPr/>
        </p:nvPicPr>
        <p:blipFill>
          <a:blip r:embed="rId3"/>
          <a:stretch>
            <a:fillRect/>
          </a:stretch>
        </p:blipFill>
        <p:spPr>
          <a:xfrm>
            <a:off x="857110" y="2363944"/>
            <a:ext cx="1140931" cy="1155465"/>
          </a:xfrm>
          <a:prstGeom prst="rect">
            <a:avLst/>
          </a:prstGeom>
        </p:spPr>
      </p:pic>
      <p:pic>
        <p:nvPicPr>
          <p:cNvPr id="7" name="Picture 6">
            <a:extLst>
              <a:ext uri="{FF2B5EF4-FFF2-40B4-BE49-F238E27FC236}">
                <a16:creationId xmlns:a16="http://schemas.microsoft.com/office/drawing/2014/main" id="{FF1FD248-4C58-4D37-9085-7F45CB7EE45C}"/>
              </a:ext>
            </a:extLst>
          </p:cNvPr>
          <p:cNvPicPr>
            <a:picLocks noChangeAspect="1"/>
          </p:cNvPicPr>
          <p:nvPr/>
        </p:nvPicPr>
        <p:blipFill>
          <a:blip r:embed="rId4"/>
          <a:stretch>
            <a:fillRect/>
          </a:stretch>
        </p:blipFill>
        <p:spPr>
          <a:xfrm>
            <a:off x="857110" y="3915319"/>
            <a:ext cx="1140931" cy="1111676"/>
          </a:xfrm>
          <a:prstGeom prst="rect">
            <a:avLst/>
          </a:prstGeom>
        </p:spPr>
      </p:pic>
      <p:pic>
        <p:nvPicPr>
          <p:cNvPr id="9" name="Picture 8">
            <a:extLst>
              <a:ext uri="{FF2B5EF4-FFF2-40B4-BE49-F238E27FC236}">
                <a16:creationId xmlns:a16="http://schemas.microsoft.com/office/drawing/2014/main" id="{9656A1CD-0BDA-4D46-AAC6-03F840217FFB}"/>
              </a:ext>
            </a:extLst>
          </p:cNvPr>
          <p:cNvPicPr>
            <a:picLocks noChangeAspect="1"/>
          </p:cNvPicPr>
          <p:nvPr/>
        </p:nvPicPr>
        <p:blipFill>
          <a:blip r:embed="rId5"/>
          <a:stretch>
            <a:fillRect/>
          </a:stretch>
        </p:blipFill>
        <p:spPr>
          <a:xfrm>
            <a:off x="3692474" y="2063118"/>
            <a:ext cx="3467100" cy="1219200"/>
          </a:xfrm>
          <a:prstGeom prst="rect">
            <a:avLst/>
          </a:prstGeom>
        </p:spPr>
      </p:pic>
      <p:pic>
        <p:nvPicPr>
          <p:cNvPr id="11" name="Picture 10">
            <a:extLst>
              <a:ext uri="{FF2B5EF4-FFF2-40B4-BE49-F238E27FC236}">
                <a16:creationId xmlns:a16="http://schemas.microsoft.com/office/drawing/2014/main" id="{8A1F03D2-631A-4E20-BE15-E2721F5482DA}"/>
              </a:ext>
            </a:extLst>
          </p:cNvPr>
          <p:cNvPicPr>
            <a:picLocks noChangeAspect="1"/>
          </p:cNvPicPr>
          <p:nvPr/>
        </p:nvPicPr>
        <p:blipFill>
          <a:blip r:embed="rId6"/>
          <a:stretch>
            <a:fillRect/>
          </a:stretch>
        </p:blipFill>
        <p:spPr>
          <a:xfrm>
            <a:off x="834279" y="5332571"/>
            <a:ext cx="1154192" cy="1082799"/>
          </a:xfrm>
          <a:prstGeom prst="rect">
            <a:avLst/>
          </a:prstGeom>
        </p:spPr>
      </p:pic>
    </p:spTree>
    <p:extLst>
      <p:ext uri="{BB962C8B-B14F-4D97-AF65-F5344CB8AC3E}">
        <p14:creationId xmlns:p14="http://schemas.microsoft.com/office/powerpoint/2010/main" val="1535347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5977-1673-4B81-A0E9-66275CC7E6A1}"/>
              </a:ext>
            </a:extLst>
          </p:cNvPr>
          <p:cNvSpPr>
            <a:spLocks noGrp="1"/>
          </p:cNvSpPr>
          <p:nvPr>
            <p:ph type="title"/>
          </p:nvPr>
        </p:nvSpPr>
        <p:spPr>
          <a:xfrm>
            <a:off x="827584" y="151518"/>
            <a:ext cx="7737697" cy="479637"/>
          </a:xfrm>
        </p:spPr>
        <p:txBody>
          <a:bodyPr anchor="t">
            <a:normAutofit/>
          </a:bodyPr>
          <a:lstStyle/>
          <a:p>
            <a:r>
              <a:rPr lang="en-IE" sz="2700" b="1" dirty="0">
                <a:latin typeface="Calibri" panose="020F0502020204030204" pitchFamily="34" charset="0"/>
                <a:cs typeface="Calibri" panose="020F0502020204030204" pitchFamily="34" charset="0"/>
              </a:rPr>
              <a:t>Work Processes and Risk Assessment </a:t>
            </a:r>
            <a:endParaRPr lang="en-GB" sz="27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F5BD364-C36C-41DA-9D7B-483496F65D63}"/>
              </a:ext>
            </a:extLst>
          </p:cNvPr>
          <p:cNvSpPr>
            <a:spLocks noGrp="1"/>
          </p:cNvSpPr>
          <p:nvPr>
            <p:ph idx="1"/>
          </p:nvPr>
        </p:nvSpPr>
        <p:spPr>
          <a:xfrm>
            <a:off x="669155" y="1421760"/>
            <a:ext cx="2534694" cy="4014479"/>
          </a:xfrm>
        </p:spPr>
        <p:txBody>
          <a:bodyPr>
            <a:normAutofit/>
          </a:bodyPr>
          <a:lstStyle/>
          <a:p>
            <a:pPr>
              <a:lnSpc>
                <a:spcPct val="100000"/>
              </a:lnSpc>
              <a:buFont typeface="Wingdings" panose="05000000000000000000" pitchFamily="2" charset="2"/>
              <a:buChar char="§"/>
            </a:pPr>
            <a:r>
              <a:rPr lang="en-US" dirty="0">
                <a:solidFill>
                  <a:schemeClr val="tx1"/>
                </a:solidFill>
                <a:latin typeface="Calibri" panose="020F0502020204030204" pitchFamily="34" charset="0"/>
                <a:cs typeface="Calibri" panose="020F0502020204030204" pitchFamily="34" charset="0"/>
              </a:rPr>
              <a:t>All work processes will have to be risk assessed, this process has been designed to protect you and your colleagues. </a:t>
            </a:r>
          </a:p>
          <a:p>
            <a:pPr>
              <a:lnSpc>
                <a:spcPct val="100000"/>
              </a:lnSpc>
              <a:buFont typeface="Wingdings" panose="05000000000000000000" pitchFamily="2" charset="2"/>
              <a:buChar char="§"/>
            </a:pPr>
            <a:r>
              <a:rPr lang="en-US" dirty="0">
                <a:solidFill>
                  <a:schemeClr val="tx1"/>
                </a:solidFill>
                <a:latin typeface="Calibri" panose="020F0502020204030204" pitchFamily="34" charset="0"/>
                <a:cs typeface="Calibri" panose="020F0502020204030204" pitchFamily="34" charset="0"/>
              </a:rPr>
              <a:t>If you are in any doubt speak to your line manager / supervisor for guidance. 	</a:t>
            </a:r>
          </a:p>
          <a:p>
            <a:pPr marL="0" indent="0">
              <a:lnSpc>
                <a:spcPct val="100000"/>
              </a:lnSpc>
              <a:buNone/>
            </a:pPr>
            <a:endParaRPr lang="en-GB" dirty="0"/>
          </a:p>
        </p:txBody>
      </p:sp>
      <p:pic>
        <p:nvPicPr>
          <p:cNvPr id="5" name="Picture 4">
            <a:extLst>
              <a:ext uri="{FF2B5EF4-FFF2-40B4-BE49-F238E27FC236}">
                <a16:creationId xmlns:a16="http://schemas.microsoft.com/office/drawing/2014/main" id="{0A366D4D-ACAE-421B-867B-C55C52FBA814}"/>
              </a:ext>
            </a:extLst>
          </p:cNvPr>
          <p:cNvPicPr>
            <a:picLocks noChangeAspect="1"/>
          </p:cNvPicPr>
          <p:nvPr/>
        </p:nvPicPr>
        <p:blipFill>
          <a:blip r:embed="rId2"/>
          <a:stretch>
            <a:fillRect/>
          </a:stretch>
        </p:blipFill>
        <p:spPr>
          <a:xfrm>
            <a:off x="3059832" y="1196751"/>
            <a:ext cx="5872733" cy="4783047"/>
          </a:xfrm>
          <a:prstGeom prst="rect">
            <a:avLst/>
          </a:prstGeom>
        </p:spPr>
      </p:pic>
    </p:spTree>
    <p:extLst>
      <p:ext uri="{BB962C8B-B14F-4D97-AF65-F5344CB8AC3E}">
        <p14:creationId xmlns:p14="http://schemas.microsoft.com/office/powerpoint/2010/main" val="3685186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12D4-4778-440A-9131-9CB932F6DB79}"/>
              </a:ext>
            </a:extLst>
          </p:cNvPr>
          <p:cNvSpPr>
            <a:spLocks noGrp="1"/>
          </p:cNvSpPr>
          <p:nvPr>
            <p:ph type="title"/>
          </p:nvPr>
        </p:nvSpPr>
        <p:spPr>
          <a:xfrm>
            <a:off x="683568" y="116632"/>
            <a:ext cx="8064896" cy="648072"/>
          </a:xfrm>
        </p:spPr>
        <p:txBody>
          <a:bodyPr>
            <a:normAutofit/>
          </a:bodyPr>
          <a:lstStyle/>
          <a:p>
            <a:r>
              <a:rPr lang="en-IE" sz="2400" b="1" dirty="0">
                <a:latin typeface="Calibri" panose="020F0502020204030204" pitchFamily="34" charset="0"/>
                <a:cs typeface="Calibri" panose="020F0502020204030204" pitchFamily="34" charset="0"/>
              </a:rPr>
              <a:t>General Principle to be applied during covid-19 </a:t>
            </a:r>
            <a:endParaRPr lang="en-GB" sz="24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8617F15-02F8-4B71-968E-94E977AEDF30}"/>
              </a:ext>
            </a:extLst>
          </p:cNvPr>
          <p:cNvSpPr>
            <a:spLocks noGrp="1"/>
          </p:cNvSpPr>
          <p:nvPr>
            <p:ph idx="1"/>
          </p:nvPr>
        </p:nvSpPr>
        <p:spPr>
          <a:xfrm>
            <a:off x="806690" y="764704"/>
            <a:ext cx="7869765" cy="5112568"/>
          </a:xfrm>
        </p:spPr>
        <p:txBody>
          <a:bodyPr>
            <a:normAutofit fontScale="92500"/>
          </a:bodyPr>
          <a:lstStyle/>
          <a:p>
            <a:pPr marL="0" indent="0">
              <a:buNone/>
            </a:pPr>
            <a:r>
              <a:rPr lang="en-IE" sz="2400" b="1" dirty="0">
                <a:solidFill>
                  <a:schemeClr val="tx1"/>
                </a:solidFill>
                <a:latin typeface="Calibri" panose="020F0502020204030204" pitchFamily="34" charset="0"/>
                <a:cs typeface="Calibri" panose="020F0502020204030204" pitchFamily="34" charset="0"/>
              </a:rPr>
              <a:t>Reduce</a:t>
            </a:r>
            <a:r>
              <a:rPr lang="en-IE" sz="2400" dirty="0">
                <a:solidFill>
                  <a:schemeClr val="tx1"/>
                </a:solidFill>
                <a:latin typeface="Calibri" panose="020F0502020204030204" pitchFamily="34" charset="0"/>
                <a:cs typeface="Calibri" panose="020F0502020204030204" pitchFamily="34" charset="0"/>
              </a:rPr>
              <a:t> - the number of persons in any work area to comply with the 2-metre physical distancing guideline recommended by the HSE. </a:t>
            </a:r>
          </a:p>
          <a:p>
            <a:pPr marL="0" indent="0">
              <a:buNone/>
            </a:pPr>
            <a:endParaRPr lang="en-GB" sz="2400" b="1" dirty="0">
              <a:solidFill>
                <a:schemeClr val="tx1"/>
              </a:solidFill>
              <a:latin typeface="Calibri" panose="020F0502020204030204" pitchFamily="34" charset="0"/>
              <a:cs typeface="Calibri" panose="020F0502020204030204" pitchFamily="34" charset="0"/>
            </a:endParaRPr>
          </a:p>
          <a:p>
            <a:pPr marL="0" indent="0">
              <a:buNone/>
            </a:pPr>
            <a:r>
              <a:rPr lang="en-IE" sz="2400" b="1" dirty="0">
                <a:solidFill>
                  <a:schemeClr val="tx1"/>
                </a:solidFill>
                <a:latin typeface="Calibri" panose="020F0502020204030204" pitchFamily="34" charset="0"/>
                <a:cs typeface="Calibri" panose="020F0502020204030204" pitchFamily="34" charset="0"/>
              </a:rPr>
              <a:t>Review </a:t>
            </a:r>
            <a:r>
              <a:rPr lang="en-IE" sz="2400" dirty="0">
                <a:solidFill>
                  <a:schemeClr val="tx1"/>
                </a:solidFill>
                <a:latin typeface="Calibri" panose="020F0502020204030204" pitchFamily="34" charset="0"/>
                <a:cs typeface="Calibri" panose="020F0502020204030204" pitchFamily="34" charset="0"/>
              </a:rPr>
              <a:t>- work practices, mindful of close working arrangements. Employees should be encouraged to self-assess their task for physical distancing and transmission points.</a:t>
            </a:r>
          </a:p>
          <a:p>
            <a:pPr marL="0" indent="0">
              <a:buNone/>
            </a:pPr>
            <a:endParaRPr lang="en-GB" sz="2400" dirty="0">
              <a:solidFill>
                <a:schemeClr val="tx1"/>
              </a:solidFill>
              <a:latin typeface="Calibri" panose="020F0502020204030204" pitchFamily="34" charset="0"/>
              <a:cs typeface="Calibri" panose="020F0502020204030204" pitchFamily="34" charset="0"/>
            </a:endParaRPr>
          </a:p>
          <a:p>
            <a:pPr marL="0" indent="0">
              <a:buNone/>
            </a:pPr>
            <a:r>
              <a:rPr lang="en-IE" sz="2400" b="1" dirty="0">
                <a:solidFill>
                  <a:schemeClr val="tx1"/>
                </a:solidFill>
                <a:latin typeface="Calibri" panose="020F0502020204030204" pitchFamily="34" charset="0"/>
                <a:cs typeface="Calibri" panose="020F0502020204030204" pitchFamily="34" charset="0"/>
              </a:rPr>
              <a:t>Supervise </a:t>
            </a:r>
            <a:r>
              <a:rPr lang="en-IE" sz="2400" dirty="0">
                <a:solidFill>
                  <a:schemeClr val="tx1"/>
                </a:solidFill>
                <a:latin typeface="Calibri" panose="020F0502020204030204" pitchFamily="34" charset="0"/>
                <a:cs typeface="Calibri" panose="020F0502020204030204" pitchFamily="34" charset="0"/>
              </a:rPr>
              <a:t>– </a:t>
            </a:r>
            <a:r>
              <a:rPr lang="en-GB" sz="2400" dirty="0">
                <a:solidFill>
                  <a:schemeClr val="tx1"/>
                </a:solidFill>
                <a:latin typeface="Calibri" panose="020F0502020204030204" pitchFamily="34" charset="0"/>
                <a:cs typeface="Calibri" panose="020F0502020204030204" pitchFamily="34" charset="0"/>
              </a:rPr>
              <a:t>monitoring compliance to ensure physical distancing, hygiene rules and COVID –19 control measures are being adhered to and maintained in order to reduce the risk of the spread of COVID-19.  </a:t>
            </a:r>
          </a:p>
          <a:p>
            <a:pPr marL="0" indent="0">
              <a:buNone/>
            </a:pPr>
            <a:endParaRPr lang="en-GB" dirty="0"/>
          </a:p>
        </p:txBody>
      </p:sp>
    </p:spTree>
    <p:extLst>
      <p:ext uri="{BB962C8B-B14F-4D97-AF65-F5344CB8AC3E}">
        <p14:creationId xmlns:p14="http://schemas.microsoft.com/office/powerpoint/2010/main" val="964239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5B0C-8756-4921-9A94-BAD9006DB81F}"/>
              </a:ext>
            </a:extLst>
          </p:cNvPr>
          <p:cNvSpPr>
            <a:spLocks noGrp="1"/>
          </p:cNvSpPr>
          <p:nvPr>
            <p:ph type="title"/>
          </p:nvPr>
        </p:nvSpPr>
        <p:spPr>
          <a:xfrm>
            <a:off x="683568" y="188640"/>
            <a:ext cx="7633742" cy="454327"/>
          </a:xfrm>
        </p:spPr>
        <p:txBody>
          <a:bodyPr>
            <a:normAutofit/>
          </a:bodyPr>
          <a:lstStyle/>
          <a:p>
            <a:r>
              <a:rPr lang="en-IE" sz="2000" b="1" dirty="0">
                <a:latin typeface="Calibri" panose="020F0502020204030204" pitchFamily="34" charset="0"/>
                <a:cs typeface="Calibri" panose="020F0502020204030204" pitchFamily="34" charset="0"/>
              </a:rPr>
              <a:t>Health and Safety Documentation </a:t>
            </a:r>
            <a:endParaRPr lang="en-GB" sz="20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63DA308-8B69-4F43-A48B-C5BD88694F0F}"/>
              </a:ext>
            </a:extLst>
          </p:cNvPr>
          <p:cNvSpPr>
            <a:spLocks noGrp="1"/>
          </p:cNvSpPr>
          <p:nvPr>
            <p:ph idx="1"/>
          </p:nvPr>
        </p:nvSpPr>
        <p:spPr>
          <a:xfrm>
            <a:off x="826690" y="642967"/>
            <a:ext cx="7633742" cy="5954385"/>
          </a:xfrm>
        </p:spPr>
        <p:txBody>
          <a:bodyPr>
            <a:normAutofit lnSpcReduction="10000"/>
          </a:bodyPr>
          <a:lstStyle/>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Kilkenny County Council has a </a:t>
            </a:r>
            <a:r>
              <a:rPr lang="en-IE" b="1" dirty="0" err="1">
                <a:solidFill>
                  <a:schemeClr val="tx1"/>
                </a:solidFill>
                <a:latin typeface="Calibri" panose="020F0502020204030204" pitchFamily="34" charset="0"/>
                <a:cs typeface="Calibri" panose="020F0502020204030204" pitchFamily="34" charset="0"/>
              </a:rPr>
              <a:t>Covid</a:t>
            </a:r>
            <a:r>
              <a:rPr lang="en-IE" b="1" dirty="0">
                <a:solidFill>
                  <a:schemeClr val="tx1"/>
                </a:solidFill>
                <a:latin typeface="Calibri" panose="020F0502020204030204" pitchFamily="34" charset="0"/>
                <a:cs typeface="Calibri" panose="020F0502020204030204" pitchFamily="34" charset="0"/>
              </a:rPr>
              <a:t> 19 Working Safely Response Plan </a:t>
            </a:r>
            <a:r>
              <a:rPr lang="en-IE" dirty="0">
                <a:solidFill>
                  <a:schemeClr val="tx1"/>
                </a:solidFill>
                <a:latin typeface="Calibri" panose="020F0502020204030204" pitchFamily="34" charset="0"/>
                <a:cs typeface="Calibri" panose="020F0502020204030204" pitchFamily="34" charset="0"/>
              </a:rPr>
              <a:t>detailing how we are implementing the Government Return to Work Safely Protocol. This takes account of:</a:t>
            </a:r>
          </a:p>
          <a:p>
            <a:pPr lvl="1">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“High Level LA COVID-19 Work Safely Health and Safety Guidance” (LGMA)</a:t>
            </a:r>
          </a:p>
          <a:p>
            <a:pPr lvl="1">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Posters/ Videos </a:t>
            </a:r>
          </a:p>
          <a:p>
            <a:pPr lvl="1">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Risk Assessments</a:t>
            </a:r>
          </a:p>
          <a:p>
            <a:pPr lvl="1">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Safe Operating Procedures (SOPs)</a:t>
            </a:r>
          </a:p>
          <a:p>
            <a:pPr lvl="1">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Memos </a:t>
            </a:r>
          </a:p>
          <a:p>
            <a:pPr>
              <a:buFont typeface="Wingdings" panose="05000000000000000000" pitchFamily="2" charset="2"/>
              <a:buChar char="§"/>
            </a:pPr>
            <a:r>
              <a:rPr lang="en-IE" b="1" dirty="0">
                <a:solidFill>
                  <a:srgbClr val="FF0000"/>
                </a:solidFill>
                <a:latin typeface="Calibri" panose="020F0502020204030204" pitchFamily="34" charset="0"/>
                <a:cs typeface="Calibri" panose="020F0502020204030204" pitchFamily="34" charset="0"/>
              </a:rPr>
              <a:t>The risk assessment </a:t>
            </a:r>
            <a:r>
              <a:rPr lang="en-IE" dirty="0">
                <a:solidFill>
                  <a:schemeClr val="tx1"/>
                </a:solidFill>
                <a:latin typeface="Calibri" panose="020F0502020204030204" pitchFamily="34" charset="0"/>
                <a:cs typeface="Calibri" panose="020F0502020204030204" pitchFamily="34" charset="0"/>
              </a:rPr>
              <a:t>is the most important process for ensuring specific requirements have been assessed AND identified for YOUR workplace/ work activity and are put in place. </a:t>
            </a:r>
          </a:p>
          <a:p>
            <a:pPr>
              <a:buFont typeface="Wingdings" panose="05000000000000000000" pitchFamily="2" charset="2"/>
              <a:buChar char="§"/>
            </a:pPr>
            <a:r>
              <a:rPr lang="en-IE" b="1" dirty="0">
                <a:solidFill>
                  <a:schemeClr val="tx1"/>
                </a:solidFill>
                <a:latin typeface="Calibri" panose="020F0502020204030204" pitchFamily="34" charset="0"/>
                <a:cs typeface="Calibri" panose="020F0502020204030204" pitchFamily="34" charset="0"/>
              </a:rPr>
              <a:t>Each Line Manager should go through their </a:t>
            </a:r>
            <a:r>
              <a:rPr lang="en-IE" b="1" dirty="0" err="1">
                <a:solidFill>
                  <a:schemeClr val="tx1"/>
                </a:solidFill>
                <a:latin typeface="Calibri" panose="020F0502020204030204" pitchFamily="34" charset="0"/>
                <a:cs typeface="Calibri" panose="020F0502020204030204" pitchFamily="34" charset="0"/>
              </a:rPr>
              <a:t>Covid</a:t>
            </a:r>
            <a:r>
              <a:rPr lang="en-IE" b="1" dirty="0">
                <a:solidFill>
                  <a:schemeClr val="tx1"/>
                </a:solidFill>
                <a:latin typeface="Calibri" panose="020F0502020204030204" pitchFamily="34" charset="0"/>
                <a:cs typeface="Calibri" panose="020F0502020204030204" pitchFamily="34" charset="0"/>
              </a:rPr>
              <a:t> 19 risk assessment and any relevant SOPs with their staff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It is important to note that all existing Health and Safety provisions continue to apply during this time. </a:t>
            </a:r>
            <a:endParaRPr lang="en-GB"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
            </a:pPr>
            <a:endParaRPr lang="en-IE"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2076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47094-4E62-4AFA-BC23-FC0FD52345EA}"/>
              </a:ext>
            </a:extLst>
          </p:cNvPr>
          <p:cNvSpPr>
            <a:spLocks noGrp="1"/>
          </p:cNvSpPr>
          <p:nvPr>
            <p:ph type="title"/>
          </p:nvPr>
        </p:nvSpPr>
        <p:spPr>
          <a:xfrm>
            <a:off x="683568" y="116632"/>
            <a:ext cx="7633742" cy="454327"/>
          </a:xfrm>
        </p:spPr>
        <p:txBody>
          <a:bodyPr>
            <a:normAutofit/>
          </a:bodyPr>
          <a:lstStyle/>
          <a:p>
            <a:r>
              <a:rPr lang="en-IE" sz="2400" b="1" dirty="0">
                <a:latin typeface="Calibri" panose="020F0502020204030204" pitchFamily="34" charset="0"/>
                <a:cs typeface="Calibri" panose="020F0502020204030204" pitchFamily="34" charset="0"/>
              </a:rPr>
              <a:t>Compliance and Monitoring </a:t>
            </a:r>
            <a:endParaRPr lang="en-GB" sz="24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7DCEC0E-61F6-4EE3-9D03-13CD185A64A7}"/>
              </a:ext>
            </a:extLst>
          </p:cNvPr>
          <p:cNvSpPr>
            <a:spLocks noGrp="1"/>
          </p:cNvSpPr>
          <p:nvPr>
            <p:ph idx="1"/>
          </p:nvPr>
        </p:nvSpPr>
        <p:spPr>
          <a:xfrm>
            <a:off x="755128" y="692696"/>
            <a:ext cx="8065343" cy="5976664"/>
          </a:xfrm>
        </p:spPr>
        <p:txBody>
          <a:bodyPr>
            <a:noAutofit/>
          </a:bodyPr>
          <a:lstStyle/>
          <a:p>
            <a:pPr>
              <a:buFont typeface="Wingdings" panose="05000000000000000000" pitchFamily="2" charset="2"/>
              <a:buChar char="§"/>
            </a:pPr>
            <a:r>
              <a:rPr lang="en-GB" dirty="0">
                <a:solidFill>
                  <a:schemeClr val="tx1"/>
                </a:solidFill>
                <a:latin typeface="Calibri" panose="020F0502020204030204" pitchFamily="34" charset="0"/>
                <a:cs typeface="Calibri" panose="020F0502020204030204" pitchFamily="34" charset="0"/>
              </a:rPr>
              <a:t>Monitoring compliance will require ensuring that physical distancing, hygiene rules and COVID–19 control measures are being adhered to and maintained in order to reduce the risk of the spread of COVID-19.  </a:t>
            </a:r>
          </a:p>
          <a:p>
            <a:pPr>
              <a:buFont typeface="Wingdings" panose="05000000000000000000" pitchFamily="2" charset="2"/>
              <a:buChar char="§"/>
            </a:pPr>
            <a:endParaRPr lang="en-GB"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It is important to note that compliance with COVID-19 control measures is the responsibility of everyone and must be supported by all in order to protect health and reduce the spread of COVID-19.  Compliance checks with COVID-19 may include checking the following measures are in place and being adhered to: </a:t>
            </a:r>
          </a:p>
          <a:p>
            <a:pPr marL="0" indent="0">
              <a:buNone/>
            </a:pPr>
            <a:endParaRPr lang="en-GB" dirty="0">
              <a:solidFill>
                <a:schemeClr val="tx1"/>
              </a:solidFill>
              <a:latin typeface="Calibri" panose="020F0502020204030204" pitchFamily="34" charset="0"/>
              <a:cs typeface="Calibri" panose="020F0502020204030204" pitchFamily="34" charset="0"/>
            </a:endParaRPr>
          </a:p>
        </p:txBody>
      </p:sp>
      <p:graphicFrame>
        <p:nvGraphicFramePr>
          <p:cNvPr id="4" name="Table 4">
            <a:extLst>
              <a:ext uri="{FF2B5EF4-FFF2-40B4-BE49-F238E27FC236}">
                <a16:creationId xmlns:a16="http://schemas.microsoft.com/office/drawing/2014/main" id="{F9522FDF-688D-4FFC-B05B-B578DBCC076E}"/>
              </a:ext>
            </a:extLst>
          </p:cNvPr>
          <p:cNvGraphicFramePr>
            <a:graphicFrameLocks noGrp="1"/>
          </p:cNvGraphicFramePr>
          <p:nvPr>
            <p:extLst>
              <p:ext uri="{D42A27DB-BD31-4B8C-83A1-F6EECF244321}">
                <p14:modId xmlns:p14="http://schemas.microsoft.com/office/powerpoint/2010/main" val="1656437232"/>
              </p:ext>
            </p:extLst>
          </p:nvPr>
        </p:nvGraphicFramePr>
        <p:xfrm>
          <a:off x="755128" y="3933056"/>
          <a:ext cx="7849320" cy="2125980"/>
        </p:xfrm>
        <a:graphic>
          <a:graphicData uri="http://schemas.openxmlformats.org/drawingml/2006/table">
            <a:tbl>
              <a:tblPr firstRow="1" bandRow="1">
                <a:tableStyleId>{5C22544A-7EE6-4342-B048-85BDC9FD1C3A}</a:tableStyleId>
              </a:tblPr>
              <a:tblGrid>
                <a:gridCol w="3595005">
                  <a:extLst>
                    <a:ext uri="{9D8B030D-6E8A-4147-A177-3AD203B41FA5}">
                      <a16:colId xmlns:a16="http://schemas.microsoft.com/office/drawing/2014/main" val="3097412940"/>
                    </a:ext>
                  </a:extLst>
                </a:gridCol>
                <a:gridCol w="4254315">
                  <a:extLst>
                    <a:ext uri="{9D8B030D-6E8A-4147-A177-3AD203B41FA5}">
                      <a16:colId xmlns:a16="http://schemas.microsoft.com/office/drawing/2014/main" val="2163097948"/>
                    </a:ext>
                  </a:extLst>
                </a:gridCol>
              </a:tblGrid>
              <a:tr h="370840">
                <a:tc>
                  <a:txBody>
                    <a:bodyPr/>
                    <a:lstStyle/>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Adequate signage</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Physical Distancing</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Hand Washing</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Cough/Sneeze Etiquette</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Safety Documentation</a:t>
                      </a:r>
                      <a:endParaRPr lang="en-GB" sz="2000" b="0" dirty="0">
                        <a:solidFill>
                          <a:schemeClr val="tx1"/>
                        </a:solidFill>
                        <a:latin typeface="Calibri" panose="020F0502020204030204" pitchFamily="34" charset="0"/>
                        <a:cs typeface="Calibri" panose="020F0502020204030204" pitchFamily="34" charset="0"/>
                      </a:endParaRPr>
                    </a:p>
                    <a:p>
                      <a:endParaRPr lang="en-GB" b="0" dirty="0"/>
                    </a:p>
                  </a:txBody>
                  <a:tcPr>
                    <a:noFill/>
                  </a:tcPr>
                </a:tc>
                <a:tc>
                  <a:txBody>
                    <a:bodyPr/>
                    <a:lstStyle/>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Risk Assessment</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Increased cleaning regimes where required</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Staggering breaks, lunch times, etc</a:t>
                      </a:r>
                      <a:endParaRPr lang="en-GB" sz="2000" b="0" dirty="0">
                        <a:solidFill>
                          <a:schemeClr val="tx1"/>
                        </a:solidFill>
                        <a:latin typeface="Calibri" panose="020F0502020204030204" pitchFamily="34" charset="0"/>
                        <a:cs typeface="Calibri" panose="020F0502020204030204" pitchFamily="34" charset="0"/>
                      </a:endParaRPr>
                    </a:p>
                    <a:p>
                      <a:pPr marL="685800" lvl="1" indent="-342900">
                        <a:buFont typeface="Wingdings" panose="05000000000000000000" pitchFamily="2" charset="2"/>
                        <a:buChar char="§"/>
                      </a:pPr>
                      <a:r>
                        <a:rPr lang="en-IE" sz="2000" b="0" dirty="0">
                          <a:solidFill>
                            <a:schemeClr val="tx1"/>
                          </a:solidFill>
                          <a:latin typeface="Calibri" panose="020F0502020204030204" pitchFamily="34" charset="0"/>
                          <a:cs typeface="Calibri" panose="020F0502020204030204" pitchFamily="34" charset="0"/>
                        </a:rPr>
                        <a:t>Correct use and disposal of PPE</a:t>
                      </a:r>
                      <a:endParaRPr lang="en-GB" sz="2000" b="0" dirty="0">
                        <a:solidFill>
                          <a:schemeClr val="tx1"/>
                        </a:solidFill>
                        <a:latin typeface="Calibri" panose="020F0502020204030204" pitchFamily="34" charset="0"/>
                        <a:cs typeface="Calibri" panose="020F0502020204030204" pitchFamily="34" charset="0"/>
                      </a:endParaRPr>
                    </a:p>
                    <a:p>
                      <a:endParaRPr lang="en-GB" b="0" dirty="0"/>
                    </a:p>
                  </a:txBody>
                  <a:tcPr>
                    <a:noFill/>
                  </a:tcPr>
                </a:tc>
                <a:extLst>
                  <a:ext uri="{0D108BD9-81ED-4DB2-BD59-A6C34878D82A}">
                    <a16:rowId xmlns:a16="http://schemas.microsoft.com/office/drawing/2014/main" val="803497524"/>
                  </a:ext>
                </a:extLst>
              </a:tr>
            </a:tbl>
          </a:graphicData>
        </a:graphic>
      </p:graphicFrame>
    </p:spTree>
    <p:extLst>
      <p:ext uri="{BB962C8B-B14F-4D97-AF65-F5344CB8AC3E}">
        <p14:creationId xmlns:p14="http://schemas.microsoft.com/office/powerpoint/2010/main" val="3884042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863A0-8505-4E26-809B-3C1B03BDCB78}"/>
              </a:ext>
            </a:extLst>
          </p:cNvPr>
          <p:cNvSpPr>
            <a:spLocks noGrp="1"/>
          </p:cNvSpPr>
          <p:nvPr>
            <p:ph type="title"/>
          </p:nvPr>
        </p:nvSpPr>
        <p:spPr>
          <a:xfrm>
            <a:off x="683568" y="116632"/>
            <a:ext cx="7633742" cy="454327"/>
          </a:xfrm>
        </p:spPr>
        <p:txBody>
          <a:bodyPr>
            <a:normAutofit/>
          </a:bodyPr>
          <a:lstStyle/>
          <a:p>
            <a:r>
              <a:rPr lang="en-IE" sz="2400" b="1" dirty="0">
                <a:latin typeface="Calibri" panose="020F0502020204030204" pitchFamily="34" charset="0"/>
                <a:cs typeface="Calibri" panose="020F0502020204030204" pitchFamily="34" charset="0"/>
              </a:rPr>
              <a:t>Wellbeing </a:t>
            </a:r>
            <a:endParaRPr lang="en-GB" sz="24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7A0A0FE-B90A-4622-A53D-9641ED564D2B}"/>
              </a:ext>
            </a:extLst>
          </p:cNvPr>
          <p:cNvSpPr>
            <a:spLocks noGrp="1"/>
          </p:cNvSpPr>
          <p:nvPr>
            <p:ph idx="1"/>
          </p:nvPr>
        </p:nvSpPr>
        <p:spPr>
          <a:xfrm>
            <a:off x="7596335" y="0"/>
            <a:ext cx="1224137" cy="1584175"/>
          </a:xfrm>
        </p:spPr>
        <p:txBody>
          <a:bodyPr>
            <a:normAutofit fontScale="92500" lnSpcReduction="10000"/>
          </a:bodyPr>
          <a:lstStyle/>
          <a:p>
            <a:pPr marL="0" indent="0">
              <a:buNone/>
            </a:pPr>
            <a:r>
              <a:rPr lang="en-IE" sz="10400" dirty="0">
                <a:solidFill>
                  <a:schemeClr val="tx1"/>
                </a:solidFill>
                <a:sym typeface="Wingdings" panose="05000000000000000000" pitchFamily="2" charset="2"/>
              </a:rPr>
              <a:t></a:t>
            </a:r>
            <a:r>
              <a:rPr lang="en-IE" sz="8000" dirty="0">
                <a:solidFill>
                  <a:schemeClr val="tx1"/>
                </a:solidFill>
                <a:sym typeface="Wingdings" panose="05000000000000000000" pitchFamily="2" charset="2"/>
              </a:rPr>
              <a:t> </a:t>
            </a:r>
            <a:endParaRPr lang="en-GB" sz="8000" dirty="0">
              <a:solidFill>
                <a:schemeClr val="tx1"/>
              </a:solidFill>
            </a:endParaRPr>
          </a:p>
        </p:txBody>
      </p:sp>
      <p:sp>
        <p:nvSpPr>
          <p:cNvPr id="4" name="TextBox 3">
            <a:extLst>
              <a:ext uri="{FF2B5EF4-FFF2-40B4-BE49-F238E27FC236}">
                <a16:creationId xmlns:a16="http://schemas.microsoft.com/office/drawing/2014/main" id="{10E944C5-B211-4C02-8B77-BCE8FAB4A4BF}"/>
              </a:ext>
            </a:extLst>
          </p:cNvPr>
          <p:cNvSpPr txBox="1"/>
          <p:nvPr/>
        </p:nvSpPr>
        <p:spPr>
          <a:xfrm>
            <a:off x="683568" y="751344"/>
            <a:ext cx="8136904" cy="5016758"/>
          </a:xfrm>
          <a:prstGeom prst="rect">
            <a:avLst/>
          </a:prstGeom>
          <a:noFill/>
        </p:spPr>
        <p:txBody>
          <a:bodyPr wrap="square" rtlCol="0">
            <a:spAutoFit/>
          </a:bodyPr>
          <a:lstStyle/>
          <a:p>
            <a:r>
              <a:rPr lang="en-IE" sz="2000" dirty="0">
                <a:latin typeface="Calibri" panose="020F0502020204030204" pitchFamily="34" charset="0"/>
                <a:cs typeface="Calibri" panose="020F0502020204030204" pitchFamily="34" charset="0"/>
              </a:rPr>
              <a:t>Infectious disease outbreaks like coronavirus (COVID-19), can be </a:t>
            </a:r>
          </a:p>
          <a:p>
            <a:r>
              <a:rPr lang="en-IE" sz="2000" dirty="0">
                <a:latin typeface="Calibri" panose="020F0502020204030204" pitchFamily="34" charset="0"/>
                <a:cs typeface="Calibri" panose="020F0502020204030204" pitchFamily="34" charset="0"/>
              </a:rPr>
              <a:t>worrying and can affect your mental health.  As well as the Employee Assistance Programme, there are many public resources available</a:t>
            </a:r>
            <a:r>
              <a:rPr lang="en-GB" sz="2000" dirty="0">
                <a:latin typeface="Calibri" panose="020F0502020204030204" pitchFamily="34" charset="0"/>
                <a:cs typeface="Calibri" panose="020F0502020204030204" pitchFamily="34" charset="0"/>
              </a:rPr>
              <a:t> </a:t>
            </a:r>
            <a:r>
              <a:rPr lang="en-IE" sz="2000" dirty="0">
                <a:latin typeface="Calibri" panose="020F0502020204030204" pitchFamily="34" charset="0"/>
                <a:cs typeface="Calibri" panose="020F0502020204030204" pitchFamily="34" charset="0"/>
              </a:rPr>
              <a:t>which can be accessed at the links below: </a:t>
            </a:r>
          </a:p>
          <a:p>
            <a:endParaRPr lang="en-GB" sz="2000" dirty="0"/>
          </a:p>
          <a:p>
            <a:r>
              <a:rPr lang="en-IE" sz="2000" b="1" dirty="0">
                <a:latin typeface="Calibri" panose="020F0502020204030204" pitchFamily="34" charset="0"/>
                <a:cs typeface="Calibri" panose="020F0502020204030204" pitchFamily="34" charset="0"/>
              </a:rPr>
              <a:t>Minding your Mental Health</a:t>
            </a:r>
            <a:endParaRPr lang="en-IE" sz="2000" b="1" dirty="0">
              <a:latin typeface="Calibri" panose="020F0502020204030204" pitchFamily="34" charset="0"/>
              <a:cs typeface="Calibri" panose="020F0502020204030204" pitchFamily="34" charset="0"/>
              <a:hlinkClick r:id="rId2">
                <a:extLst>
                  <a:ext uri="{A12FA001-AC4F-418D-AE19-62706E023703}">
                    <ahyp:hlinkClr xmlns="" xmlns:ahyp="http://schemas.microsoft.com/office/drawing/2018/hyperlinkcolor" val="tx"/>
                  </a:ext>
                </a:extLst>
              </a:hlinkClick>
            </a:endParaRPr>
          </a:p>
          <a:p>
            <a:r>
              <a:rPr lang="en-IE" sz="2000" u="sng" dirty="0">
                <a:solidFill>
                  <a:srgbClr val="0000FF"/>
                </a:solidFill>
                <a:latin typeface="Calibri" panose="020F0502020204030204" pitchFamily="34" charset="0"/>
                <a:cs typeface="Calibri" panose="020F0502020204030204" pitchFamily="34" charset="0"/>
                <a:hlinkClick r:id="rId2">
                  <a:extLst>
                    <a:ext uri="{A12FA001-AC4F-418D-AE19-62706E023703}">
                      <ahyp:hlinkClr xmlns="" xmlns:ahyp="http://schemas.microsoft.com/office/drawing/2018/hyperlinkcolor" val="tx"/>
                    </a:ext>
                  </a:extLst>
                </a:hlinkClick>
              </a:rPr>
              <a:t>https://www2.hse.ie/wellbeing/mental-health/minding-your-mental-health-during-the-coronavirus-outbreak.html</a:t>
            </a:r>
            <a:endParaRPr lang="en-IE" sz="2000" u="sng" dirty="0">
              <a:solidFill>
                <a:srgbClr val="0000FF"/>
              </a:solidFill>
              <a:latin typeface="Calibri" panose="020F0502020204030204" pitchFamily="34" charset="0"/>
              <a:cs typeface="Calibri" panose="020F0502020204030204" pitchFamily="34" charset="0"/>
            </a:endParaRPr>
          </a:p>
          <a:p>
            <a:r>
              <a:rPr lang="en-IE" sz="20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https://www.gov.ie/en/campaigns/together/?referrer=/together/</a:t>
            </a:r>
            <a:endParaRPr lang="en-GB" sz="2000" dirty="0">
              <a:solidFill>
                <a:srgbClr val="0000FF"/>
              </a:solidFill>
              <a:latin typeface="Calibri" panose="020F0502020204030204" pitchFamily="34" charset="0"/>
              <a:cs typeface="Calibri" panose="020F0502020204030204" pitchFamily="34" charset="0"/>
            </a:endParaRPr>
          </a:p>
          <a:p>
            <a:r>
              <a:rPr lang="en-IE" sz="2000" dirty="0">
                <a:latin typeface="Calibri" panose="020F0502020204030204" pitchFamily="34" charset="0"/>
                <a:cs typeface="Calibri" panose="020F0502020204030204" pitchFamily="34" charset="0"/>
              </a:rPr>
              <a:t> </a:t>
            </a:r>
          </a:p>
          <a:p>
            <a:r>
              <a:rPr lang="en-IE" sz="2000" b="1" dirty="0">
                <a:latin typeface="Calibri" panose="020F0502020204030204" pitchFamily="34" charset="0"/>
                <a:cs typeface="Calibri" panose="020F0502020204030204" pitchFamily="34" charset="0"/>
              </a:rPr>
              <a:t>Mental Health Supports &amp; Services</a:t>
            </a:r>
            <a:endParaRPr lang="en-GB" sz="2000" b="1" dirty="0">
              <a:latin typeface="Calibri" panose="020F0502020204030204" pitchFamily="34" charset="0"/>
              <a:cs typeface="Calibri" panose="020F0502020204030204" pitchFamily="34" charset="0"/>
            </a:endParaRPr>
          </a:p>
          <a:p>
            <a:r>
              <a:rPr lang="en-IE" sz="2000" u="sng" dirty="0">
                <a:solidFill>
                  <a:srgbClr val="0000FF"/>
                </a:solidFill>
                <a:latin typeface="Calibri" panose="020F0502020204030204" pitchFamily="34" charset="0"/>
                <a:cs typeface="Calibri" panose="020F0502020204030204" pitchFamily="34" charset="0"/>
                <a:hlinkClick r:id="rId4">
                  <a:extLst>
                    <a:ext uri="{A12FA001-AC4F-418D-AE19-62706E023703}">
                      <ahyp:hlinkClr xmlns="" xmlns:ahyp="http://schemas.microsoft.com/office/drawing/2018/hyperlinkcolor" val="tx"/>
                    </a:ext>
                  </a:extLst>
                </a:hlinkClick>
              </a:rPr>
              <a:t>https://www.hse.ie/eng/services/list/4/mental-health-services/connecting-for-life/news/supports-and-services-during-covid-19.html</a:t>
            </a:r>
            <a:endParaRPr lang="en-GB" sz="2000" dirty="0">
              <a:solidFill>
                <a:srgbClr val="0000FF"/>
              </a:solidFill>
              <a:latin typeface="Calibri" panose="020F0502020204030204" pitchFamily="34" charset="0"/>
              <a:cs typeface="Calibri" panose="020F0502020204030204" pitchFamily="34" charset="0"/>
            </a:endParaRPr>
          </a:p>
          <a:p>
            <a:r>
              <a:rPr lang="en-IE" sz="2000" dirty="0">
                <a:latin typeface="Calibri" panose="020F0502020204030204" pitchFamily="34" charset="0"/>
                <a:cs typeface="Calibri" panose="020F0502020204030204" pitchFamily="34" charset="0"/>
              </a:rPr>
              <a:t> </a:t>
            </a:r>
            <a:endParaRPr lang="en-GB" sz="2000" dirty="0">
              <a:latin typeface="Calibri" panose="020F0502020204030204" pitchFamily="34" charset="0"/>
              <a:cs typeface="Calibri" panose="020F0502020204030204" pitchFamily="34" charset="0"/>
            </a:endParaRPr>
          </a:p>
          <a:p>
            <a:r>
              <a:rPr lang="en-IE" sz="2000" b="1" dirty="0">
                <a:latin typeface="Calibri" panose="020F0502020204030204" pitchFamily="34" charset="0"/>
                <a:cs typeface="Calibri" panose="020F0502020204030204" pitchFamily="34" charset="0"/>
              </a:rPr>
              <a:t>In This Together – Help &amp; Advice to Protect your Mental Health</a:t>
            </a:r>
            <a:endParaRPr lang="en-IE" sz="2000" b="1" dirty="0">
              <a:latin typeface="Calibri" panose="020F0502020204030204" pitchFamily="34" charset="0"/>
              <a:cs typeface="Calibri" panose="020F0502020204030204" pitchFamily="34" charset="0"/>
              <a:hlinkClick r:id="rId5">
                <a:extLst>
                  <a:ext uri="{A12FA001-AC4F-418D-AE19-62706E023703}">
                    <ahyp:hlinkClr xmlns="" xmlns:ahyp="http://schemas.microsoft.com/office/drawing/2018/hyperlinkcolor" val="tx"/>
                  </a:ext>
                </a:extLst>
              </a:hlinkClick>
            </a:endParaRPr>
          </a:p>
          <a:p>
            <a:r>
              <a:rPr lang="en-IE" sz="2000" u="sng" dirty="0">
                <a:solidFill>
                  <a:srgbClr val="0000FF"/>
                </a:solidFill>
                <a:latin typeface="Calibri" panose="020F0502020204030204" pitchFamily="34" charset="0"/>
                <a:cs typeface="Calibri" panose="020F0502020204030204" pitchFamily="34" charset="0"/>
                <a:hlinkClick r:id="rId5">
                  <a:extLst>
                    <a:ext uri="{A12FA001-AC4F-418D-AE19-62706E023703}">
                      <ahyp:hlinkClr xmlns="" xmlns:ahyp="http://schemas.microsoft.com/office/drawing/2018/hyperlinkcolor" val="tx"/>
                    </a:ext>
                  </a:extLst>
                </a:hlinkClick>
              </a:rPr>
              <a:t>https://www.gov.ie/en/campaigns/together/?referrer=/together/</a:t>
            </a:r>
            <a:r>
              <a:rPr lang="en-IE" sz="2000" dirty="0">
                <a:solidFill>
                  <a:srgbClr val="0000FF"/>
                </a:solidFill>
                <a:latin typeface="Calibri" panose="020F0502020204030204" pitchFamily="34" charset="0"/>
                <a:cs typeface="Calibri" panose="020F0502020204030204" pitchFamily="34" charset="0"/>
              </a:rPr>
              <a:t> </a:t>
            </a:r>
            <a:endParaRPr lang="en-GB" sz="2000" dirty="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3225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E630-05AA-4970-AE93-F57CBCB49EBE}"/>
              </a:ext>
            </a:extLst>
          </p:cNvPr>
          <p:cNvSpPr>
            <a:spLocks noGrp="1"/>
          </p:cNvSpPr>
          <p:nvPr>
            <p:ph type="title"/>
          </p:nvPr>
        </p:nvSpPr>
        <p:spPr>
          <a:xfrm>
            <a:off x="648186" y="103787"/>
            <a:ext cx="5219958" cy="516901"/>
          </a:xfrm>
        </p:spPr>
        <p:txBody>
          <a:bodyPr>
            <a:normAutofit fontScale="90000"/>
          </a:bodyPr>
          <a:lstStyle/>
          <a:p>
            <a:r>
              <a:rPr lang="en-IE" sz="3200" b="1" dirty="0">
                <a:latin typeface="Calibri" panose="020F0502020204030204" pitchFamily="34" charset="0"/>
                <a:cs typeface="Calibri" panose="020F0502020204030204" pitchFamily="34" charset="0"/>
              </a:rPr>
              <a:t>Introduction</a:t>
            </a:r>
            <a:r>
              <a:rPr lang="en-IE" sz="3200" b="1" dirty="0"/>
              <a:t> </a:t>
            </a:r>
            <a:endParaRPr lang="en-GB" sz="3200" b="1" dirty="0"/>
          </a:p>
        </p:txBody>
      </p:sp>
      <p:sp>
        <p:nvSpPr>
          <p:cNvPr id="3" name="Content Placeholder 2">
            <a:extLst>
              <a:ext uri="{FF2B5EF4-FFF2-40B4-BE49-F238E27FC236}">
                <a16:creationId xmlns:a16="http://schemas.microsoft.com/office/drawing/2014/main" id="{7025E3CA-7CD2-4EA0-B065-88406A258420}"/>
              </a:ext>
            </a:extLst>
          </p:cNvPr>
          <p:cNvSpPr>
            <a:spLocks noGrp="1"/>
          </p:cNvSpPr>
          <p:nvPr>
            <p:ph idx="1"/>
          </p:nvPr>
        </p:nvSpPr>
        <p:spPr>
          <a:xfrm>
            <a:off x="722790" y="596357"/>
            <a:ext cx="6297482" cy="5712963"/>
          </a:xfrm>
        </p:spPr>
        <p:txBody>
          <a:bodyPr>
            <a:noAutofit/>
          </a:bodyPr>
          <a:lstStyle/>
          <a:p>
            <a:pPr marL="0" indent="0">
              <a:lnSpc>
                <a:spcPct val="100000"/>
              </a:lnSpc>
              <a:buNone/>
            </a:pPr>
            <a:r>
              <a:rPr lang="en-IE" sz="1800" dirty="0">
                <a:solidFill>
                  <a:schemeClr val="tx1"/>
                </a:solidFill>
                <a:latin typeface="Calibri" panose="020F0502020204030204" pitchFamily="34" charset="0"/>
                <a:cs typeface="Calibri" panose="020F0502020204030204" pitchFamily="34" charset="0"/>
              </a:rPr>
              <a:t>The COVID-19 pandemic has impacted severely on every part of our society and our economy. </a:t>
            </a:r>
          </a:p>
          <a:p>
            <a:pPr marL="0" indent="0">
              <a:lnSpc>
                <a:spcPct val="100000"/>
              </a:lnSpc>
              <a:buNone/>
            </a:pPr>
            <a:r>
              <a:rPr lang="en-IE" sz="1800" dirty="0">
                <a:solidFill>
                  <a:schemeClr val="tx1"/>
                </a:solidFill>
                <a:latin typeface="Calibri" panose="020F0502020204030204" pitchFamily="34" charset="0"/>
                <a:cs typeface="Calibri" panose="020F0502020204030204" pitchFamily="34" charset="0"/>
              </a:rPr>
              <a:t>Some have been working through this already and as we begin to gradually re-open all of our services in line with the Roadmap for Reopening Society and Business, we need to make sure that we adhere to the rules of this new way of living and working and continue to suppress the spread of the virus. </a:t>
            </a:r>
            <a:endParaRPr lang="en-GB" sz="180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IE" sz="1800" dirty="0">
                <a:solidFill>
                  <a:schemeClr val="tx1"/>
                </a:solidFill>
                <a:latin typeface="Calibri" panose="020F0502020204030204" pitchFamily="34" charset="0"/>
                <a:cs typeface="Calibri" panose="020F0502020204030204" pitchFamily="34" charset="0"/>
              </a:rPr>
              <a:t>Work is a key part of life and it is important that we can work safely. This Awareness briefing is designed to provide information on the measures implemented by the Council and our responsibilities that will prevent the spread of COVID-19. </a:t>
            </a:r>
          </a:p>
          <a:p>
            <a:pPr marL="0" indent="0">
              <a:lnSpc>
                <a:spcPct val="100000"/>
              </a:lnSpc>
              <a:buNone/>
            </a:pPr>
            <a:r>
              <a:rPr lang="en-IE" sz="1800" dirty="0">
                <a:solidFill>
                  <a:schemeClr val="tx1"/>
                </a:solidFill>
                <a:latin typeface="Calibri" panose="020F0502020204030204" pitchFamily="34" charset="0"/>
                <a:cs typeface="Calibri" panose="020F0502020204030204" pitchFamily="34" charset="0"/>
              </a:rPr>
              <a:t>It aims to inform and advise all staff on how we can protect ourselves and our colleagues against the spread of COVID-19 in the working environment and to ensure your safety and that of our colleagues.  We are asking that you to go through this presentation which will inform you how we will operate, what measures have been introduced and most importantly what is expected from you. </a:t>
            </a:r>
          </a:p>
          <a:p>
            <a:pPr marL="0" indent="0">
              <a:lnSpc>
                <a:spcPct val="100000"/>
              </a:lnSpc>
              <a:buNone/>
            </a:pPr>
            <a:r>
              <a:rPr lang="en-IE" sz="1800" dirty="0">
                <a:solidFill>
                  <a:schemeClr val="tx1"/>
                </a:solidFill>
                <a:latin typeface="Calibri" panose="020F0502020204030204" pitchFamily="34" charset="0"/>
                <a:cs typeface="Calibri" panose="020F0502020204030204" pitchFamily="34" charset="0"/>
              </a:rPr>
              <a:t>Please go through this presentation at your own pace and familiarise yourself with the measures required to ensure your safety and that of your colleagues. </a:t>
            </a:r>
            <a:endParaRPr lang="en-GB" sz="1800" dirty="0">
              <a:latin typeface="Calibri" panose="020F0502020204030204" pitchFamily="34" charset="0"/>
              <a:cs typeface="Calibri" panose="020F0502020204030204" pitchFamily="34" charset="0"/>
            </a:endParaRPr>
          </a:p>
        </p:txBody>
      </p:sp>
      <p:pic>
        <p:nvPicPr>
          <p:cNvPr id="4" name="Content Placeholder 5">
            <a:extLst>
              <a:ext uri="{FF2B5EF4-FFF2-40B4-BE49-F238E27FC236}">
                <a16:creationId xmlns:a16="http://schemas.microsoft.com/office/drawing/2014/main" id="{7A186555-FC1E-4E88-BE22-DB2DEE4EF0D2}"/>
              </a:ext>
            </a:extLst>
          </p:cNvPr>
          <p:cNvPicPr/>
          <p:nvPr/>
        </p:nvPicPr>
        <p:blipFill rotWithShape="1">
          <a:blip r:embed="rId2">
            <a:extLst>
              <a:ext uri="{28A0092B-C50C-407E-A947-70E740481C1C}">
                <a14:useLocalDpi xmlns:a14="http://schemas.microsoft.com/office/drawing/2010/main" val="0"/>
              </a:ext>
            </a:extLst>
          </a:blip>
          <a:srcRect l="35700" r="39333" b="1"/>
          <a:stretch/>
        </p:blipFill>
        <p:spPr>
          <a:xfrm>
            <a:off x="7236296" y="260648"/>
            <a:ext cx="1576502" cy="2389872"/>
          </a:xfrm>
          <a:custGeom>
            <a:avLst/>
            <a:gdLst/>
            <a:ahLst/>
            <a:cxnLst/>
            <a:rect l="l" t="t" r="r" b="b"/>
            <a:pathLst>
              <a:path w="3860171" h="3855489">
                <a:moveTo>
                  <a:pt x="1930086" y="0"/>
                </a:moveTo>
                <a:lnTo>
                  <a:pt x="1967540" y="3511"/>
                </a:lnTo>
                <a:lnTo>
                  <a:pt x="2003824" y="12875"/>
                </a:lnTo>
                <a:lnTo>
                  <a:pt x="2038938" y="26920"/>
                </a:lnTo>
                <a:lnTo>
                  <a:pt x="2075222" y="44477"/>
                </a:lnTo>
                <a:lnTo>
                  <a:pt x="2109166" y="64375"/>
                </a:lnTo>
                <a:lnTo>
                  <a:pt x="2144279" y="85443"/>
                </a:lnTo>
                <a:lnTo>
                  <a:pt x="2179393" y="104171"/>
                </a:lnTo>
                <a:lnTo>
                  <a:pt x="2214507" y="122898"/>
                </a:lnTo>
                <a:lnTo>
                  <a:pt x="2248450" y="136943"/>
                </a:lnTo>
                <a:lnTo>
                  <a:pt x="2285905" y="146307"/>
                </a:lnTo>
                <a:lnTo>
                  <a:pt x="2322189" y="150989"/>
                </a:lnTo>
                <a:lnTo>
                  <a:pt x="2360814" y="150989"/>
                </a:lnTo>
                <a:lnTo>
                  <a:pt x="2400610" y="148648"/>
                </a:lnTo>
                <a:lnTo>
                  <a:pt x="2440405" y="143966"/>
                </a:lnTo>
                <a:lnTo>
                  <a:pt x="2480201" y="138114"/>
                </a:lnTo>
                <a:lnTo>
                  <a:pt x="2519996" y="133432"/>
                </a:lnTo>
                <a:lnTo>
                  <a:pt x="2559792" y="129921"/>
                </a:lnTo>
                <a:lnTo>
                  <a:pt x="2597247" y="131091"/>
                </a:lnTo>
                <a:lnTo>
                  <a:pt x="2633531" y="135773"/>
                </a:lnTo>
                <a:lnTo>
                  <a:pt x="2668644" y="146307"/>
                </a:lnTo>
                <a:lnTo>
                  <a:pt x="2697906" y="161523"/>
                </a:lnTo>
                <a:lnTo>
                  <a:pt x="2725997" y="181421"/>
                </a:lnTo>
                <a:lnTo>
                  <a:pt x="2750577" y="204830"/>
                </a:lnTo>
                <a:lnTo>
                  <a:pt x="2775156" y="231750"/>
                </a:lnTo>
                <a:lnTo>
                  <a:pt x="2797395" y="259841"/>
                </a:lnTo>
                <a:lnTo>
                  <a:pt x="2819634" y="289103"/>
                </a:lnTo>
                <a:lnTo>
                  <a:pt x="2841872" y="318364"/>
                </a:lnTo>
                <a:lnTo>
                  <a:pt x="2864111" y="346455"/>
                </a:lnTo>
                <a:lnTo>
                  <a:pt x="2887520" y="373376"/>
                </a:lnTo>
                <a:lnTo>
                  <a:pt x="2914441" y="396785"/>
                </a:lnTo>
                <a:lnTo>
                  <a:pt x="2940191" y="417853"/>
                </a:lnTo>
                <a:lnTo>
                  <a:pt x="2969452" y="434240"/>
                </a:lnTo>
                <a:lnTo>
                  <a:pt x="3001055" y="448285"/>
                </a:lnTo>
                <a:lnTo>
                  <a:pt x="3034998" y="459990"/>
                </a:lnTo>
                <a:lnTo>
                  <a:pt x="3070112" y="470524"/>
                </a:lnTo>
                <a:lnTo>
                  <a:pt x="3105226" y="479888"/>
                </a:lnTo>
                <a:lnTo>
                  <a:pt x="3141510" y="489251"/>
                </a:lnTo>
                <a:lnTo>
                  <a:pt x="3175453" y="499785"/>
                </a:lnTo>
                <a:lnTo>
                  <a:pt x="3209396" y="511490"/>
                </a:lnTo>
                <a:lnTo>
                  <a:pt x="3240999" y="525535"/>
                </a:lnTo>
                <a:lnTo>
                  <a:pt x="3269090" y="543092"/>
                </a:lnTo>
                <a:lnTo>
                  <a:pt x="3294840" y="564161"/>
                </a:lnTo>
                <a:lnTo>
                  <a:pt x="3315908" y="589911"/>
                </a:lnTo>
                <a:lnTo>
                  <a:pt x="3333465" y="618002"/>
                </a:lnTo>
                <a:lnTo>
                  <a:pt x="3347510" y="649604"/>
                </a:lnTo>
                <a:lnTo>
                  <a:pt x="3359215" y="683547"/>
                </a:lnTo>
                <a:lnTo>
                  <a:pt x="3369749" y="717491"/>
                </a:lnTo>
                <a:lnTo>
                  <a:pt x="3379113" y="753775"/>
                </a:lnTo>
                <a:lnTo>
                  <a:pt x="3388476" y="788889"/>
                </a:lnTo>
                <a:lnTo>
                  <a:pt x="3399010" y="824002"/>
                </a:lnTo>
                <a:lnTo>
                  <a:pt x="3410715" y="857946"/>
                </a:lnTo>
                <a:lnTo>
                  <a:pt x="3424760" y="889548"/>
                </a:lnTo>
                <a:lnTo>
                  <a:pt x="3441147" y="918809"/>
                </a:lnTo>
                <a:lnTo>
                  <a:pt x="3462215" y="944560"/>
                </a:lnTo>
                <a:lnTo>
                  <a:pt x="3485624" y="971480"/>
                </a:lnTo>
                <a:lnTo>
                  <a:pt x="3512545" y="994889"/>
                </a:lnTo>
                <a:lnTo>
                  <a:pt x="3540636" y="1017128"/>
                </a:lnTo>
                <a:lnTo>
                  <a:pt x="3571068" y="1039367"/>
                </a:lnTo>
                <a:lnTo>
                  <a:pt x="3600329" y="1061605"/>
                </a:lnTo>
                <a:lnTo>
                  <a:pt x="3628420" y="1083844"/>
                </a:lnTo>
                <a:lnTo>
                  <a:pt x="3655341" y="1108424"/>
                </a:lnTo>
                <a:lnTo>
                  <a:pt x="3678750" y="1133003"/>
                </a:lnTo>
                <a:lnTo>
                  <a:pt x="3698648" y="1161094"/>
                </a:lnTo>
                <a:lnTo>
                  <a:pt x="3713864" y="1190356"/>
                </a:lnTo>
                <a:lnTo>
                  <a:pt x="3724398" y="1225469"/>
                </a:lnTo>
                <a:lnTo>
                  <a:pt x="3729080" y="1261754"/>
                </a:lnTo>
                <a:lnTo>
                  <a:pt x="3730250" y="1299208"/>
                </a:lnTo>
                <a:lnTo>
                  <a:pt x="3726739" y="1339004"/>
                </a:lnTo>
                <a:lnTo>
                  <a:pt x="3722057" y="1378799"/>
                </a:lnTo>
                <a:lnTo>
                  <a:pt x="3716205" y="1418595"/>
                </a:lnTo>
                <a:lnTo>
                  <a:pt x="3711523" y="1458391"/>
                </a:lnTo>
                <a:lnTo>
                  <a:pt x="3709182" y="1498186"/>
                </a:lnTo>
                <a:lnTo>
                  <a:pt x="3709182" y="1536811"/>
                </a:lnTo>
                <a:lnTo>
                  <a:pt x="3713864" y="1573096"/>
                </a:lnTo>
                <a:lnTo>
                  <a:pt x="3723228" y="1609380"/>
                </a:lnTo>
                <a:lnTo>
                  <a:pt x="3737273" y="1643323"/>
                </a:lnTo>
                <a:lnTo>
                  <a:pt x="3756000" y="1678437"/>
                </a:lnTo>
                <a:lnTo>
                  <a:pt x="3774728" y="1713550"/>
                </a:lnTo>
                <a:lnTo>
                  <a:pt x="3795796" y="1748664"/>
                </a:lnTo>
                <a:lnTo>
                  <a:pt x="3815694" y="1782608"/>
                </a:lnTo>
                <a:lnTo>
                  <a:pt x="3833250" y="1818892"/>
                </a:lnTo>
                <a:lnTo>
                  <a:pt x="3847296" y="1854005"/>
                </a:lnTo>
                <a:lnTo>
                  <a:pt x="3856660" y="1890290"/>
                </a:lnTo>
                <a:lnTo>
                  <a:pt x="3860171" y="1927744"/>
                </a:lnTo>
                <a:lnTo>
                  <a:pt x="3856660" y="1965199"/>
                </a:lnTo>
                <a:lnTo>
                  <a:pt x="3847296" y="2001483"/>
                </a:lnTo>
                <a:lnTo>
                  <a:pt x="3833250" y="2036597"/>
                </a:lnTo>
                <a:lnTo>
                  <a:pt x="3815694" y="2072881"/>
                </a:lnTo>
                <a:lnTo>
                  <a:pt x="3795796" y="2106824"/>
                </a:lnTo>
                <a:lnTo>
                  <a:pt x="3774728" y="2141938"/>
                </a:lnTo>
                <a:lnTo>
                  <a:pt x="3756000" y="2177052"/>
                </a:lnTo>
                <a:lnTo>
                  <a:pt x="3737273" y="2212166"/>
                </a:lnTo>
                <a:lnTo>
                  <a:pt x="3723228" y="2246109"/>
                </a:lnTo>
                <a:lnTo>
                  <a:pt x="3713864" y="2282393"/>
                </a:lnTo>
                <a:lnTo>
                  <a:pt x="3709182" y="2318677"/>
                </a:lnTo>
                <a:lnTo>
                  <a:pt x="3709182" y="2357302"/>
                </a:lnTo>
                <a:lnTo>
                  <a:pt x="3711523" y="2397098"/>
                </a:lnTo>
                <a:lnTo>
                  <a:pt x="3716205" y="2436894"/>
                </a:lnTo>
                <a:lnTo>
                  <a:pt x="3722057" y="2476689"/>
                </a:lnTo>
                <a:lnTo>
                  <a:pt x="3726739" y="2516485"/>
                </a:lnTo>
                <a:lnTo>
                  <a:pt x="3730250" y="2556280"/>
                </a:lnTo>
                <a:lnTo>
                  <a:pt x="3729080" y="2593735"/>
                </a:lnTo>
                <a:lnTo>
                  <a:pt x="3724398" y="2630019"/>
                </a:lnTo>
                <a:lnTo>
                  <a:pt x="3713864" y="2665133"/>
                </a:lnTo>
                <a:lnTo>
                  <a:pt x="3698648" y="2694394"/>
                </a:lnTo>
                <a:lnTo>
                  <a:pt x="3678750" y="2722485"/>
                </a:lnTo>
                <a:lnTo>
                  <a:pt x="3655341" y="2747065"/>
                </a:lnTo>
                <a:lnTo>
                  <a:pt x="3628420" y="2771645"/>
                </a:lnTo>
                <a:lnTo>
                  <a:pt x="3600329" y="2793883"/>
                </a:lnTo>
                <a:lnTo>
                  <a:pt x="3571068" y="2816122"/>
                </a:lnTo>
                <a:lnTo>
                  <a:pt x="3540636" y="2838361"/>
                </a:lnTo>
                <a:lnTo>
                  <a:pt x="3512545" y="2860599"/>
                </a:lnTo>
                <a:lnTo>
                  <a:pt x="3485624" y="2884009"/>
                </a:lnTo>
                <a:lnTo>
                  <a:pt x="3462215" y="2910929"/>
                </a:lnTo>
                <a:lnTo>
                  <a:pt x="3441147" y="2936679"/>
                </a:lnTo>
                <a:lnTo>
                  <a:pt x="3424760" y="2965941"/>
                </a:lnTo>
                <a:lnTo>
                  <a:pt x="3410715" y="2997543"/>
                </a:lnTo>
                <a:lnTo>
                  <a:pt x="3399010" y="3031486"/>
                </a:lnTo>
                <a:lnTo>
                  <a:pt x="3388476" y="3066600"/>
                </a:lnTo>
                <a:lnTo>
                  <a:pt x="3379113" y="3101714"/>
                </a:lnTo>
                <a:lnTo>
                  <a:pt x="3369749" y="3137998"/>
                </a:lnTo>
                <a:lnTo>
                  <a:pt x="3359215" y="3171941"/>
                </a:lnTo>
                <a:lnTo>
                  <a:pt x="3347510" y="3205885"/>
                </a:lnTo>
                <a:lnTo>
                  <a:pt x="3333465" y="3237487"/>
                </a:lnTo>
                <a:lnTo>
                  <a:pt x="3315908" y="3265578"/>
                </a:lnTo>
                <a:lnTo>
                  <a:pt x="3294840" y="3291328"/>
                </a:lnTo>
                <a:lnTo>
                  <a:pt x="3269090" y="3312396"/>
                </a:lnTo>
                <a:lnTo>
                  <a:pt x="3240999" y="3329953"/>
                </a:lnTo>
                <a:lnTo>
                  <a:pt x="3209396" y="3343999"/>
                </a:lnTo>
                <a:lnTo>
                  <a:pt x="3175453" y="3355703"/>
                </a:lnTo>
                <a:lnTo>
                  <a:pt x="3141510" y="3366237"/>
                </a:lnTo>
                <a:lnTo>
                  <a:pt x="3105226" y="3375601"/>
                </a:lnTo>
                <a:lnTo>
                  <a:pt x="3070112" y="3384965"/>
                </a:lnTo>
                <a:lnTo>
                  <a:pt x="3034998" y="3395499"/>
                </a:lnTo>
                <a:lnTo>
                  <a:pt x="3001055" y="3407203"/>
                </a:lnTo>
                <a:lnTo>
                  <a:pt x="2969452" y="3421249"/>
                </a:lnTo>
                <a:lnTo>
                  <a:pt x="2940191" y="3437635"/>
                </a:lnTo>
                <a:lnTo>
                  <a:pt x="2914441" y="3458704"/>
                </a:lnTo>
                <a:lnTo>
                  <a:pt x="2887520" y="3482113"/>
                </a:lnTo>
                <a:lnTo>
                  <a:pt x="2864111" y="3509033"/>
                </a:lnTo>
                <a:lnTo>
                  <a:pt x="2841872" y="3537124"/>
                </a:lnTo>
                <a:lnTo>
                  <a:pt x="2819634" y="3566386"/>
                </a:lnTo>
                <a:lnTo>
                  <a:pt x="2797395" y="3595647"/>
                </a:lnTo>
                <a:lnTo>
                  <a:pt x="2775156" y="3623738"/>
                </a:lnTo>
                <a:lnTo>
                  <a:pt x="2750577" y="3650659"/>
                </a:lnTo>
                <a:lnTo>
                  <a:pt x="2725997" y="3674068"/>
                </a:lnTo>
                <a:lnTo>
                  <a:pt x="2697906" y="3693966"/>
                </a:lnTo>
                <a:lnTo>
                  <a:pt x="2668644" y="3709182"/>
                </a:lnTo>
                <a:lnTo>
                  <a:pt x="2633531" y="3719716"/>
                </a:lnTo>
                <a:lnTo>
                  <a:pt x="2597247" y="3724398"/>
                </a:lnTo>
                <a:lnTo>
                  <a:pt x="2559792" y="3725568"/>
                </a:lnTo>
                <a:lnTo>
                  <a:pt x="2519996" y="3722057"/>
                </a:lnTo>
                <a:lnTo>
                  <a:pt x="2480201" y="3717375"/>
                </a:lnTo>
                <a:lnTo>
                  <a:pt x="2440405" y="3711523"/>
                </a:lnTo>
                <a:lnTo>
                  <a:pt x="2400610" y="3706841"/>
                </a:lnTo>
                <a:lnTo>
                  <a:pt x="2360814" y="3704500"/>
                </a:lnTo>
                <a:lnTo>
                  <a:pt x="2322189" y="3704500"/>
                </a:lnTo>
                <a:lnTo>
                  <a:pt x="2285905" y="3709182"/>
                </a:lnTo>
                <a:lnTo>
                  <a:pt x="2248450" y="3718545"/>
                </a:lnTo>
                <a:lnTo>
                  <a:pt x="2214507" y="3732591"/>
                </a:lnTo>
                <a:lnTo>
                  <a:pt x="2179393" y="3751318"/>
                </a:lnTo>
                <a:lnTo>
                  <a:pt x="2144279" y="3770045"/>
                </a:lnTo>
                <a:lnTo>
                  <a:pt x="2109166" y="3791114"/>
                </a:lnTo>
                <a:lnTo>
                  <a:pt x="2075222" y="3811011"/>
                </a:lnTo>
                <a:lnTo>
                  <a:pt x="2038938" y="3828568"/>
                </a:lnTo>
                <a:lnTo>
                  <a:pt x="2003824" y="3842614"/>
                </a:lnTo>
                <a:lnTo>
                  <a:pt x="1967540" y="3851978"/>
                </a:lnTo>
                <a:lnTo>
                  <a:pt x="1930086" y="3855489"/>
                </a:lnTo>
                <a:lnTo>
                  <a:pt x="1892631" y="3851978"/>
                </a:lnTo>
                <a:lnTo>
                  <a:pt x="1856347" y="3842614"/>
                </a:lnTo>
                <a:lnTo>
                  <a:pt x="1821233" y="3828568"/>
                </a:lnTo>
                <a:lnTo>
                  <a:pt x="1784949" y="3811011"/>
                </a:lnTo>
                <a:lnTo>
                  <a:pt x="1751005" y="3791114"/>
                </a:lnTo>
                <a:lnTo>
                  <a:pt x="1715892" y="3770045"/>
                </a:lnTo>
                <a:lnTo>
                  <a:pt x="1680778" y="3751318"/>
                </a:lnTo>
                <a:lnTo>
                  <a:pt x="1645664" y="3732591"/>
                </a:lnTo>
                <a:lnTo>
                  <a:pt x="1610550" y="3718545"/>
                </a:lnTo>
                <a:lnTo>
                  <a:pt x="1574266" y="3709182"/>
                </a:lnTo>
                <a:lnTo>
                  <a:pt x="1537982" y="3704500"/>
                </a:lnTo>
                <a:lnTo>
                  <a:pt x="1499357" y="3704500"/>
                </a:lnTo>
                <a:lnTo>
                  <a:pt x="1459561" y="3706841"/>
                </a:lnTo>
                <a:lnTo>
                  <a:pt x="1419766" y="3711523"/>
                </a:lnTo>
                <a:lnTo>
                  <a:pt x="1379970" y="3717375"/>
                </a:lnTo>
                <a:lnTo>
                  <a:pt x="1340175" y="3722057"/>
                </a:lnTo>
                <a:lnTo>
                  <a:pt x="1300379" y="3725568"/>
                </a:lnTo>
                <a:lnTo>
                  <a:pt x="1262924" y="3724398"/>
                </a:lnTo>
                <a:lnTo>
                  <a:pt x="1226640" y="3719716"/>
                </a:lnTo>
                <a:lnTo>
                  <a:pt x="1191526" y="3709182"/>
                </a:lnTo>
                <a:lnTo>
                  <a:pt x="1162265" y="3693966"/>
                </a:lnTo>
                <a:lnTo>
                  <a:pt x="1134174" y="3674068"/>
                </a:lnTo>
                <a:lnTo>
                  <a:pt x="1109594" y="3650659"/>
                </a:lnTo>
                <a:lnTo>
                  <a:pt x="1085015" y="3623738"/>
                </a:lnTo>
                <a:lnTo>
                  <a:pt x="1062776" y="3595647"/>
                </a:lnTo>
                <a:lnTo>
                  <a:pt x="1040537" y="3566386"/>
                </a:lnTo>
                <a:lnTo>
                  <a:pt x="1018299" y="3537124"/>
                </a:lnTo>
                <a:lnTo>
                  <a:pt x="996060" y="3509033"/>
                </a:lnTo>
                <a:lnTo>
                  <a:pt x="972651" y="3482113"/>
                </a:lnTo>
                <a:lnTo>
                  <a:pt x="945730" y="3458704"/>
                </a:lnTo>
                <a:lnTo>
                  <a:pt x="919980" y="3437635"/>
                </a:lnTo>
                <a:lnTo>
                  <a:pt x="890719" y="3421249"/>
                </a:lnTo>
                <a:lnTo>
                  <a:pt x="859116" y="3407203"/>
                </a:lnTo>
                <a:lnTo>
                  <a:pt x="825173" y="3395499"/>
                </a:lnTo>
                <a:lnTo>
                  <a:pt x="790059" y="3384965"/>
                </a:lnTo>
                <a:lnTo>
                  <a:pt x="754946" y="3375601"/>
                </a:lnTo>
                <a:lnTo>
                  <a:pt x="718662" y="3366237"/>
                </a:lnTo>
                <a:lnTo>
                  <a:pt x="684718" y="3355703"/>
                </a:lnTo>
                <a:lnTo>
                  <a:pt x="650775" y="3343999"/>
                </a:lnTo>
                <a:lnTo>
                  <a:pt x="619173" y="3329953"/>
                </a:lnTo>
                <a:lnTo>
                  <a:pt x="591082" y="3312396"/>
                </a:lnTo>
                <a:lnTo>
                  <a:pt x="565332" y="3291328"/>
                </a:lnTo>
                <a:lnTo>
                  <a:pt x="544263" y="3265578"/>
                </a:lnTo>
                <a:lnTo>
                  <a:pt x="526706" y="3237487"/>
                </a:lnTo>
                <a:lnTo>
                  <a:pt x="512661" y="3205885"/>
                </a:lnTo>
                <a:lnTo>
                  <a:pt x="500956" y="3171941"/>
                </a:lnTo>
                <a:lnTo>
                  <a:pt x="490422" y="3137998"/>
                </a:lnTo>
                <a:lnTo>
                  <a:pt x="481059" y="3101714"/>
                </a:lnTo>
                <a:lnTo>
                  <a:pt x="471695" y="3066600"/>
                </a:lnTo>
                <a:lnTo>
                  <a:pt x="461161" y="3031486"/>
                </a:lnTo>
                <a:lnTo>
                  <a:pt x="449456" y="2997543"/>
                </a:lnTo>
                <a:lnTo>
                  <a:pt x="435411" y="2965941"/>
                </a:lnTo>
                <a:lnTo>
                  <a:pt x="419024" y="2936679"/>
                </a:lnTo>
                <a:lnTo>
                  <a:pt x="397956" y="2910929"/>
                </a:lnTo>
                <a:lnTo>
                  <a:pt x="374547" y="2884009"/>
                </a:lnTo>
                <a:lnTo>
                  <a:pt x="347626" y="2860599"/>
                </a:lnTo>
                <a:lnTo>
                  <a:pt x="318365" y="2838361"/>
                </a:lnTo>
                <a:lnTo>
                  <a:pt x="289103" y="2816122"/>
                </a:lnTo>
                <a:lnTo>
                  <a:pt x="259842" y="2793883"/>
                </a:lnTo>
                <a:lnTo>
                  <a:pt x="231751" y="2771645"/>
                </a:lnTo>
                <a:lnTo>
                  <a:pt x="204830" y="2747065"/>
                </a:lnTo>
                <a:lnTo>
                  <a:pt x="181421" y="2722485"/>
                </a:lnTo>
                <a:lnTo>
                  <a:pt x="161523" y="2694394"/>
                </a:lnTo>
                <a:lnTo>
                  <a:pt x="146308" y="2665133"/>
                </a:lnTo>
                <a:lnTo>
                  <a:pt x="135773" y="2630019"/>
                </a:lnTo>
                <a:lnTo>
                  <a:pt x="131092" y="2593735"/>
                </a:lnTo>
                <a:lnTo>
                  <a:pt x="129921" y="2556280"/>
                </a:lnTo>
                <a:lnTo>
                  <a:pt x="133432" y="2516485"/>
                </a:lnTo>
                <a:lnTo>
                  <a:pt x="138114" y="2476689"/>
                </a:lnTo>
                <a:lnTo>
                  <a:pt x="143967" y="2436894"/>
                </a:lnTo>
                <a:lnTo>
                  <a:pt x="148648" y="2397098"/>
                </a:lnTo>
                <a:lnTo>
                  <a:pt x="150989" y="2357302"/>
                </a:lnTo>
                <a:lnTo>
                  <a:pt x="150989" y="2318677"/>
                </a:lnTo>
                <a:lnTo>
                  <a:pt x="146308" y="2282393"/>
                </a:lnTo>
                <a:lnTo>
                  <a:pt x="136944" y="2246109"/>
                </a:lnTo>
                <a:lnTo>
                  <a:pt x="122898" y="2212166"/>
                </a:lnTo>
                <a:lnTo>
                  <a:pt x="105341" y="2177052"/>
                </a:lnTo>
                <a:lnTo>
                  <a:pt x="85444" y="2141938"/>
                </a:lnTo>
                <a:lnTo>
                  <a:pt x="64375" y="2106824"/>
                </a:lnTo>
                <a:lnTo>
                  <a:pt x="44478" y="2072881"/>
                </a:lnTo>
                <a:lnTo>
                  <a:pt x="26921" y="2036597"/>
                </a:lnTo>
                <a:lnTo>
                  <a:pt x="12875" y="2001483"/>
                </a:lnTo>
                <a:lnTo>
                  <a:pt x="3512" y="1965199"/>
                </a:lnTo>
                <a:lnTo>
                  <a:pt x="0" y="1927744"/>
                </a:lnTo>
                <a:lnTo>
                  <a:pt x="3512" y="1890290"/>
                </a:lnTo>
                <a:lnTo>
                  <a:pt x="12875" y="1854005"/>
                </a:lnTo>
                <a:lnTo>
                  <a:pt x="26921" y="1818892"/>
                </a:lnTo>
                <a:lnTo>
                  <a:pt x="44478" y="1782608"/>
                </a:lnTo>
                <a:lnTo>
                  <a:pt x="64375" y="1748664"/>
                </a:lnTo>
                <a:lnTo>
                  <a:pt x="85444" y="1713550"/>
                </a:lnTo>
                <a:lnTo>
                  <a:pt x="105341" y="1678437"/>
                </a:lnTo>
                <a:lnTo>
                  <a:pt x="122898" y="1643323"/>
                </a:lnTo>
                <a:lnTo>
                  <a:pt x="136944" y="1609380"/>
                </a:lnTo>
                <a:lnTo>
                  <a:pt x="146308" y="1573096"/>
                </a:lnTo>
                <a:lnTo>
                  <a:pt x="150989" y="1536811"/>
                </a:lnTo>
                <a:lnTo>
                  <a:pt x="150989" y="1498186"/>
                </a:lnTo>
                <a:lnTo>
                  <a:pt x="148648" y="1458391"/>
                </a:lnTo>
                <a:lnTo>
                  <a:pt x="143967" y="1418595"/>
                </a:lnTo>
                <a:lnTo>
                  <a:pt x="138114" y="1378799"/>
                </a:lnTo>
                <a:lnTo>
                  <a:pt x="133432" y="1339004"/>
                </a:lnTo>
                <a:lnTo>
                  <a:pt x="129921" y="1299208"/>
                </a:lnTo>
                <a:lnTo>
                  <a:pt x="131092" y="1261754"/>
                </a:lnTo>
                <a:lnTo>
                  <a:pt x="135773" y="1225469"/>
                </a:lnTo>
                <a:lnTo>
                  <a:pt x="146308" y="1190356"/>
                </a:lnTo>
                <a:lnTo>
                  <a:pt x="161523" y="1161094"/>
                </a:lnTo>
                <a:lnTo>
                  <a:pt x="181421" y="1133003"/>
                </a:lnTo>
                <a:lnTo>
                  <a:pt x="204830" y="1108424"/>
                </a:lnTo>
                <a:lnTo>
                  <a:pt x="231751" y="1083844"/>
                </a:lnTo>
                <a:lnTo>
                  <a:pt x="259842" y="1061605"/>
                </a:lnTo>
                <a:lnTo>
                  <a:pt x="289103" y="1039367"/>
                </a:lnTo>
                <a:lnTo>
                  <a:pt x="318365" y="1017128"/>
                </a:lnTo>
                <a:lnTo>
                  <a:pt x="347626" y="994889"/>
                </a:lnTo>
                <a:lnTo>
                  <a:pt x="374547" y="971480"/>
                </a:lnTo>
                <a:lnTo>
                  <a:pt x="397956" y="944560"/>
                </a:lnTo>
                <a:lnTo>
                  <a:pt x="419024" y="918809"/>
                </a:lnTo>
                <a:lnTo>
                  <a:pt x="435411" y="889548"/>
                </a:lnTo>
                <a:lnTo>
                  <a:pt x="449456" y="857946"/>
                </a:lnTo>
                <a:lnTo>
                  <a:pt x="461161" y="824002"/>
                </a:lnTo>
                <a:lnTo>
                  <a:pt x="471695" y="788889"/>
                </a:lnTo>
                <a:lnTo>
                  <a:pt x="481059" y="753775"/>
                </a:lnTo>
                <a:lnTo>
                  <a:pt x="490422" y="717491"/>
                </a:lnTo>
                <a:lnTo>
                  <a:pt x="500956" y="683547"/>
                </a:lnTo>
                <a:lnTo>
                  <a:pt x="512661" y="649604"/>
                </a:lnTo>
                <a:lnTo>
                  <a:pt x="526706" y="618002"/>
                </a:lnTo>
                <a:lnTo>
                  <a:pt x="544263" y="589911"/>
                </a:lnTo>
                <a:lnTo>
                  <a:pt x="565332" y="564161"/>
                </a:lnTo>
                <a:lnTo>
                  <a:pt x="591082" y="543092"/>
                </a:lnTo>
                <a:lnTo>
                  <a:pt x="619173" y="525535"/>
                </a:lnTo>
                <a:lnTo>
                  <a:pt x="650775" y="511490"/>
                </a:lnTo>
                <a:lnTo>
                  <a:pt x="684718" y="499785"/>
                </a:lnTo>
                <a:lnTo>
                  <a:pt x="718662" y="489251"/>
                </a:lnTo>
                <a:lnTo>
                  <a:pt x="754946" y="479888"/>
                </a:lnTo>
                <a:lnTo>
                  <a:pt x="790059" y="470524"/>
                </a:lnTo>
                <a:lnTo>
                  <a:pt x="825173" y="459990"/>
                </a:lnTo>
                <a:lnTo>
                  <a:pt x="859116" y="448285"/>
                </a:lnTo>
                <a:lnTo>
                  <a:pt x="890719" y="434240"/>
                </a:lnTo>
                <a:lnTo>
                  <a:pt x="919980" y="417853"/>
                </a:lnTo>
                <a:lnTo>
                  <a:pt x="945730" y="396785"/>
                </a:lnTo>
                <a:lnTo>
                  <a:pt x="972651" y="373376"/>
                </a:lnTo>
                <a:lnTo>
                  <a:pt x="996060" y="346455"/>
                </a:lnTo>
                <a:lnTo>
                  <a:pt x="1018299" y="318364"/>
                </a:lnTo>
                <a:lnTo>
                  <a:pt x="1040537" y="289103"/>
                </a:lnTo>
                <a:lnTo>
                  <a:pt x="1062776" y="259841"/>
                </a:lnTo>
                <a:lnTo>
                  <a:pt x="1085015" y="231750"/>
                </a:lnTo>
                <a:lnTo>
                  <a:pt x="1109594" y="204830"/>
                </a:lnTo>
                <a:lnTo>
                  <a:pt x="1134174" y="181421"/>
                </a:lnTo>
                <a:lnTo>
                  <a:pt x="1162265" y="161523"/>
                </a:lnTo>
                <a:lnTo>
                  <a:pt x="1191526" y="146307"/>
                </a:lnTo>
                <a:lnTo>
                  <a:pt x="1226640" y="135773"/>
                </a:lnTo>
                <a:lnTo>
                  <a:pt x="1262924" y="131091"/>
                </a:lnTo>
                <a:lnTo>
                  <a:pt x="1300379" y="129921"/>
                </a:lnTo>
                <a:lnTo>
                  <a:pt x="1340175" y="133432"/>
                </a:lnTo>
                <a:lnTo>
                  <a:pt x="1379970" y="138114"/>
                </a:lnTo>
                <a:lnTo>
                  <a:pt x="1419766" y="143966"/>
                </a:lnTo>
                <a:lnTo>
                  <a:pt x="1459561" y="148648"/>
                </a:lnTo>
                <a:lnTo>
                  <a:pt x="1499357" y="150989"/>
                </a:lnTo>
                <a:lnTo>
                  <a:pt x="1537982" y="150989"/>
                </a:lnTo>
                <a:lnTo>
                  <a:pt x="1574266" y="146307"/>
                </a:lnTo>
                <a:lnTo>
                  <a:pt x="1610550" y="136943"/>
                </a:lnTo>
                <a:lnTo>
                  <a:pt x="1645664" y="122898"/>
                </a:lnTo>
                <a:lnTo>
                  <a:pt x="1680778" y="104171"/>
                </a:lnTo>
                <a:lnTo>
                  <a:pt x="1715892" y="85443"/>
                </a:lnTo>
                <a:lnTo>
                  <a:pt x="1751005" y="64375"/>
                </a:lnTo>
                <a:lnTo>
                  <a:pt x="1784949" y="44477"/>
                </a:lnTo>
                <a:lnTo>
                  <a:pt x="1821233" y="26920"/>
                </a:lnTo>
                <a:lnTo>
                  <a:pt x="1856347" y="12875"/>
                </a:lnTo>
                <a:lnTo>
                  <a:pt x="1892631" y="3511"/>
                </a:lnTo>
                <a:close/>
              </a:path>
            </a:pathLst>
          </a:custGeom>
        </p:spPr>
      </p:pic>
    </p:spTree>
    <p:extLst>
      <p:ext uri="{BB962C8B-B14F-4D97-AF65-F5344CB8AC3E}">
        <p14:creationId xmlns:p14="http://schemas.microsoft.com/office/powerpoint/2010/main" val="63629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CD0B7-1107-40D7-92CD-A7E2A81D4AC1}"/>
              </a:ext>
            </a:extLst>
          </p:cNvPr>
          <p:cNvSpPr>
            <a:spLocks noGrp="1"/>
          </p:cNvSpPr>
          <p:nvPr>
            <p:ph type="title"/>
          </p:nvPr>
        </p:nvSpPr>
        <p:spPr>
          <a:xfrm>
            <a:off x="683568" y="116632"/>
            <a:ext cx="8208912" cy="864096"/>
          </a:xfrm>
        </p:spPr>
        <p:txBody>
          <a:bodyPr>
            <a:normAutofit/>
          </a:bodyPr>
          <a:lstStyle/>
          <a:p>
            <a:r>
              <a:rPr lang="en-GB" sz="2400" b="1" i="0" u="none" strike="noStrike" baseline="0" dirty="0">
                <a:solidFill>
                  <a:srgbClr val="000000"/>
                </a:solidFill>
                <a:latin typeface="Calibri" panose="020F0502020204030204" pitchFamily="34" charset="0"/>
                <a:cs typeface="Calibri" panose="020F0502020204030204" pitchFamily="34" charset="0"/>
              </a:rPr>
              <a:t>PEOPLE TO CONTACT in Kilkenny County Council for </a:t>
            </a:r>
            <a:r>
              <a:rPr lang="en-GB" sz="2400" b="1" i="0" u="none" strike="noStrike" baseline="0" dirty="0">
                <a:solidFill>
                  <a:schemeClr val="tx1"/>
                </a:solidFill>
                <a:latin typeface="Calibri" panose="020F0502020204030204" pitchFamily="34" charset="0"/>
                <a:cs typeface="Calibri" panose="020F0502020204030204" pitchFamily="34" charset="0"/>
              </a:rPr>
              <a:t>COVID-19 issues</a:t>
            </a:r>
            <a:endParaRPr lang="en-GB" sz="24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EDEC25B-4C53-43A9-B2F2-EBF24909E2DE}"/>
              </a:ext>
            </a:extLst>
          </p:cNvPr>
          <p:cNvSpPr>
            <a:spLocks noGrp="1"/>
          </p:cNvSpPr>
          <p:nvPr>
            <p:ph idx="1"/>
          </p:nvPr>
        </p:nvSpPr>
        <p:spPr>
          <a:xfrm>
            <a:off x="822960" y="1196752"/>
            <a:ext cx="7853496" cy="5040560"/>
          </a:xfrm>
        </p:spPr>
        <p:txBody>
          <a:bodyPr>
            <a:noAutofit/>
          </a:bodyPr>
          <a:lstStyle/>
          <a:p>
            <a:pPr marL="0" indent="0">
              <a:lnSpc>
                <a:spcPct val="100000"/>
              </a:lnSpc>
              <a:spcBef>
                <a:spcPts val="0"/>
              </a:spcBef>
              <a:buNone/>
            </a:pPr>
            <a:r>
              <a:rPr lang="en-GB" sz="2400" dirty="0">
                <a:solidFill>
                  <a:schemeClr val="tx1"/>
                </a:solidFill>
                <a:latin typeface="Calibri" panose="020F0502020204030204" pitchFamily="34" charset="0"/>
                <a:cs typeface="Calibri" panose="020F0502020204030204" pitchFamily="34" charset="0"/>
              </a:rPr>
              <a:t>We are here to help and advise with physical distancing and hygiene maintenance during this period. </a:t>
            </a:r>
          </a:p>
          <a:p>
            <a:pPr marL="0" indent="0">
              <a:lnSpc>
                <a:spcPct val="150000"/>
              </a:lnSpc>
              <a:spcBef>
                <a:spcPts val="0"/>
              </a:spcBef>
              <a:buNone/>
            </a:pPr>
            <a:r>
              <a:rPr lang="en-GB" sz="2400" dirty="0">
                <a:solidFill>
                  <a:schemeClr val="tx1"/>
                </a:solidFill>
                <a:latin typeface="Calibri" panose="020F0502020204030204" pitchFamily="34" charset="0"/>
                <a:cs typeface="Calibri" panose="020F0502020204030204" pitchFamily="34" charset="0"/>
              </a:rPr>
              <a:t>Contact any of the following for advice and guidance: </a:t>
            </a:r>
          </a:p>
          <a:p>
            <a:pPr>
              <a:lnSpc>
                <a:spcPct val="150000"/>
              </a:lnSpc>
              <a:spcBef>
                <a:spcPts val="0"/>
              </a:spcBef>
              <a:buFont typeface="Wingdings" panose="05000000000000000000" pitchFamily="2" charset="2"/>
              <a:buChar char="§"/>
            </a:pPr>
            <a:r>
              <a:rPr lang="en-GB" sz="2400" dirty="0">
                <a:solidFill>
                  <a:schemeClr val="tx1"/>
                </a:solidFill>
                <a:latin typeface="Calibri" panose="020F0502020204030204" pitchFamily="34" charset="0"/>
                <a:cs typeface="Calibri" panose="020F0502020204030204" pitchFamily="34" charset="0"/>
              </a:rPr>
              <a:t>Line Manager</a:t>
            </a:r>
          </a:p>
          <a:p>
            <a:pPr>
              <a:lnSpc>
                <a:spcPct val="150000"/>
              </a:lnSpc>
              <a:spcBef>
                <a:spcPts val="0"/>
              </a:spcBef>
              <a:buFont typeface="Wingdings" panose="05000000000000000000" pitchFamily="2" charset="2"/>
              <a:buChar char="§"/>
            </a:pPr>
            <a:r>
              <a:rPr lang="en-GB" sz="2400" dirty="0">
                <a:solidFill>
                  <a:schemeClr val="tx1"/>
                </a:solidFill>
                <a:latin typeface="Calibri" panose="020F0502020204030204" pitchFamily="34" charset="0"/>
                <a:cs typeface="Calibri" panose="020F0502020204030204" pitchFamily="34" charset="0"/>
              </a:rPr>
              <a:t>Health and Safety Officer </a:t>
            </a:r>
          </a:p>
          <a:p>
            <a:pPr>
              <a:lnSpc>
                <a:spcPct val="150000"/>
              </a:lnSpc>
              <a:spcBef>
                <a:spcPts val="0"/>
              </a:spcBef>
              <a:buFont typeface="Wingdings" panose="05000000000000000000" pitchFamily="2" charset="2"/>
              <a:buChar char="§"/>
            </a:pPr>
            <a:r>
              <a:rPr lang="en-GB" sz="2400" dirty="0" err="1">
                <a:solidFill>
                  <a:schemeClr val="tx1"/>
                </a:solidFill>
                <a:latin typeface="Calibri" panose="020F0502020204030204" pitchFamily="34" charset="0"/>
                <a:cs typeface="Calibri" panose="020F0502020204030204" pitchFamily="34" charset="0"/>
              </a:rPr>
              <a:t>Covid</a:t>
            </a:r>
            <a:r>
              <a:rPr lang="en-GB" sz="2400" dirty="0">
                <a:solidFill>
                  <a:schemeClr val="tx1"/>
                </a:solidFill>
                <a:latin typeface="Calibri" panose="020F0502020204030204" pitchFamily="34" charset="0"/>
                <a:cs typeface="Calibri" panose="020F0502020204030204" pitchFamily="34" charset="0"/>
              </a:rPr>
              <a:t> 19 Compliance Officer</a:t>
            </a:r>
          </a:p>
          <a:p>
            <a:pPr>
              <a:lnSpc>
                <a:spcPct val="150000"/>
              </a:lnSpc>
              <a:spcBef>
                <a:spcPts val="0"/>
              </a:spcBef>
              <a:buFont typeface="Wingdings" panose="05000000000000000000" pitchFamily="2" charset="2"/>
              <a:buChar char="§"/>
            </a:pPr>
            <a:r>
              <a:rPr lang="en-GB" sz="2400" dirty="0">
                <a:solidFill>
                  <a:schemeClr val="tx1"/>
                </a:solidFill>
                <a:latin typeface="Calibri" panose="020F0502020204030204" pitchFamily="34" charset="0"/>
                <a:cs typeface="Calibri" panose="020F0502020204030204" pitchFamily="34" charset="0"/>
              </a:rPr>
              <a:t>Safety Representative</a:t>
            </a:r>
          </a:p>
          <a:p>
            <a:pPr>
              <a:lnSpc>
                <a:spcPct val="150000"/>
              </a:lnSpc>
              <a:spcBef>
                <a:spcPts val="0"/>
              </a:spcBef>
              <a:buFont typeface="Wingdings" panose="05000000000000000000" pitchFamily="2" charset="2"/>
              <a:buChar char="§"/>
            </a:pPr>
            <a:r>
              <a:rPr lang="en-GB" sz="2400" dirty="0">
                <a:solidFill>
                  <a:schemeClr val="tx1"/>
                </a:solidFill>
                <a:latin typeface="Calibri" panose="020F0502020204030204" pitchFamily="34" charset="0"/>
                <a:cs typeface="Calibri" panose="020F0502020204030204" pitchFamily="34" charset="0"/>
              </a:rPr>
              <a:t>HR Officer</a:t>
            </a:r>
          </a:p>
          <a:p>
            <a:pPr>
              <a:lnSpc>
                <a:spcPct val="150000"/>
              </a:lnSpc>
              <a:spcBef>
                <a:spcPts val="0"/>
              </a:spcBef>
              <a:buFont typeface="Wingdings" panose="05000000000000000000" pitchFamily="2" charset="2"/>
              <a:buChar char="§"/>
            </a:pPr>
            <a:r>
              <a:rPr lang="en-GB" sz="2400" dirty="0">
                <a:solidFill>
                  <a:schemeClr val="tx1"/>
                </a:solidFill>
                <a:latin typeface="Calibri" panose="020F0502020204030204" pitchFamily="34" charset="0"/>
                <a:cs typeface="Calibri" panose="020F0502020204030204" pitchFamily="34" charset="0"/>
              </a:rPr>
              <a:t>Your local trade union reps</a:t>
            </a:r>
          </a:p>
        </p:txBody>
      </p:sp>
    </p:spTree>
    <p:extLst>
      <p:ext uri="{BB962C8B-B14F-4D97-AF65-F5344CB8AC3E}">
        <p14:creationId xmlns:p14="http://schemas.microsoft.com/office/powerpoint/2010/main" val="2475404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5BFD-7167-473A-A953-BF1B73CC6AD6}"/>
              </a:ext>
            </a:extLst>
          </p:cNvPr>
          <p:cNvSpPr>
            <a:spLocks noGrp="1"/>
          </p:cNvSpPr>
          <p:nvPr>
            <p:ph type="title"/>
          </p:nvPr>
        </p:nvSpPr>
        <p:spPr>
          <a:xfrm>
            <a:off x="755129" y="166361"/>
            <a:ext cx="7633742" cy="526335"/>
          </a:xfrm>
        </p:spPr>
        <p:txBody>
          <a:bodyPr>
            <a:normAutofit/>
          </a:bodyPr>
          <a:lstStyle/>
          <a:p>
            <a:r>
              <a:rPr lang="en-IE" sz="2400" dirty="0"/>
              <a:t>Final Note</a:t>
            </a:r>
            <a:endParaRPr lang="en-GB" sz="2400" dirty="0"/>
          </a:p>
        </p:txBody>
      </p:sp>
      <p:sp>
        <p:nvSpPr>
          <p:cNvPr id="3" name="Content Placeholder 2">
            <a:extLst>
              <a:ext uri="{FF2B5EF4-FFF2-40B4-BE49-F238E27FC236}">
                <a16:creationId xmlns:a16="http://schemas.microsoft.com/office/drawing/2014/main" id="{C1318F67-6374-4370-8125-FA2491F7285F}"/>
              </a:ext>
            </a:extLst>
          </p:cNvPr>
          <p:cNvSpPr>
            <a:spLocks noGrp="1"/>
          </p:cNvSpPr>
          <p:nvPr>
            <p:ph idx="1"/>
          </p:nvPr>
        </p:nvSpPr>
        <p:spPr>
          <a:xfrm>
            <a:off x="738717" y="692307"/>
            <a:ext cx="7633742" cy="5999331"/>
          </a:xfrm>
        </p:spPr>
        <p:txBody>
          <a:bodyPr>
            <a:normAutofit lnSpcReduction="10000"/>
          </a:bodyPr>
          <a:lstStyle/>
          <a:p>
            <a:pPr marL="0" indent="0">
              <a:buNone/>
            </a:pPr>
            <a:r>
              <a:rPr lang="en-IE" dirty="0">
                <a:solidFill>
                  <a:schemeClr val="tx1"/>
                </a:solidFill>
                <a:latin typeface="Calibri" panose="020F0502020204030204" pitchFamily="34" charset="0"/>
                <a:cs typeface="Calibri" panose="020F0502020204030204" pitchFamily="34" charset="0"/>
              </a:rPr>
              <a:t>We must all depend on each other to protect ourselves, our families, our colleagues and our community. </a:t>
            </a:r>
          </a:p>
          <a:p>
            <a:pPr marL="0" indent="0">
              <a:buNone/>
            </a:pPr>
            <a:endParaRPr lang="en-US" dirty="0">
              <a:solidFill>
                <a:schemeClr val="tx1"/>
              </a:solidFill>
              <a:latin typeface="Calibri" panose="020F0502020204030204" pitchFamily="34" charset="0"/>
              <a:cs typeface="Calibri" panose="020F0502020204030204" pitchFamily="34" charset="0"/>
            </a:endParaRPr>
          </a:p>
          <a:p>
            <a:pPr marL="0" indent="0">
              <a:buNone/>
            </a:pPr>
            <a:r>
              <a:rPr lang="en-US" dirty="0">
                <a:solidFill>
                  <a:schemeClr val="tx1"/>
                </a:solidFill>
                <a:latin typeface="Calibri" panose="020F0502020204030204" pitchFamily="34" charset="0"/>
                <a:cs typeface="Calibri" panose="020F0502020204030204" pitchFamily="34" charset="0"/>
              </a:rPr>
              <a:t>It is essential that we follow the Government and HSE guidelines at home and at work. 	</a:t>
            </a:r>
          </a:p>
          <a:p>
            <a:pPr marL="0" indent="0">
              <a:buNone/>
            </a:pPr>
            <a:endParaRPr lang="en-IE"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Take ownership of yours and others safety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Maintain physical distancing</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Limit physical contact</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Wash your hands and practice good respiratory etiquette </a:t>
            </a:r>
            <a:endParaRPr lang="en-GB" dirty="0">
              <a:solidFill>
                <a:schemeClr val="tx1"/>
              </a:solidFill>
              <a:latin typeface="Calibri" panose="020F0502020204030204" pitchFamily="34" charset="0"/>
              <a:cs typeface="Calibri" panose="020F0502020204030204" pitchFamily="34" charset="0"/>
            </a:endParaRPr>
          </a:p>
          <a:p>
            <a:pPr marL="0" indent="0">
              <a:buNone/>
            </a:pPr>
            <a:endParaRPr lang="en-GB" b="1" dirty="0">
              <a:solidFill>
                <a:schemeClr val="tx1"/>
              </a:solidFill>
              <a:latin typeface="Calibri" panose="020F0502020204030204" pitchFamily="34" charset="0"/>
              <a:cs typeface="Calibri" panose="020F0502020204030204" pitchFamily="34" charset="0"/>
            </a:endParaRPr>
          </a:p>
          <a:p>
            <a:pPr marL="0" indent="0">
              <a:buNone/>
            </a:pPr>
            <a:r>
              <a:rPr lang="en-GB" b="1" dirty="0">
                <a:solidFill>
                  <a:schemeClr val="tx1"/>
                </a:solidFill>
                <a:latin typeface="Calibri" panose="020F0502020204030204" pitchFamily="34" charset="0"/>
                <a:cs typeface="Calibri" panose="020F0502020204030204" pitchFamily="34" charset="0"/>
              </a:rPr>
              <a:t>If in doubt STOP and ask your line manager / supervisor </a:t>
            </a:r>
          </a:p>
          <a:p>
            <a:pPr marL="0" indent="0">
              <a:buNone/>
            </a:pPr>
            <a:endParaRPr lang="en-GB" b="1" dirty="0">
              <a:solidFill>
                <a:schemeClr val="tx1"/>
              </a:solidFill>
              <a:latin typeface="Calibri" panose="020F0502020204030204" pitchFamily="34" charset="0"/>
              <a:cs typeface="Calibri" panose="020F0502020204030204" pitchFamily="34" charset="0"/>
            </a:endParaRPr>
          </a:p>
          <a:p>
            <a:pPr marL="0" indent="0" algn="ctr">
              <a:buNone/>
            </a:pPr>
            <a:r>
              <a:rPr lang="en-GB" sz="6000" b="1" dirty="0">
                <a:solidFill>
                  <a:schemeClr val="tx1"/>
                </a:solidFill>
                <a:latin typeface="Calibri" panose="020F0502020204030204" pitchFamily="34" charset="0"/>
                <a:cs typeface="Calibri" panose="020F0502020204030204" pitchFamily="34" charset="0"/>
              </a:rPr>
              <a:t>THANK YOU</a:t>
            </a:r>
          </a:p>
          <a:p>
            <a:pPr marL="0" indent="0">
              <a:buNone/>
            </a:pPr>
            <a:endParaRPr lang="en-IE" dirty="0">
              <a:solidFill>
                <a:schemeClr val="tx1"/>
              </a:solidFill>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814224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EFAB2-EE74-4A30-A367-8CD60360551A}"/>
              </a:ext>
            </a:extLst>
          </p:cNvPr>
          <p:cNvSpPr>
            <a:spLocks noGrp="1"/>
          </p:cNvSpPr>
          <p:nvPr>
            <p:ph type="title"/>
          </p:nvPr>
        </p:nvSpPr>
        <p:spPr>
          <a:xfrm>
            <a:off x="755129" y="188640"/>
            <a:ext cx="7633742" cy="454328"/>
          </a:xfrm>
        </p:spPr>
        <p:txBody>
          <a:bodyPr>
            <a:normAutofit fontScale="90000"/>
          </a:bodyPr>
          <a:lstStyle/>
          <a:p>
            <a:r>
              <a:rPr lang="en-IE" sz="2700" b="1" dirty="0">
                <a:latin typeface="Calibri" panose="020F0502020204030204" pitchFamily="34" charset="0"/>
                <a:cs typeface="Calibri" panose="020F0502020204030204" pitchFamily="34" charset="0"/>
              </a:rPr>
              <a:t>Coronavirus (COVID-19)</a:t>
            </a:r>
            <a:endParaRPr lang="en-GB" dirty="0"/>
          </a:p>
        </p:txBody>
      </p:sp>
      <p:sp>
        <p:nvSpPr>
          <p:cNvPr id="3" name="Content Placeholder 2">
            <a:extLst>
              <a:ext uri="{FF2B5EF4-FFF2-40B4-BE49-F238E27FC236}">
                <a16:creationId xmlns:a16="http://schemas.microsoft.com/office/drawing/2014/main" id="{4BA49FC0-11B3-422D-9EFE-D42B5630C808}"/>
              </a:ext>
            </a:extLst>
          </p:cNvPr>
          <p:cNvSpPr>
            <a:spLocks noGrp="1"/>
          </p:cNvSpPr>
          <p:nvPr>
            <p:ph idx="1"/>
          </p:nvPr>
        </p:nvSpPr>
        <p:spPr>
          <a:xfrm>
            <a:off x="724597" y="642968"/>
            <a:ext cx="8095875" cy="6093296"/>
          </a:xfrm>
        </p:spPr>
        <p:txBody>
          <a:bodyPr>
            <a:normAutofit fontScale="92500" lnSpcReduction="20000"/>
          </a:bodyPr>
          <a:lstStyle/>
          <a:p>
            <a:pPr marL="0" indent="0">
              <a:buNone/>
            </a:pPr>
            <a:r>
              <a:rPr lang="en-IE" sz="2200" dirty="0">
                <a:solidFill>
                  <a:schemeClr val="tx1"/>
                </a:solidFill>
                <a:latin typeface="Calibri" panose="020F0502020204030204" pitchFamily="34" charset="0"/>
                <a:cs typeface="Calibri" panose="020F0502020204030204" pitchFamily="34" charset="0"/>
              </a:rPr>
              <a:t>To combat COVID-19, we must understand how it is spread and how to protect ourselves, our families, our colleagues and our community.  </a:t>
            </a:r>
          </a:p>
          <a:p>
            <a:pPr marL="0" indent="0">
              <a:buNone/>
            </a:pPr>
            <a:endParaRPr lang="en-IE" sz="2200" dirty="0">
              <a:solidFill>
                <a:schemeClr val="tx1"/>
              </a:solidFill>
              <a:latin typeface="Calibri" panose="020F0502020204030204" pitchFamily="34" charset="0"/>
              <a:cs typeface="Calibri" panose="020F0502020204030204" pitchFamily="34" charset="0"/>
            </a:endParaRPr>
          </a:p>
          <a:p>
            <a:pPr marL="0" indent="0">
              <a:buNone/>
            </a:pPr>
            <a:r>
              <a:rPr lang="en-IE" sz="2200" dirty="0">
                <a:solidFill>
                  <a:schemeClr val="tx1"/>
                </a:solidFill>
                <a:latin typeface="Calibri" panose="020F0502020204030204" pitchFamily="34" charset="0"/>
                <a:cs typeface="Calibri" panose="020F0502020204030204" pitchFamily="34" charset="0"/>
              </a:rPr>
              <a:t>COVID-19 is a new illness that can affect your lungs and airways. It is caused by a new (novel) virus called Coronavirus.  </a:t>
            </a:r>
          </a:p>
          <a:p>
            <a:pPr marL="0" indent="0">
              <a:buNone/>
            </a:pPr>
            <a:endParaRPr lang="en-IE" b="1" dirty="0">
              <a:latin typeface="Calibri" panose="020F0502020204030204" pitchFamily="34" charset="0"/>
              <a:cs typeface="Calibri" panose="020F0502020204030204" pitchFamily="34" charset="0"/>
            </a:endParaRPr>
          </a:p>
          <a:p>
            <a:pPr marL="0" indent="0">
              <a:buNone/>
            </a:pPr>
            <a:endParaRPr lang="en-IE" dirty="0">
              <a:latin typeface="Calibri" panose="020F0502020204030204" pitchFamily="34" charset="0"/>
              <a:cs typeface="Calibri" panose="020F0502020204030204" pitchFamily="34" charset="0"/>
            </a:endParaRPr>
          </a:p>
          <a:p>
            <a:endParaRPr lang="en-IE" dirty="0">
              <a:latin typeface="Calibri" panose="020F0502020204030204" pitchFamily="34" charset="0"/>
              <a:cs typeface="Calibri" panose="020F0502020204030204" pitchFamily="34" charset="0"/>
            </a:endParaRPr>
          </a:p>
          <a:p>
            <a:endParaRPr lang="en-IE" dirty="0">
              <a:latin typeface="Calibri" panose="020F0502020204030204" pitchFamily="34" charset="0"/>
              <a:cs typeface="Calibri" panose="020F0502020204030204" pitchFamily="34" charset="0"/>
            </a:endParaRPr>
          </a:p>
          <a:p>
            <a:endParaRPr lang="en-IE" dirty="0">
              <a:latin typeface="Calibri" panose="020F0502020204030204" pitchFamily="34" charset="0"/>
              <a:cs typeface="Calibri" panose="020F0502020204030204" pitchFamily="34" charset="0"/>
            </a:endParaRPr>
          </a:p>
          <a:p>
            <a:endParaRPr lang="en-IE" dirty="0">
              <a:latin typeface="Calibri" panose="020F0502020204030204" pitchFamily="34" charset="0"/>
              <a:cs typeface="Calibri" panose="020F0502020204030204" pitchFamily="34" charset="0"/>
            </a:endParaRPr>
          </a:p>
          <a:p>
            <a:pPr marL="0" indent="0">
              <a:buNone/>
            </a:pPr>
            <a:endParaRPr lang="en-IE" dirty="0">
              <a:latin typeface="Calibri" panose="020F0502020204030204" pitchFamily="34" charset="0"/>
              <a:cs typeface="Calibri" panose="020F0502020204030204" pitchFamily="34" charset="0"/>
            </a:endParaRPr>
          </a:p>
          <a:p>
            <a:pPr marL="0" indent="0">
              <a:buNone/>
            </a:pPr>
            <a:endParaRPr lang="en-IE" dirty="0">
              <a:solidFill>
                <a:schemeClr val="tx1"/>
              </a:solidFill>
              <a:latin typeface="Calibri" panose="020F0502020204030204" pitchFamily="34" charset="0"/>
              <a:cs typeface="Calibri" panose="020F0502020204030204" pitchFamily="34" charset="0"/>
            </a:endParaRPr>
          </a:p>
          <a:p>
            <a:pPr marL="0" indent="0">
              <a:buNone/>
            </a:pPr>
            <a:endParaRPr lang="en-IE" dirty="0">
              <a:solidFill>
                <a:schemeClr val="tx1"/>
              </a:solidFill>
              <a:latin typeface="Calibri" panose="020F0502020204030204" pitchFamily="34" charset="0"/>
              <a:cs typeface="Calibri" panose="020F0502020204030204" pitchFamily="34" charset="0"/>
            </a:endParaRPr>
          </a:p>
          <a:p>
            <a:pPr marL="0" indent="0">
              <a:buNone/>
            </a:pPr>
            <a:r>
              <a:rPr lang="en-IE" sz="2200" dirty="0">
                <a:solidFill>
                  <a:schemeClr val="tx1"/>
                </a:solidFill>
                <a:latin typeface="Calibri" panose="020F0502020204030204" pitchFamily="34" charset="0"/>
                <a:cs typeface="Calibri" panose="020F0502020204030204" pitchFamily="34" charset="0"/>
              </a:rPr>
              <a:t>As such we must all follow the public health advice and guidance, as well as any specific measures in place to help prevent the spread of COVID-19 in the work environment.</a:t>
            </a:r>
            <a:endParaRPr lang="en-GB" sz="2200" dirty="0">
              <a:solidFill>
                <a:schemeClr val="tx1"/>
              </a:solidFill>
              <a:latin typeface="Calibri" panose="020F0502020204030204" pitchFamily="34" charset="0"/>
              <a:cs typeface="Calibri" panose="020F0502020204030204" pitchFamily="34" charset="0"/>
            </a:endParaRPr>
          </a:p>
        </p:txBody>
      </p:sp>
      <p:graphicFrame>
        <p:nvGraphicFramePr>
          <p:cNvPr id="5" name="Table 5">
            <a:extLst>
              <a:ext uri="{FF2B5EF4-FFF2-40B4-BE49-F238E27FC236}">
                <a16:creationId xmlns:a16="http://schemas.microsoft.com/office/drawing/2014/main" id="{40FBDC9D-6C19-4A3E-A9F9-585D741F7281}"/>
              </a:ext>
            </a:extLst>
          </p:cNvPr>
          <p:cNvGraphicFramePr>
            <a:graphicFrameLocks noGrp="1"/>
          </p:cNvGraphicFramePr>
          <p:nvPr>
            <p:extLst>
              <p:ext uri="{D42A27DB-BD31-4B8C-83A1-F6EECF244321}">
                <p14:modId xmlns:p14="http://schemas.microsoft.com/office/powerpoint/2010/main" val="239789277"/>
              </p:ext>
            </p:extLst>
          </p:nvPr>
        </p:nvGraphicFramePr>
        <p:xfrm>
          <a:off x="815261" y="2420888"/>
          <a:ext cx="7992888" cy="2880320"/>
        </p:xfrm>
        <a:graphic>
          <a:graphicData uri="http://schemas.openxmlformats.org/drawingml/2006/table">
            <a:tbl>
              <a:tblPr firstRow="1" bandRow="1">
                <a:tableStyleId>{5C22544A-7EE6-4342-B048-85BDC9FD1C3A}</a:tableStyleId>
              </a:tblPr>
              <a:tblGrid>
                <a:gridCol w="1321805">
                  <a:extLst>
                    <a:ext uri="{9D8B030D-6E8A-4147-A177-3AD203B41FA5}">
                      <a16:colId xmlns:a16="http://schemas.microsoft.com/office/drawing/2014/main" val="3034813380"/>
                    </a:ext>
                  </a:extLst>
                </a:gridCol>
                <a:gridCol w="6671083">
                  <a:extLst>
                    <a:ext uri="{9D8B030D-6E8A-4147-A177-3AD203B41FA5}">
                      <a16:colId xmlns:a16="http://schemas.microsoft.com/office/drawing/2014/main" val="2800091963"/>
                    </a:ext>
                  </a:extLst>
                </a:gridCol>
              </a:tblGrid>
              <a:tr h="655573">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IE" sz="2000" b="1" dirty="0">
                          <a:solidFill>
                            <a:schemeClr val="tx1"/>
                          </a:solidFill>
                          <a:latin typeface="Calibri" panose="020F0502020204030204" pitchFamily="34" charset="0"/>
                          <a:cs typeface="Calibri" panose="020F0502020204030204" pitchFamily="34" charset="0"/>
                        </a:rPr>
                        <a:t>How the virus is spread</a:t>
                      </a:r>
                    </a:p>
                    <a:p>
                      <a:r>
                        <a:rPr lang="en-IE" sz="2000" dirty="0">
                          <a:solidFill>
                            <a:schemeClr val="tx1"/>
                          </a:solidFill>
                          <a:latin typeface="Calibri" panose="020F0502020204030204" pitchFamily="34" charset="0"/>
                          <a:cs typeface="Calibri" panose="020F0502020204030204" pitchFamily="34" charset="0"/>
                        </a:rPr>
                        <a:t>COVID-19 is spread in sneeze or cough droplets. </a:t>
                      </a:r>
                      <a:endParaRPr lang="en-GB" sz="2000" dirty="0">
                        <a:solidFill>
                          <a:schemeClr val="tx1"/>
                        </a:solidFill>
                        <a:latin typeface="Calibri" panose="020F0502020204030204" pitchFamily="34" charset="0"/>
                        <a:cs typeface="Calibri" panose="020F0502020204030204" pitchFamily="34" charset="0"/>
                      </a:endParaRPr>
                    </a:p>
                  </a:txBody>
                  <a:tcPr/>
                </a:tc>
                <a:tc hMerge="1">
                  <a:txBody>
                    <a:bodyPr/>
                    <a:lstStyle/>
                    <a:p>
                      <a:endParaRPr lang="en-GB" dirty="0"/>
                    </a:p>
                  </a:txBody>
                  <a:tcPr/>
                </a:tc>
                <a:extLst>
                  <a:ext uri="{0D108BD9-81ED-4DB2-BD59-A6C34878D82A}">
                    <a16:rowId xmlns:a16="http://schemas.microsoft.com/office/drawing/2014/main" val="827181825"/>
                  </a:ext>
                </a:extLst>
              </a:tr>
              <a:tr h="2179280">
                <a:tc>
                  <a:txBody>
                    <a:bodyPr/>
                    <a:lstStyle/>
                    <a:p>
                      <a:endParaRPr lang="en-IE"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a:txBody>
                  <a:tcPr/>
                </a:tc>
                <a:tc>
                  <a:txBody>
                    <a:bodyPr/>
                    <a:lstStyle/>
                    <a:p>
                      <a:pPr marL="0" indent="0">
                        <a:buNone/>
                      </a:pPr>
                      <a:r>
                        <a:rPr lang="en-IE" sz="2000" dirty="0">
                          <a:latin typeface="Calibri" panose="020F0502020204030204" pitchFamily="34" charset="0"/>
                          <a:cs typeface="Calibri" panose="020F0502020204030204" pitchFamily="34" charset="0"/>
                        </a:rPr>
                        <a:t>You could get the virus if you:</a:t>
                      </a:r>
                      <a:endParaRPr lang="en-GB" sz="2000" dirty="0">
                        <a:latin typeface="Calibri" panose="020F0502020204030204" pitchFamily="34" charset="0"/>
                        <a:cs typeface="Calibri" panose="020F0502020204030204" pitchFamily="34" charset="0"/>
                      </a:endParaRP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E" sz="2000" dirty="0">
                          <a:latin typeface="Calibri" panose="020F0502020204030204" pitchFamily="34" charset="0"/>
                          <a:cs typeface="Calibri" panose="020F0502020204030204" pitchFamily="34" charset="0"/>
                        </a:rPr>
                        <a:t>Come into close contact with someone who has the virus and is coughing or sneezing </a:t>
                      </a: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IE" sz="1000" dirty="0">
                        <a:latin typeface="Calibri" panose="020F0502020204030204" pitchFamily="34" charset="0"/>
                        <a:cs typeface="Calibri" panose="020F0502020204030204" pitchFamily="34" charset="0"/>
                      </a:endParaRPr>
                    </a:p>
                    <a:p>
                      <a:pPr marL="28575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IE" sz="2000" dirty="0">
                          <a:latin typeface="Calibri" panose="020F0502020204030204" pitchFamily="34" charset="0"/>
                          <a:cs typeface="Calibri" panose="020F0502020204030204" pitchFamily="34" charset="0"/>
                        </a:rPr>
                        <a:t>Touch surfaces that someone who has the virus has coughed and sneezed on and bring your unwashed hands to your face (eyes, nose or mouth)</a:t>
                      </a:r>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25937358"/>
                  </a:ext>
                </a:extLst>
              </a:tr>
            </a:tbl>
          </a:graphicData>
        </a:graphic>
      </p:graphicFrame>
      <p:pic>
        <p:nvPicPr>
          <p:cNvPr id="7" name="Picture 6">
            <a:extLst>
              <a:ext uri="{FF2B5EF4-FFF2-40B4-BE49-F238E27FC236}">
                <a16:creationId xmlns:a16="http://schemas.microsoft.com/office/drawing/2014/main" id="{CB62BD7F-5EE4-42F7-A3EC-1BDA07E0AA69}"/>
              </a:ext>
            </a:extLst>
          </p:cNvPr>
          <p:cNvPicPr/>
          <p:nvPr/>
        </p:nvPicPr>
        <p:blipFill>
          <a:blip r:embed="rId2"/>
          <a:stretch>
            <a:fillRect/>
          </a:stretch>
        </p:blipFill>
        <p:spPr>
          <a:xfrm>
            <a:off x="989572" y="3266040"/>
            <a:ext cx="772795" cy="701040"/>
          </a:xfrm>
          <a:prstGeom prst="rect">
            <a:avLst/>
          </a:prstGeom>
        </p:spPr>
      </p:pic>
      <p:pic>
        <p:nvPicPr>
          <p:cNvPr id="8" name="Picture 7">
            <a:extLst>
              <a:ext uri="{FF2B5EF4-FFF2-40B4-BE49-F238E27FC236}">
                <a16:creationId xmlns:a16="http://schemas.microsoft.com/office/drawing/2014/main" id="{39371E19-0A7C-4579-B018-2BA8E5413BAC}"/>
              </a:ext>
            </a:extLst>
          </p:cNvPr>
          <p:cNvPicPr/>
          <p:nvPr/>
        </p:nvPicPr>
        <p:blipFill>
          <a:blip r:embed="rId3"/>
          <a:stretch>
            <a:fillRect/>
          </a:stretch>
        </p:blipFill>
        <p:spPr>
          <a:xfrm>
            <a:off x="989572" y="4253132"/>
            <a:ext cx="784225" cy="694055"/>
          </a:xfrm>
          <a:prstGeom prst="rect">
            <a:avLst/>
          </a:prstGeom>
        </p:spPr>
      </p:pic>
    </p:spTree>
    <p:extLst>
      <p:ext uri="{BB962C8B-B14F-4D97-AF65-F5344CB8AC3E}">
        <p14:creationId xmlns:p14="http://schemas.microsoft.com/office/powerpoint/2010/main" val="4290900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99BC1-C8D1-481D-AAFB-AB1AC591203E}"/>
              </a:ext>
            </a:extLst>
          </p:cNvPr>
          <p:cNvSpPr>
            <a:spLocks noGrp="1"/>
          </p:cNvSpPr>
          <p:nvPr>
            <p:ph type="title"/>
          </p:nvPr>
        </p:nvSpPr>
        <p:spPr>
          <a:xfrm>
            <a:off x="827584" y="188640"/>
            <a:ext cx="7633742" cy="454327"/>
          </a:xfrm>
        </p:spPr>
        <p:txBody>
          <a:bodyPr>
            <a:normAutofit/>
          </a:bodyPr>
          <a:lstStyle/>
          <a:p>
            <a:r>
              <a:rPr lang="en-IE" sz="2400" b="1" dirty="0">
                <a:latin typeface="Calibri" panose="020F0502020204030204" pitchFamily="34" charset="0"/>
                <a:cs typeface="Calibri" panose="020F0502020204030204" pitchFamily="34" charset="0"/>
              </a:rPr>
              <a:t>COVID-19 symptoms  </a:t>
            </a:r>
            <a:endParaRPr lang="en-GB" sz="2400" b="1" dirty="0">
              <a:latin typeface="Calibri" panose="020F0502020204030204" pitchFamily="34" charset="0"/>
              <a:cs typeface="Calibri" panose="020F0502020204030204" pitchFamily="34" charset="0"/>
            </a:endParaRPr>
          </a:p>
        </p:txBody>
      </p:sp>
      <p:graphicFrame>
        <p:nvGraphicFramePr>
          <p:cNvPr id="6" name="Table 6">
            <a:extLst>
              <a:ext uri="{FF2B5EF4-FFF2-40B4-BE49-F238E27FC236}">
                <a16:creationId xmlns:a16="http://schemas.microsoft.com/office/drawing/2014/main" id="{29A328D6-71DF-4FFB-BC26-C662A7037863}"/>
              </a:ext>
            </a:extLst>
          </p:cNvPr>
          <p:cNvGraphicFramePr>
            <a:graphicFrameLocks noGrp="1"/>
          </p:cNvGraphicFramePr>
          <p:nvPr>
            <p:ph idx="1"/>
            <p:extLst>
              <p:ext uri="{D42A27DB-BD31-4B8C-83A1-F6EECF244321}">
                <p14:modId xmlns:p14="http://schemas.microsoft.com/office/powerpoint/2010/main" val="3780154841"/>
              </p:ext>
            </p:extLst>
          </p:nvPr>
        </p:nvGraphicFramePr>
        <p:xfrm>
          <a:off x="953460" y="908720"/>
          <a:ext cx="7795004" cy="5837664"/>
        </p:xfrm>
        <a:graphic>
          <a:graphicData uri="http://schemas.openxmlformats.org/drawingml/2006/table">
            <a:tbl>
              <a:tblPr firstRow="1" bandRow="1">
                <a:tableStyleId>{5C22544A-7EE6-4342-B048-85BDC9FD1C3A}</a:tableStyleId>
              </a:tblPr>
              <a:tblGrid>
                <a:gridCol w="1923071">
                  <a:extLst>
                    <a:ext uri="{9D8B030D-6E8A-4147-A177-3AD203B41FA5}">
                      <a16:colId xmlns:a16="http://schemas.microsoft.com/office/drawing/2014/main" val="2802335189"/>
                    </a:ext>
                  </a:extLst>
                </a:gridCol>
                <a:gridCol w="1957311">
                  <a:extLst>
                    <a:ext uri="{9D8B030D-6E8A-4147-A177-3AD203B41FA5}">
                      <a16:colId xmlns:a16="http://schemas.microsoft.com/office/drawing/2014/main" val="1744137986"/>
                    </a:ext>
                  </a:extLst>
                </a:gridCol>
                <a:gridCol w="1957311">
                  <a:extLst>
                    <a:ext uri="{9D8B030D-6E8A-4147-A177-3AD203B41FA5}">
                      <a16:colId xmlns:a16="http://schemas.microsoft.com/office/drawing/2014/main" val="411585064"/>
                    </a:ext>
                  </a:extLst>
                </a:gridCol>
                <a:gridCol w="1957311">
                  <a:extLst>
                    <a:ext uri="{9D8B030D-6E8A-4147-A177-3AD203B41FA5}">
                      <a16:colId xmlns:a16="http://schemas.microsoft.com/office/drawing/2014/main" val="2214904739"/>
                    </a:ext>
                  </a:extLst>
                </a:gridCol>
              </a:tblGrid>
              <a:tr h="360040">
                <a:tc gridSpan="4">
                  <a:txBody>
                    <a:bodyPr/>
                    <a:lstStyle/>
                    <a:p>
                      <a:r>
                        <a:rPr lang="en-IE" sz="2000" dirty="0">
                          <a:latin typeface="Calibri" panose="020F0502020204030204" pitchFamily="34" charset="0"/>
                          <a:cs typeface="Calibri" panose="020F0502020204030204" pitchFamily="34" charset="0"/>
                        </a:rPr>
                        <a:t>The most common symptoms are: </a:t>
                      </a:r>
                      <a:endParaRPr lang="en-GB" sz="2000" dirty="0">
                        <a:latin typeface="Calibri" panose="020F0502020204030204" pitchFamily="34" charset="0"/>
                        <a:cs typeface="Calibri" panose="020F0502020204030204" pitchFamily="34" charset="0"/>
                      </a:endParaRP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394851057"/>
                  </a:ext>
                </a:extLst>
              </a:tr>
              <a:tr h="1296144">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2593952932"/>
                  </a:ext>
                </a:extLst>
              </a:tr>
              <a:tr h="864096">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Cough:</a:t>
                      </a:r>
                      <a:r>
                        <a:rPr lang="en-IE" sz="2000" kern="1200" dirty="0">
                          <a:solidFill>
                            <a:schemeClr val="dk1"/>
                          </a:solidFill>
                          <a:effectLst/>
                          <a:latin typeface="Calibri" panose="020F0502020204030204" pitchFamily="34" charset="0"/>
                          <a:ea typeface="+mn-ea"/>
                          <a:cs typeface="Calibri" panose="020F0502020204030204" pitchFamily="34" charset="0"/>
                        </a:rPr>
                        <a:t> any kind of cough, usually dry but not always</a:t>
                      </a:r>
                      <a:endParaRPr lang="en-GB" sz="2000" dirty="0">
                        <a:latin typeface="Calibri" panose="020F0502020204030204" pitchFamily="34" charset="0"/>
                        <a:cs typeface="Calibri" panose="020F0502020204030204" pitchFamily="34" charset="0"/>
                      </a:endParaRPr>
                    </a:p>
                  </a:txBody>
                  <a:tcPr/>
                </a:tc>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Fever:</a:t>
                      </a:r>
                      <a:r>
                        <a:rPr lang="en-IE" sz="2000" kern="1200" dirty="0">
                          <a:solidFill>
                            <a:schemeClr val="dk1"/>
                          </a:solidFill>
                          <a:effectLst/>
                          <a:latin typeface="Calibri" panose="020F0502020204030204" pitchFamily="34" charset="0"/>
                          <a:ea typeface="+mn-ea"/>
                          <a:cs typeface="Calibri" panose="020F0502020204030204" pitchFamily="34" charset="0"/>
                        </a:rPr>
                        <a:t> High Temperature over 38</a:t>
                      </a:r>
                      <a:r>
                        <a:rPr lang="en-IE" sz="2000" kern="1200" baseline="30000" dirty="0">
                          <a:solidFill>
                            <a:schemeClr val="dk1"/>
                          </a:solidFill>
                          <a:effectLst/>
                          <a:latin typeface="Calibri" panose="020F0502020204030204" pitchFamily="34" charset="0"/>
                          <a:ea typeface="+mn-ea"/>
                          <a:cs typeface="Calibri" panose="020F0502020204030204" pitchFamily="34" charset="0"/>
                        </a:rPr>
                        <a:t>o</a:t>
                      </a:r>
                      <a:r>
                        <a:rPr lang="en-IE" sz="2000" kern="1200" dirty="0">
                          <a:solidFill>
                            <a:schemeClr val="dk1"/>
                          </a:solidFill>
                          <a:effectLst/>
                          <a:latin typeface="Calibri" panose="020F0502020204030204" pitchFamily="34" charset="0"/>
                          <a:ea typeface="+mn-ea"/>
                          <a:cs typeface="Calibri" panose="020F0502020204030204" pitchFamily="34" charset="0"/>
                        </a:rPr>
                        <a:t> C</a:t>
                      </a:r>
                      <a:endParaRPr lang="en-GB" sz="2000" dirty="0">
                        <a:latin typeface="Calibri" panose="020F0502020204030204" pitchFamily="34" charset="0"/>
                        <a:cs typeface="Calibri" panose="020F0502020204030204" pitchFamily="34" charset="0"/>
                      </a:endParaRPr>
                    </a:p>
                  </a:txBody>
                  <a:tcPr/>
                </a:tc>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Shortness of Breath</a:t>
                      </a:r>
                      <a:endParaRPr lang="en-GB" sz="2000" dirty="0">
                        <a:latin typeface="Calibri" panose="020F0502020204030204" pitchFamily="34" charset="0"/>
                        <a:cs typeface="Calibri" panose="020F0502020204030204" pitchFamily="34" charset="0"/>
                      </a:endParaRPr>
                    </a:p>
                  </a:txBody>
                  <a:tcPr/>
                </a:tc>
                <a:tc>
                  <a:txBody>
                    <a:bodyPr/>
                    <a:lstStyle/>
                    <a:p>
                      <a:r>
                        <a:rPr lang="en-IE" sz="2000" b="1" kern="1200" dirty="0">
                          <a:solidFill>
                            <a:schemeClr val="dk1"/>
                          </a:solidFill>
                          <a:effectLst/>
                          <a:latin typeface="Calibri" panose="020F0502020204030204" pitchFamily="34" charset="0"/>
                          <a:ea typeface="+mn-ea"/>
                          <a:cs typeface="Calibri" panose="020F0502020204030204" pitchFamily="34" charset="0"/>
                        </a:rPr>
                        <a:t>Difficulty Breathing</a:t>
                      </a:r>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02941271"/>
                  </a:ext>
                </a:extLst>
              </a:tr>
              <a:tr h="715160">
                <a:tc gridSpan="4">
                  <a:txBody>
                    <a:bodyPr/>
                    <a:lstStyle/>
                    <a:p>
                      <a:endParaRPr lang="en-IE" sz="2000" kern="1200" dirty="0">
                        <a:solidFill>
                          <a:schemeClr val="dk1"/>
                        </a:solidFill>
                        <a:effectLst/>
                        <a:latin typeface="Calibri" panose="020F0502020204030204" pitchFamily="34" charset="0"/>
                        <a:ea typeface="+mn-ea"/>
                        <a:cs typeface="Calibri" panose="020F0502020204030204" pitchFamily="34" charset="0"/>
                      </a:endParaRPr>
                    </a:p>
                    <a:p>
                      <a:r>
                        <a:rPr lang="en-IE" sz="2000" kern="1200" dirty="0">
                          <a:solidFill>
                            <a:schemeClr val="dk1"/>
                          </a:solidFill>
                          <a:effectLst/>
                          <a:latin typeface="Calibri" panose="020F0502020204030204" pitchFamily="34" charset="0"/>
                          <a:ea typeface="+mn-ea"/>
                          <a:cs typeface="Calibri" panose="020F0502020204030204" pitchFamily="34" charset="0"/>
                        </a:rPr>
                        <a:t>It can take up to 14 days for symptoms to appear.  </a:t>
                      </a:r>
                    </a:p>
                    <a:p>
                      <a:r>
                        <a:rPr lang="en-IE" sz="2000" b="1" kern="1200" dirty="0">
                          <a:solidFill>
                            <a:srgbClr val="FF0000"/>
                          </a:solidFill>
                          <a:effectLst/>
                          <a:latin typeface="Calibri" panose="020F0502020204030204" pitchFamily="34" charset="0"/>
                          <a:ea typeface="+mn-ea"/>
                          <a:cs typeface="Calibri" panose="020F0502020204030204" pitchFamily="34" charset="0"/>
                        </a:rPr>
                        <a:t>If you are felling unwell or displaying symptoms, immediately self isolate and make phone contact with your GP and line manager / supervisor. </a:t>
                      </a:r>
                    </a:p>
                    <a:p>
                      <a:r>
                        <a:rPr lang="en-IE" sz="2000" kern="1200" dirty="0">
                          <a:solidFill>
                            <a:schemeClr val="dk1"/>
                          </a:solidFill>
                          <a:effectLst/>
                          <a:latin typeface="Calibri" panose="020F0502020204030204" pitchFamily="34" charset="0"/>
                          <a:ea typeface="+mn-ea"/>
                          <a:cs typeface="Calibri" panose="020F0502020204030204" pitchFamily="34" charset="0"/>
                        </a:rPr>
                        <a:t> </a:t>
                      </a:r>
                      <a:r>
                        <a:rPr lang="en-IE" sz="2000" b="1" kern="1200" dirty="0">
                          <a:solidFill>
                            <a:schemeClr val="dk1"/>
                          </a:solidFill>
                          <a:effectLst/>
                          <a:latin typeface="Calibri" panose="020F0502020204030204" pitchFamily="34" charset="0"/>
                          <a:ea typeface="+mn-ea"/>
                          <a:cs typeface="Calibri" panose="020F0502020204030204" pitchFamily="34" charset="0"/>
                        </a:rPr>
                        <a:t> </a:t>
                      </a:r>
                    </a:p>
                    <a:p>
                      <a:r>
                        <a:rPr lang="en-IE" sz="2000" kern="1200" dirty="0">
                          <a:solidFill>
                            <a:schemeClr val="dk1"/>
                          </a:solidFill>
                          <a:effectLst/>
                          <a:latin typeface="Calibri" panose="020F0502020204030204" pitchFamily="34" charset="0"/>
                          <a:ea typeface="+mn-ea"/>
                          <a:cs typeface="Calibri" panose="020F0502020204030204" pitchFamily="34" charset="0"/>
                        </a:rPr>
                        <a:t>Persons displaying symptoms must telephone their GP and follow advice received. </a:t>
                      </a:r>
                    </a:p>
                    <a:p>
                      <a:endParaRPr lang="en-GB" sz="2000" dirty="0">
                        <a:latin typeface="Calibri" panose="020F0502020204030204" pitchFamily="34" charset="0"/>
                        <a:cs typeface="Calibri" panose="020F0502020204030204" pitchFamily="34" charset="0"/>
                      </a:endParaRP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48045732"/>
                  </a:ext>
                </a:extLst>
              </a:tr>
            </a:tbl>
          </a:graphicData>
        </a:graphic>
      </p:graphicFrame>
      <p:pic>
        <p:nvPicPr>
          <p:cNvPr id="12" name="Picture 11">
            <a:extLst>
              <a:ext uri="{FF2B5EF4-FFF2-40B4-BE49-F238E27FC236}">
                <a16:creationId xmlns:a16="http://schemas.microsoft.com/office/drawing/2014/main" id="{CDA963C8-FC04-4B0E-B54E-2A3E2B4B31B7}"/>
              </a:ext>
            </a:extLst>
          </p:cNvPr>
          <p:cNvPicPr/>
          <p:nvPr/>
        </p:nvPicPr>
        <p:blipFill>
          <a:blip r:embed="rId2"/>
          <a:stretch>
            <a:fillRect/>
          </a:stretch>
        </p:blipFill>
        <p:spPr>
          <a:xfrm>
            <a:off x="1283118" y="1340768"/>
            <a:ext cx="1152128" cy="1008112"/>
          </a:xfrm>
          <a:prstGeom prst="rect">
            <a:avLst/>
          </a:prstGeom>
        </p:spPr>
      </p:pic>
      <p:pic>
        <p:nvPicPr>
          <p:cNvPr id="13" name="Picture 12">
            <a:extLst>
              <a:ext uri="{FF2B5EF4-FFF2-40B4-BE49-F238E27FC236}">
                <a16:creationId xmlns:a16="http://schemas.microsoft.com/office/drawing/2014/main" id="{925E0056-C946-4952-B645-AE10BA39A537}"/>
              </a:ext>
            </a:extLst>
          </p:cNvPr>
          <p:cNvPicPr/>
          <p:nvPr/>
        </p:nvPicPr>
        <p:blipFill>
          <a:blip r:embed="rId3"/>
          <a:stretch>
            <a:fillRect/>
          </a:stretch>
        </p:blipFill>
        <p:spPr>
          <a:xfrm>
            <a:off x="3260475" y="1340768"/>
            <a:ext cx="1152128" cy="1075928"/>
          </a:xfrm>
          <a:prstGeom prst="rect">
            <a:avLst/>
          </a:prstGeom>
        </p:spPr>
      </p:pic>
      <p:pic>
        <p:nvPicPr>
          <p:cNvPr id="14" name="Picture 13">
            <a:extLst>
              <a:ext uri="{FF2B5EF4-FFF2-40B4-BE49-F238E27FC236}">
                <a16:creationId xmlns:a16="http://schemas.microsoft.com/office/drawing/2014/main" id="{CC09B216-15D8-402D-9FC5-02A4B54860DF}"/>
              </a:ext>
            </a:extLst>
          </p:cNvPr>
          <p:cNvPicPr/>
          <p:nvPr/>
        </p:nvPicPr>
        <p:blipFill>
          <a:blip r:embed="rId4"/>
          <a:stretch>
            <a:fillRect/>
          </a:stretch>
        </p:blipFill>
        <p:spPr>
          <a:xfrm>
            <a:off x="5237832" y="1340768"/>
            <a:ext cx="1152128" cy="1075928"/>
          </a:xfrm>
          <a:prstGeom prst="rect">
            <a:avLst/>
          </a:prstGeom>
        </p:spPr>
      </p:pic>
      <p:pic>
        <p:nvPicPr>
          <p:cNvPr id="15" name="Picture 14">
            <a:extLst>
              <a:ext uri="{FF2B5EF4-FFF2-40B4-BE49-F238E27FC236}">
                <a16:creationId xmlns:a16="http://schemas.microsoft.com/office/drawing/2014/main" id="{AE801520-DED5-48EA-9340-BB7BC7CE5616}"/>
              </a:ext>
            </a:extLst>
          </p:cNvPr>
          <p:cNvPicPr/>
          <p:nvPr/>
        </p:nvPicPr>
        <p:blipFill>
          <a:blip r:embed="rId5"/>
          <a:stretch>
            <a:fillRect/>
          </a:stretch>
        </p:blipFill>
        <p:spPr>
          <a:xfrm>
            <a:off x="7236296" y="1340768"/>
            <a:ext cx="1152128" cy="1075928"/>
          </a:xfrm>
          <a:prstGeom prst="rect">
            <a:avLst/>
          </a:prstGeom>
        </p:spPr>
      </p:pic>
    </p:spTree>
    <p:extLst>
      <p:ext uri="{BB962C8B-B14F-4D97-AF65-F5344CB8AC3E}">
        <p14:creationId xmlns:p14="http://schemas.microsoft.com/office/powerpoint/2010/main" val="161366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65F6E-6F4F-4A99-9792-C44BD8DDE183}"/>
              </a:ext>
            </a:extLst>
          </p:cNvPr>
          <p:cNvSpPr>
            <a:spLocks noGrp="1"/>
          </p:cNvSpPr>
          <p:nvPr>
            <p:ph type="title"/>
          </p:nvPr>
        </p:nvSpPr>
        <p:spPr>
          <a:xfrm>
            <a:off x="650949" y="116632"/>
            <a:ext cx="8209360" cy="432048"/>
          </a:xfrm>
        </p:spPr>
        <p:txBody>
          <a:bodyPr>
            <a:normAutofit fontScale="90000"/>
          </a:bodyPr>
          <a:lstStyle/>
          <a:p>
            <a:r>
              <a:rPr lang="en-IE" sz="2400" b="1" dirty="0">
                <a:latin typeface="Calibri" panose="020F0502020204030204" pitchFamily="34" charset="0"/>
                <a:cs typeface="Calibri" panose="020F0502020204030204" pitchFamily="34" charset="0"/>
              </a:rPr>
              <a:t>COVID-19 symptoms, Self-Isolation and Close Contact </a:t>
            </a:r>
            <a:endParaRPr lang="en-GB" sz="2400" dirty="0"/>
          </a:p>
        </p:txBody>
      </p:sp>
      <p:sp>
        <p:nvSpPr>
          <p:cNvPr id="3" name="Content Placeholder 2">
            <a:extLst>
              <a:ext uri="{FF2B5EF4-FFF2-40B4-BE49-F238E27FC236}">
                <a16:creationId xmlns:a16="http://schemas.microsoft.com/office/drawing/2014/main" id="{6A7273E7-54FA-446C-AFB7-ACF528444230}"/>
              </a:ext>
            </a:extLst>
          </p:cNvPr>
          <p:cNvSpPr>
            <a:spLocks noGrp="1"/>
          </p:cNvSpPr>
          <p:nvPr>
            <p:ph idx="1"/>
          </p:nvPr>
        </p:nvSpPr>
        <p:spPr>
          <a:xfrm>
            <a:off x="670846" y="620688"/>
            <a:ext cx="8189463" cy="6120680"/>
          </a:xfrm>
        </p:spPr>
        <p:txBody>
          <a:bodyPr>
            <a:normAutofit/>
          </a:bodyPr>
          <a:lstStyle/>
          <a:p>
            <a:pPr marL="0" indent="0">
              <a:buNone/>
            </a:pPr>
            <a:endParaRPr lang="en-IE" dirty="0">
              <a:latin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None/>
            </a:pPr>
            <a:r>
              <a:rPr lang="en-IE" altLang="en-US" dirty="0">
                <a:solidFill>
                  <a:srgbClr val="000000"/>
                </a:solidFill>
                <a:latin typeface="Calibri" panose="020F0502020204030204" pitchFamily="34" charset="0"/>
                <a:ea typeface="Calibri" panose="020F0502020204030204" pitchFamily="34" charset="0"/>
                <a:cs typeface="Calibri" panose="020F0502020204030204" pitchFamily="34" charset="0"/>
              </a:rPr>
              <a:t>To protect you, your colleagues and family, it is essential that if you:</a:t>
            </a:r>
          </a:p>
          <a:p>
            <a:pPr marL="0" lvl="0" indent="0" defTabSz="914400" eaLnBrk="0" fontAlgn="base" hangingPunct="0">
              <a:lnSpc>
                <a:spcPct val="100000"/>
              </a:lnSpc>
              <a:spcBef>
                <a:spcPct val="0"/>
              </a:spcBef>
              <a:spcAft>
                <a:spcPct val="0"/>
              </a:spcAft>
              <a:buClrTx/>
              <a:buNone/>
            </a:pPr>
            <a:endParaRPr lang="en-GB" altLang="en-US" dirty="0">
              <a:solidFill>
                <a:schemeClr val="tx1"/>
              </a:solidFill>
              <a:latin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FontTx/>
              <a:buAutoNum type="arabicPeriod"/>
            </a:pPr>
            <a:r>
              <a:rPr lang="en-IE"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Have any symptoms of COVID-19 or if you feel unwell before or    </a:t>
            </a:r>
          </a:p>
          <a:p>
            <a:pPr marL="0" lvl="0" indent="0" defTabSz="914400" eaLnBrk="0" fontAlgn="base" hangingPunct="0">
              <a:lnSpc>
                <a:spcPct val="100000"/>
              </a:lnSpc>
              <a:spcBef>
                <a:spcPct val="0"/>
              </a:spcBef>
              <a:spcAft>
                <a:spcPct val="0"/>
              </a:spcAft>
              <a:buClrTx/>
              <a:buNone/>
            </a:pPr>
            <a:r>
              <a:rPr lang="en-IE"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    during work</a:t>
            </a:r>
          </a:p>
          <a:p>
            <a:pPr marL="0" lvl="0" indent="0" defTabSz="914400" eaLnBrk="0" fontAlgn="base" hangingPunct="0">
              <a:lnSpc>
                <a:spcPct val="100000"/>
              </a:lnSpc>
              <a:spcBef>
                <a:spcPct val="0"/>
              </a:spcBef>
              <a:spcAft>
                <a:spcPct val="0"/>
              </a:spcAft>
              <a:buClrTx/>
              <a:buNone/>
            </a:pPr>
            <a:endParaRPr lang="en-GB" altLang="en-US" dirty="0">
              <a:solidFill>
                <a:schemeClr val="tx1"/>
              </a:solidFill>
              <a:latin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None/>
            </a:pPr>
            <a:r>
              <a:rPr lang="en-IE" altLang="en-US" dirty="0">
                <a:solidFill>
                  <a:srgbClr val="000000"/>
                </a:solidFill>
                <a:latin typeface="Calibri" panose="020F0502020204030204" pitchFamily="34" charset="0"/>
                <a:ea typeface="Calibri" panose="020F0502020204030204" pitchFamily="34" charset="0"/>
                <a:cs typeface="Calibri" panose="020F0502020204030204" pitchFamily="34" charset="0"/>
              </a:rPr>
              <a:t>                  0r</a:t>
            </a:r>
          </a:p>
          <a:p>
            <a:pPr marL="0" lvl="0" indent="0" defTabSz="914400" eaLnBrk="0" fontAlgn="base" hangingPunct="0">
              <a:lnSpc>
                <a:spcPct val="100000"/>
              </a:lnSpc>
              <a:spcBef>
                <a:spcPct val="0"/>
              </a:spcBef>
              <a:spcAft>
                <a:spcPct val="0"/>
              </a:spcAft>
              <a:buClrTx/>
              <a:buNone/>
            </a:pPr>
            <a:endParaRPr lang="en-GB" altLang="en-US" dirty="0">
              <a:solidFill>
                <a:schemeClr val="tx1"/>
              </a:solidFill>
              <a:latin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None/>
            </a:pPr>
            <a:r>
              <a:rPr lang="en-IE"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2. Have been in close contact with a confirmed COVID-19 case </a:t>
            </a:r>
            <a:endParaRPr lang="en-GB" altLang="en-US" dirty="0">
              <a:solidFill>
                <a:schemeClr val="tx1"/>
              </a:solidFill>
              <a:latin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None/>
            </a:pPr>
            <a:endParaRPr lang="en-IE" altLang="en-US"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None/>
            </a:pPr>
            <a:endParaRPr lang="en-IE" altLang="en-US" b="1">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lvl="0" indent="0" defTabSz="914400" eaLnBrk="0" fontAlgn="base" hangingPunct="0">
              <a:lnSpc>
                <a:spcPct val="100000"/>
              </a:lnSpc>
              <a:spcBef>
                <a:spcPct val="0"/>
              </a:spcBef>
              <a:spcAft>
                <a:spcPct val="0"/>
              </a:spcAft>
              <a:buClrTx/>
              <a:buNone/>
            </a:pPr>
            <a:r>
              <a:rPr lang="en-IE" altLang="en-US" b="1">
                <a:solidFill>
                  <a:schemeClr val="tx1"/>
                </a:solidFill>
                <a:latin typeface="Calibri" panose="020F0502020204030204" pitchFamily="34" charset="0"/>
                <a:ea typeface="Calibri" panose="020F0502020204030204" pitchFamily="34" charset="0"/>
                <a:cs typeface="Calibri" panose="020F0502020204030204" pitchFamily="34" charset="0"/>
              </a:rPr>
              <a:t>You </a:t>
            </a:r>
            <a:r>
              <a:rPr lang="en-IE" altLang="en-US" b="1" dirty="0">
                <a:solidFill>
                  <a:schemeClr val="tx1"/>
                </a:solidFill>
                <a:latin typeface="Calibri" panose="020F0502020204030204" pitchFamily="34" charset="0"/>
                <a:ea typeface="Calibri" panose="020F0502020204030204" pitchFamily="34" charset="0"/>
                <a:cs typeface="Calibri" panose="020F0502020204030204" pitchFamily="34" charset="0"/>
              </a:rPr>
              <a:t>should immediately self-isolate at home, make phone contact with your GP and line manager / supervisor and follow advice issued.</a:t>
            </a:r>
            <a:endParaRPr lang="en-IE" b="1" dirty="0">
              <a:solidFill>
                <a:schemeClr val="dk1"/>
              </a:solidFill>
              <a:latin typeface="Calibri" panose="020F0502020204030204" pitchFamily="34" charset="0"/>
              <a:cs typeface="Calibri" panose="020F0502020204030204" pitchFamily="34" charset="0"/>
            </a:endParaRPr>
          </a:p>
          <a:p>
            <a:pPr marL="0" indent="0">
              <a:buNone/>
            </a:pPr>
            <a:endParaRPr lang="en-GB" dirty="0"/>
          </a:p>
        </p:txBody>
      </p:sp>
      <p:pic>
        <p:nvPicPr>
          <p:cNvPr id="4" name="Picture 3">
            <a:extLst>
              <a:ext uri="{FF2B5EF4-FFF2-40B4-BE49-F238E27FC236}">
                <a16:creationId xmlns:a16="http://schemas.microsoft.com/office/drawing/2014/main" id="{2C8B8956-F074-4494-A76A-99D82486BF89}"/>
              </a:ext>
            </a:extLst>
          </p:cNvPr>
          <p:cNvPicPr>
            <a:picLocks noChangeAspect="1"/>
          </p:cNvPicPr>
          <p:nvPr/>
        </p:nvPicPr>
        <p:blipFill>
          <a:blip r:embed="rId2"/>
          <a:stretch>
            <a:fillRect/>
          </a:stretch>
        </p:blipFill>
        <p:spPr>
          <a:xfrm>
            <a:off x="1835696" y="5085184"/>
            <a:ext cx="5472608" cy="1506769"/>
          </a:xfrm>
          <a:prstGeom prst="rect">
            <a:avLst/>
          </a:prstGeom>
        </p:spPr>
      </p:pic>
      <p:pic>
        <p:nvPicPr>
          <p:cNvPr id="5" name="Picture 4">
            <a:extLst>
              <a:ext uri="{FF2B5EF4-FFF2-40B4-BE49-F238E27FC236}">
                <a16:creationId xmlns:a16="http://schemas.microsoft.com/office/drawing/2014/main" id="{1A8D5362-8F9C-409F-8557-ED59FF1B46E1}"/>
              </a:ext>
            </a:extLst>
          </p:cNvPr>
          <p:cNvPicPr>
            <a:picLocks noChangeAspect="1"/>
          </p:cNvPicPr>
          <p:nvPr/>
        </p:nvPicPr>
        <p:blipFill>
          <a:blip r:embed="rId3"/>
          <a:stretch>
            <a:fillRect/>
          </a:stretch>
        </p:blipFill>
        <p:spPr>
          <a:xfrm>
            <a:off x="7020272" y="2060848"/>
            <a:ext cx="1696021" cy="1066432"/>
          </a:xfrm>
          <a:prstGeom prst="rect">
            <a:avLst/>
          </a:prstGeom>
        </p:spPr>
      </p:pic>
    </p:spTree>
    <p:extLst>
      <p:ext uri="{BB962C8B-B14F-4D97-AF65-F5344CB8AC3E}">
        <p14:creationId xmlns:p14="http://schemas.microsoft.com/office/powerpoint/2010/main" val="3710233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DF42F-5583-4B45-9CB5-6E7E6ADE17D1}"/>
              </a:ext>
            </a:extLst>
          </p:cNvPr>
          <p:cNvSpPr>
            <a:spLocks noGrp="1"/>
          </p:cNvSpPr>
          <p:nvPr>
            <p:ph type="title"/>
          </p:nvPr>
        </p:nvSpPr>
        <p:spPr>
          <a:xfrm>
            <a:off x="611560" y="94353"/>
            <a:ext cx="8208912" cy="454327"/>
          </a:xfrm>
        </p:spPr>
        <p:txBody>
          <a:bodyPr>
            <a:normAutofit fontScale="90000"/>
          </a:bodyPr>
          <a:lstStyle/>
          <a:p>
            <a:r>
              <a:rPr lang="en-IE" sz="2400" b="1" dirty="0">
                <a:latin typeface="Calibri" panose="020F0502020204030204" pitchFamily="34" charset="0"/>
                <a:cs typeface="Calibri" panose="020F0502020204030204" pitchFamily="34" charset="0"/>
              </a:rPr>
              <a:t>COVID-19 symptoms, Self-Isolation and Close Contact </a:t>
            </a:r>
            <a:endParaRPr lang="en-GB" sz="2400" dirty="0"/>
          </a:p>
        </p:txBody>
      </p:sp>
      <p:sp>
        <p:nvSpPr>
          <p:cNvPr id="3" name="Content Placeholder 2">
            <a:extLst>
              <a:ext uri="{FF2B5EF4-FFF2-40B4-BE49-F238E27FC236}">
                <a16:creationId xmlns:a16="http://schemas.microsoft.com/office/drawing/2014/main" id="{350612B1-BBD2-4718-8BE3-90B456E42B67}"/>
              </a:ext>
            </a:extLst>
          </p:cNvPr>
          <p:cNvSpPr>
            <a:spLocks noGrp="1"/>
          </p:cNvSpPr>
          <p:nvPr>
            <p:ph idx="1"/>
          </p:nvPr>
        </p:nvSpPr>
        <p:spPr>
          <a:xfrm>
            <a:off x="755576" y="548680"/>
            <a:ext cx="8064896" cy="6048672"/>
          </a:xfrm>
        </p:spPr>
        <p:txBody>
          <a:bodyPr/>
          <a:lstStyle/>
          <a:p>
            <a:pPr marL="0" indent="0">
              <a:buNone/>
            </a:pPr>
            <a:r>
              <a:rPr lang="en-IE" b="1" dirty="0">
                <a:solidFill>
                  <a:schemeClr val="tx1"/>
                </a:solidFill>
                <a:latin typeface="Calibri" panose="020F0502020204030204" pitchFamily="34" charset="0"/>
                <a:cs typeface="Calibri" panose="020F0502020204030204" pitchFamily="34" charset="0"/>
              </a:rPr>
              <a:t>Close Contact is defined as: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Spending more than 15 minutes within 2 metres of an infected person.</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Living in the same house or shared accommodation as an infected person.</a:t>
            </a:r>
          </a:p>
          <a:p>
            <a:pPr marL="0" indent="0">
              <a:buNone/>
            </a:pPr>
            <a:endParaRPr lang="en-IE" dirty="0">
              <a:solidFill>
                <a:schemeClr val="tx1"/>
              </a:solidFill>
              <a:latin typeface="Calibri" panose="020F0502020204030204" pitchFamily="34" charset="0"/>
              <a:cs typeface="Calibri" panose="020F0502020204030204" pitchFamily="34" charset="0"/>
            </a:endParaRPr>
          </a:p>
          <a:p>
            <a:pPr marL="0" indent="0">
              <a:buNone/>
            </a:pPr>
            <a:r>
              <a:rPr lang="en-IE" dirty="0">
                <a:solidFill>
                  <a:schemeClr val="tx1"/>
                </a:solidFill>
                <a:latin typeface="Calibri" panose="020F0502020204030204" pitchFamily="34" charset="0"/>
                <a:cs typeface="Calibri" panose="020F0502020204030204" pitchFamily="34" charset="0"/>
              </a:rPr>
              <a:t>It is advised you do not return to work after isolation unless: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It has been 14 days since your first symptoms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5 days have passed without a temperature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You have no symptoms </a:t>
            </a:r>
          </a:p>
          <a:p>
            <a:pPr>
              <a:buFont typeface="Wingdings" panose="05000000000000000000" pitchFamily="2" charset="2"/>
              <a:buChar char="§"/>
            </a:pPr>
            <a:r>
              <a:rPr lang="en-IE" dirty="0">
                <a:solidFill>
                  <a:schemeClr val="tx1"/>
                </a:solidFill>
                <a:latin typeface="Calibri" panose="020F0502020204030204" pitchFamily="34" charset="0"/>
                <a:cs typeface="Calibri" panose="020F0502020204030204" pitchFamily="34" charset="0"/>
              </a:rPr>
              <a:t>Unless your doctor recommends otherwise.  </a:t>
            </a:r>
          </a:p>
          <a:p>
            <a:pPr marL="0" indent="0">
              <a:buNone/>
            </a:pPr>
            <a:endParaRPr lang="en-IE" dirty="0">
              <a:solidFill>
                <a:schemeClr val="tx1"/>
              </a:solidFill>
              <a:latin typeface="Calibri" panose="020F0502020204030204" pitchFamily="34" charset="0"/>
              <a:cs typeface="Calibri" panose="020F0502020204030204" pitchFamily="34" charset="0"/>
            </a:endParaRPr>
          </a:p>
          <a:p>
            <a:pPr marL="0" indent="0">
              <a:buNone/>
            </a:pPr>
            <a:endParaRPr lang="en-IE" dirty="0">
              <a:solidFill>
                <a:schemeClr val="tx1"/>
              </a:solidFill>
              <a:latin typeface="Calibri" panose="020F0502020204030204" pitchFamily="34" charset="0"/>
              <a:cs typeface="Calibri" panose="020F0502020204030204" pitchFamily="34" charset="0"/>
            </a:endParaRPr>
          </a:p>
          <a:p>
            <a:pPr marL="0" indent="0">
              <a:buNone/>
            </a:pPr>
            <a:r>
              <a:rPr lang="en-IE" dirty="0">
                <a:solidFill>
                  <a:schemeClr val="tx1"/>
                </a:solidFill>
                <a:latin typeface="Calibri" panose="020F0502020204030204" pitchFamily="34" charset="0"/>
                <a:cs typeface="Calibri" panose="020F0502020204030204" pitchFamily="34" charset="0"/>
              </a:rPr>
              <a:t>If you are in an at risk / vulnerable group, as advised by the HSE, or have any concerns contact your GP.  </a:t>
            </a:r>
          </a:p>
        </p:txBody>
      </p:sp>
      <p:pic>
        <p:nvPicPr>
          <p:cNvPr id="4" name="Picture 3">
            <a:extLst>
              <a:ext uri="{FF2B5EF4-FFF2-40B4-BE49-F238E27FC236}">
                <a16:creationId xmlns:a16="http://schemas.microsoft.com/office/drawing/2014/main" id="{25C4EF11-4B1D-4A4E-88C9-4FA2C7215048}"/>
              </a:ext>
            </a:extLst>
          </p:cNvPr>
          <p:cNvPicPr>
            <a:picLocks noChangeAspect="1"/>
          </p:cNvPicPr>
          <p:nvPr/>
        </p:nvPicPr>
        <p:blipFill>
          <a:blip r:embed="rId2"/>
          <a:stretch>
            <a:fillRect/>
          </a:stretch>
        </p:blipFill>
        <p:spPr>
          <a:xfrm>
            <a:off x="5796136" y="3561967"/>
            <a:ext cx="2880320" cy="1520513"/>
          </a:xfrm>
          <a:prstGeom prst="rect">
            <a:avLst/>
          </a:prstGeom>
        </p:spPr>
      </p:pic>
    </p:spTree>
    <p:extLst>
      <p:ext uri="{BB962C8B-B14F-4D97-AF65-F5344CB8AC3E}">
        <p14:creationId xmlns:p14="http://schemas.microsoft.com/office/powerpoint/2010/main" val="2323155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1B364-1304-49B4-890F-7949DDFA525F}"/>
              </a:ext>
            </a:extLst>
          </p:cNvPr>
          <p:cNvSpPr>
            <a:spLocks noGrp="1"/>
          </p:cNvSpPr>
          <p:nvPr>
            <p:ph type="title"/>
          </p:nvPr>
        </p:nvSpPr>
        <p:spPr>
          <a:xfrm>
            <a:off x="755576" y="133052"/>
            <a:ext cx="7242008" cy="418058"/>
          </a:xfrm>
        </p:spPr>
        <p:txBody>
          <a:bodyPr>
            <a:normAutofit fontScale="90000"/>
          </a:bodyPr>
          <a:lstStyle/>
          <a:p>
            <a:r>
              <a:rPr lang="en-IE" sz="2400" b="1" dirty="0">
                <a:effectLst/>
                <a:latin typeface="Calibri" panose="020F0502020204030204" pitchFamily="34" charset="0"/>
                <a:ea typeface="Times New Roman" panose="02020603050405020304" pitchFamily="18" charset="0"/>
                <a:cs typeface="Times New Roman" panose="02020603050405020304" pitchFamily="18" charset="0"/>
              </a:rPr>
              <a:t>protection against getting COVID-19</a:t>
            </a:r>
            <a:endParaRPr lang="en-GB" sz="2400" b="1" dirty="0"/>
          </a:p>
        </p:txBody>
      </p:sp>
      <p:sp>
        <p:nvSpPr>
          <p:cNvPr id="3" name="Content Placeholder 2">
            <a:extLst>
              <a:ext uri="{FF2B5EF4-FFF2-40B4-BE49-F238E27FC236}">
                <a16:creationId xmlns:a16="http://schemas.microsoft.com/office/drawing/2014/main" id="{3F835F1E-CDC5-49C7-9F10-60BC76B9D7E4}"/>
              </a:ext>
            </a:extLst>
          </p:cNvPr>
          <p:cNvSpPr>
            <a:spLocks noGrp="1"/>
          </p:cNvSpPr>
          <p:nvPr>
            <p:ph idx="1"/>
          </p:nvPr>
        </p:nvSpPr>
        <p:spPr/>
        <p:txBody>
          <a:bodyPr>
            <a:normAutofit/>
          </a:bodyPr>
          <a:lstStyle/>
          <a:p>
            <a:pPr algn="l"/>
            <a:endParaRPr lang="en-GB" sz="1800" b="0" i="0" u="none" strike="noStrike" baseline="0" dirty="0">
              <a:solidFill>
                <a:srgbClr val="000000"/>
              </a:solidFill>
              <a:latin typeface="Arial" panose="020B0604020202020204" pitchFamily="34" charset="0"/>
            </a:endParaRPr>
          </a:p>
          <a:p>
            <a:endParaRPr lang="en-GB" dirty="0"/>
          </a:p>
        </p:txBody>
      </p:sp>
      <p:sp>
        <p:nvSpPr>
          <p:cNvPr id="25" name="TextBox 24">
            <a:extLst>
              <a:ext uri="{FF2B5EF4-FFF2-40B4-BE49-F238E27FC236}">
                <a16:creationId xmlns:a16="http://schemas.microsoft.com/office/drawing/2014/main" id="{2C070D06-19C2-4549-9804-497FC476F504}"/>
              </a:ext>
            </a:extLst>
          </p:cNvPr>
          <p:cNvSpPr txBox="1"/>
          <p:nvPr/>
        </p:nvSpPr>
        <p:spPr>
          <a:xfrm>
            <a:off x="683568" y="572961"/>
            <a:ext cx="8136904" cy="1371914"/>
          </a:xfrm>
          <a:prstGeom prst="rect">
            <a:avLst/>
          </a:prstGeom>
          <a:noFill/>
        </p:spPr>
        <p:txBody>
          <a:bodyPr wrap="square">
            <a:spAutoFit/>
          </a:bodyPr>
          <a:lstStyle/>
          <a:p>
            <a:pPr algn="just">
              <a:lnSpc>
                <a:spcPct val="105000"/>
              </a:lnSpc>
              <a:spcAft>
                <a:spcPts val="0"/>
              </a:spcAft>
            </a:pPr>
            <a:r>
              <a:rPr lang="en-IE" sz="2000" dirty="0">
                <a:effectLst/>
                <a:latin typeface="Calibri" panose="020F0502020204030204" pitchFamily="34" charset="0"/>
                <a:ea typeface="Times New Roman" panose="02020603050405020304" pitchFamily="18" charset="0"/>
                <a:cs typeface="Calibri" panose="020F0502020204030204" pitchFamily="34" charset="0"/>
              </a:rPr>
              <a:t>One of the best ways to prevent person to person spread of respiratory viruses, including COVID-19 is to follow proper hand hygiene and respiratory etiquette.</a:t>
            </a:r>
            <a:r>
              <a:rPr lang="en-IE" sz="2000" b="1" dirty="0">
                <a:effectLst/>
                <a:latin typeface="Calibri" panose="020F0502020204030204" pitchFamily="34" charset="0"/>
                <a:ea typeface="Times New Roman" panose="02020603050405020304" pitchFamily="18" charset="0"/>
                <a:cs typeface="Calibri" panose="020F0502020204030204" pitchFamily="34" charset="0"/>
              </a:rPr>
              <a:t>  </a:t>
            </a:r>
            <a:r>
              <a:rPr lang="en-IE" sz="2000" dirty="0">
                <a:effectLst/>
                <a:latin typeface="Calibri" panose="020F0502020204030204" pitchFamily="34" charset="0"/>
                <a:ea typeface="Times New Roman" panose="02020603050405020304" pitchFamily="18" charset="0"/>
                <a:cs typeface="Calibri" panose="020F0502020204030204" pitchFamily="34" charset="0"/>
              </a:rPr>
              <a:t>Follow this advice as strictly as possible and encourage others to follow it too.</a:t>
            </a:r>
            <a:endParaRPr lang="en-IE" sz="2000"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4" name="Table 4">
            <a:extLst>
              <a:ext uri="{FF2B5EF4-FFF2-40B4-BE49-F238E27FC236}">
                <a16:creationId xmlns:a16="http://schemas.microsoft.com/office/drawing/2014/main" id="{11465781-9A8D-4EEA-BAB2-09A0794BEFA9}"/>
              </a:ext>
            </a:extLst>
          </p:cNvPr>
          <p:cNvGraphicFramePr>
            <a:graphicFrameLocks noGrp="1"/>
          </p:cNvGraphicFramePr>
          <p:nvPr>
            <p:extLst>
              <p:ext uri="{D42A27DB-BD31-4B8C-83A1-F6EECF244321}">
                <p14:modId xmlns:p14="http://schemas.microsoft.com/office/powerpoint/2010/main" val="1248841421"/>
              </p:ext>
            </p:extLst>
          </p:nvPr>
        </p:nvGraphicFramePr>
        <p:xfrm>
          <a:off x="755576" y="1916832"/>
          <a:ext cx="8064896" cy="4906586"/>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3087827674"/>
                    </a:ext>
                  </a:extLst>
                </a:gridCol>
                <a:gridCol w="6408712">
                  <a:extLst>
                    <a:ext uri="{9D8B030D-6E8A-4147-A177-3AD203B41FA5}">
                      <a16:colId xmlns:a16="http://schemas.microsoft.com/office/drawing/2014/main" val="467115575"/>
                    </a:ext>
                  </a:extLst>
                </a:gridCol>
              </a:tblGrid>
              <a:tr h="1872208">
                <a:tc>
                  <a:txBody>
                    <a:bodyPr/>
                    <a:lstStyle/>
                    <a:p>
                      <a:endParaRPr lang="en-IE" dirty="0"/>
                    </a:p>
                    <a:p>
                      <a:endParaRPr lang="en-GB" dirty="0"/>
                    </a:p>
                    <a:p>
                      <a:endParaRPr lang="en-GB" dirty="0"/>
                    </a:p>
                  </a:txBody>
                  <a:tcPr>
                    <a:solidFill>
                      <a:schemeClr val="bg1"/>
                    </a:solidFill>
                  </a:tcPr>
                </a:tc>
                <a:tc>
                  <a:txBody>
                    <a:bodyPr/>
                    <a:lstStyle/>
                    <a:p>
                      <a:r>
                        <a:rPr lang="en-IE" sz="2000" dirty="0">
                          <a:solidFill>
                            <a:schemeClr val="tx1"/>
                          </a:solidFill>
                          <a:latin typeface="Calibri" panose="020F0502020204030204" pitchFamily="34" charset="0"/>
                          <a:cs typeface="Calibri" panose="020F0502020204030204" pitchFamily="34" charset="0"/>
                        </a:rPr>
                        <a:t>Hand Hygiene - </a:t>
                      </a:r>
                      <a:r>
                        <a:rPr lang="en-IE" sz="2000" b="0" dirty="0">
                          <a:solidFill>
                            <a:schemeClr val="tx1"/>
                          </a:solidFill>
                          <a:latin typeface="Calibri" panose="020F0502020204030204" pitchFamily="34" charset="0"/>
                          <a:cs typeface="Calibri" panose="020F0502020204030204" pitchFamily="34" charset="0"/>
                        </a:rPr>
                        <a:t>Wash hands regularly and avoid touching your face and eyes with your hands. Use hand sanitiser where soap and water is not available.</a:t>
                      </a:r>
                    </a:p>
                    <a:p>
                      <a:r>
                        <a:rPr lang="en-IE" sz="2000" b="0" dirty="0">
                          <a:solidFill>
                            <a:schemeClr val="tx1"/>
                          </a:solidFill>
                          <a:latin typeface="Calibri" panose="020F0502020204030204" pitchFamily="34" charset="0"/>
                          <a:cs typeface="Calibri" panose="020F0502020204030204" pitchFamily="34" charset="0"/>
                        </a:rPr>
                        <a:t>If hands are visibly dirty, wash hands with soap and water prior to using the sanitiser. </a:t>
                      </a:r>
                    </a:p>
                    <a:p>
                      <a:r>
                        <a:rPr lang="en-IE" sz="2000" b="0" dirty="0">
                          <a:solidFill>
                            <a:schemeClr val="tx1"/>
                          </a:solidFill>
                          <a:latin typeface="Calibri" panose="020F0502020204030204" pitchFamily="34" charset="0"/>
                          <a:cs typeface="Calibri" panose="020F0502020204030204" pitchFamily="34" charset="0"/>
                        </a:rPr>
                        <a:t>Remember this should be for at least 20 seconds. </a:t>
                      </a:r>
                    </a:p>
                    <a:p>
                      <a:r>
                        <a:rPr lang="en-IE" sz="2000" b="0" dirty="0">
                          <a:solidFill>
                            <a:srgbClr val="0000FF"/>
                          </a:solidFill>
                          <a:latin typeface="Calibri" panose="020F0502020204030204" pitchFamily="34" charset="0"/>
                          <a:cs typeface="Calibri" panose="020F0502020204030204" pitchFamily="34" charset="0"/>
                          <a:hlinkClick r:id="rId2">
                            <a:extLst>
                              <a:ext uri="{A12FA001-AC4F-418D-AE19-62706E023703}">
                                <ahyp:hlinkClr xmlns="" xmlns:ahyp="http://schemas.microsoft.com/office/drawing/2018/hyperlinkcolor" val="tx"/>
                              </a:ext>
                            </a:extLst>
                          </a:hlinkClick>
                        </a:rPr>
                        <a:t>Click Here for Posters &amp; Videos</a:t>
                      </a:r>
                      <a:endParaRPr lang="en-IE" sz="2000" b="0" dirty="0">
                        <a:solidFill>
                          <a:srgbClr val="0000FF"/>
                        </a:solidFill>
                        <a:latin typeface="Calibri" panose="020F0502020204030204" pitchFamily="34" charset="0"/>
                        <a:cs typeface="Calibri" panose="020F0502020204030204" pitchFamily="34" charset="0"/>
                      </a:endParaRPr>
                    </a:p>
                    <a:p>
                      <a:endParaRPr lang="en-IE" sz="2000" b="0" dirty="0">
                        <a:solidFill>
                          <a:schemeClr val="tx1"/>
                        </a:solidFill>
                        <a:highlight>
                          <a:srgbClr val="0000FF"/>
                        </a:highlight>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79640917"/>
                  </a:ext>
                </a:extLst>
              </a:tr>
              <a:tr h="1264226">
                <a:tc>
                  <a:txBody>
                    <a:bodyPr/>
                    <a:lstStyle/>
                    <a:p>
                      <a:endParaRPr lang="en-GB" dirty="0"/>
                    </a:p>
                  </a:txBody>
                  <a:tcPr>
                    <a:solidFill>
                      <a:schemeClr val="bg1"/>
                    </a:solidFill>
                  </a:tcPr>
                </a:tc>
                <a:tc>
                  <a:txBody>
                    <a:bodyPr/>
                    <a:lstStyle/>
                    <a:p>
                      <a:r>
                        <a:rPr lang="en-GB" sz="2000" b="1" kern="1200" dirty="0">
                          <a:solidFill>
                            <a:schemeClr val="dk1"/>
                          </a:solidFill>
                          <a:effectLst/>
                          <a:latin typeface="Calibri" panose="020F0502020204030204" pitchFamily="34" charset="0"/>
                          <a:ea typeface="+mn-ea"/>
                          <a:cs typeface="Calibri" panose="020F0502020204030204" pitchFamily="34" charset="0"/>
                        </a:rPr>
                        <a:t>Cough Etiquette -</a:t>
                      </a:r>
                      <a:r>
                        <a:rPr lang="en-GB" sz="2000" kern="1200" dirty="0">
                          <a:solidFill>
                            <a:schemeClr val="dk1"/>
                          </a:solidFill>
                          <a:effectLst/>
                          <a:latin typeface="Calibri" panose="020F0502020204030204" pitchFamily="34" charset="0"/>
                          <a:ea typeface="+mn-ea"/>
                          <a:cs typeface="Calibri" panose="020F0502020204030204" pitchFamily="34" charset="0"/>
                        </a:rPr>
                        <a:t> when coughing / sneezing, cover your mouth and nose with your bent elbow or a tissue. Place used tissues into a closed bin and wash hands.</a:t>
                      </a:r>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59861175"/>
                  </a:ext>
                </a:extLst>
              </a:tr>
              <a:tr h="981416">
                <a:tc>
                  <a:txBody>
                    <a:bodyPr/>
                    <a:lstStyle/>
                    <a:p>
                      <a:endParaRPr lang="en-GB" dirty="0"/>
                    </a:p>
                  </a:txBody>
                  <a:tcP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effectLst/>
                          <a:latin typeface="Calibri" panose="020F0502020204030204" pitchFamily="34" charset="0"/>
                          <a:ea typeface="+mn-ea"/>
                          <a:cs typeface="Calibri" panose="020F0502020204030204" pitchFamily="34" charset="0"/>
                        </a:rPr>
                        <a:t>Clean and disinfect frequently </a:t>
                      </a:r>
                      <a:r>
                        <a:rPr lang="en-GB" sz="2000" kern="1200" dirty="0">
                          <a:solidFill>
                            <a:schemeClr val="dk1"/>
                          </a:solidFill>
                          <a:effectLst/>
                          <a:latin typeface="Calibri" panose="020F0502020204030204" pitchFamily="34" charset="0"/>
                          <a:ea typeface="+mn-ea"/>
                          <a:cs typeface="Calibri" panose="020F0502020204030204" pitchFamily="34" charset="0"/>
                        </a:rPr>
                        <a:t>touched objects and surfaces. Keep your environment clean. </a:t>
                      </a:r>
                    </a:p>
                    <a:p>
                      <a:endParaRPr lang="en-GB" dirty="0"/>
                    </a:p>
                    <a:p>
                      <a:endParaRPr lang="en-GB" dirty="0"/>
                    </a:p>
                  </a:txBody>
                  <a:tcPr/>
                </a:tc>
                <a:extLst>
                  <a:ext uri="{0D108BD9-81ED-4DB2-BD59-A6C34878D82A}">
                    <a16:rowId xmlns:a16="http://schemas.microsoft.com/office/drawing/2014/main" val="2882329967"/>
                  </a:ext>
                </a:extLst>
              </a:tr>
            </a:tbl>
          </a:graphicData>
        </a:graphic>
      </p:graphicFrame>
      <p:pic>
        <p:nvPicPr>
          <p:cNvPr id="8" name="Picture 7">
            <a:extLst>
              <a:ext uri="{FF2B5EF4-FFF2-40B4-BE49-F238E27FC236}">
                <a16:creationId xmlns:a16="http://schemas.microsoft.com/office/drawing/2014/main" id="{A2E4A385-8C77-408A-9CC7-AEE000259C8A}"/>
              </a:ext>
            </a:extLst>
          </p:cNvPr>
          <p:cNvPicPr/>
          <p:nvPr/>
        </p:nvPicPr>
        <p:blipFill>
          <a:blip r:embed="rId3"/>
          <a:stretch>
            <a:fillRect/>
          </a:stretch>
        </p:blipFill>
        <p:spPr>
          <a:xfrm>
            <a:off x="906487" y="4370125"/>
            <a:ext cx="1296144" cy="1145578"/>
          </a:xfrm>
          <a:prstGeom prst="rect">
            <a:avLst/>
          </a:prstGeom>
        </p:spPr>
      </p:pic>
      <p:pic>
        <p:nvPicPr>
          <p:cNvPr id="9" name="Picture 8">
            <a:extLst>
              <a:ext uri="{FF2B5EF4-FFF2-40B4-BE49-F238E27FC236}">
                <a16:creationId xmlns:a16="http://schemas.microsoft.com/office/drawing/2014/main" id="{D43AF50C-960F-45B3-B906-8F5D40BF54D7}"/>
              </a:ext>
            </a:extLst>
          </p:cNvPr>
          <p:cNvPicPr/>
          <p:nvPr/>
        </p:nvPicPr>
        <p:blipFill>
          <a:blip r:embed="rId4"/>
          <a:stretch>
            <a:fillRect/>
          </a:stretch>
        </p:blipFill>
        <p:spPr>
          <a:xfrm>
            <a:off x="963475" y="5630696"/>
            <a:ext cx="1143527" cy="1145578"/>
          </a:xfrm>
          <a:prstGeom prst="rect">
            <a:avLst/>
          </a:prstGeom>
        </p:spPr>
      </p:pic>
      <p:pic>
        <p:nvPicPr>
          <p:cNvPr id="11" name="Picture 10">
            <a:extLst>
              <a:ext uri="{FF2B5EF4-FFF2-40B4-BE49-F238E27FC236}">
                <a16:creationId xmlns:a16="http://schemas.microsoft.com/office/drawing/2014/main" id="{E9CEEF92-70DB-4162-B5C2-B4E57C3C19E2}"/>
              </a:ext>
            </a:extLst>
          </p:cNvPr>
          <p:cNvPicPr>
            <a:picLocks noChangeAspect="1"/>
          </p:cNvPicPr>
          <p:nvPr/>
        </p:nvPicPr>
        <p:blipFill>
          <a:blip r:embed="rId5"/>
          <a:stretch>
            <a:fillRect/>
          </a:stretch>
        </p:blipFill>
        <p:spPr>
          <a:xfrm>
            <a:off x="967893" y="2592481"/>
            <a:ext cx="1173332" cy="1150325"/>
          </a:xfrm>
          <a:prstGeom prst="rect">
            <a:avLst/>
          </a:prstGeom>
        </p:spPr>
      </p:pic>
    </p:spTree>
    <p:extLst>
      <p:ext uri="{BB962C8B-B14F-4D97-AF65-F5344CB8AC3E}">
        <p14:creationId xmlns:p14="http://schemas.microsoft.com/office/powerpoint/2010/main" val="498688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54991-8045-41B2-89D0-49C96900332E}"/>
              </a:ext>
            </a:extLst>
          </p:cNvPr>
          <p:cNvSpPr>
            <a:spLocks noGrp="1"/>
          </p:cNvSpPr>
          <p:nvPr>
            <p:ph type="title"/>
          </p:nvPr>
        </p:nvSpPr>
        <p:spPr>
          <a:xfrm>
            <a:off x="755129" y="116632"/>
            <a:ext cx="7633742" cy="432048"/>
          </a:xfrm>
        </p:spPr>
        <p:txBody>
          <a:bodyPr>
            <a:normAutofit/>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latin typeface="Calibri" panose="020F0502020204030204" pitchFamily="34" charset="0"/>
              <a:cs typeface="Calibri" panose="020F0502020204030204" pitchFamily="34" charset="0"/>
            </a:endParaRPr>
          </a:p>
        </p:txBody>
      </p:sp>
      <p:graphicFrame>
        <p:nvGraphicFramePr>
          <p:cNvPr id="4" name="Table 4">
            <a:extLst>
              <a:ext uri="{FF2B5EF4-FFF2-40B4-BE49-F238E27FC236}">
                <a16:creationId xmlns:a16="http://schemas.microsoft.com/office/drawing/2014/main" id="{A277083D-0418-42D3-A04C-7CA197125ABC}"/>
              </a:ext>
            </a:extLst>
          </p:cNvPr>
          <p:cNvGraphicFramePr>
            <a:graphicFrameLocks noGrp="1"/>
          </p:cNvGraphicFramePr>
          <p:nvPr>
            <p:extLst>
              <p:ext uri="{D42A27DB-BD31-4B8C-83A1-F6EECF244321}">
                <p14:modId xmlns:p14="http://schemas.microsoft.com/office/powerpoint/2010/main" val="2162014093"/>
              </p:ext>
            </p:extLst>
          </p:nvPr>
        </p:nvGraphicFramePr>
        <p:xfrm>
          <a:off x="755576" y="620688"/>
          <a:ext cx="8064896" cy="6218559"/>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3087827674"/>
                    </a:ext>
                  </a:extLst>
                </a:gridCol>
                <a:gridCol w="6480720">
                  <a:extLst>
                    <a:ext uri="{9D8B030D-6E8A-4147-A177-3AD203B41FA5}">
                      <a16:colId xmlns:a16="http://schemas.microsoft.com/office/drawing/2014/main" val="467115575"/>
                    </a:ext>
                  </a:extLst>
                </a:gridCol>
              </a:tblGrid>
              <a:tr h="1349379">
                <a:tc>
                  <a:txBody>
                    <a:bodyPr/>
                    <a:lstStyle/>
                    <a:p>
                      <a:endParaRPr lang="en-IE" dirty="0"/>
                    </a:p>
                    <a:p>
                      <a:endParaRPr lang="en-GB" dirty="0"/>
                    </a:p>
                    <a:p>
                      <a:endParaRPr lang="en-GB" dirty="0"/>
                    </a:p>
                  </a:txBody>
                  <a:tcPr>
                    <a:solidFill>
                      <a:schemeClr val="bg1"/>
                    </a:solidFill>
                  </a:tcPr>
                </a:tc>
                <a:tc>
                  <a:txBody>
                    <a:bodyPr/>
                    <a:lstStyle/>
                    <a:p>
                      <a:r>
                        <a:rPr lang="en-IE" sz="2000" dirty="0">
                          <a:solidFill>
                            <a:schemeClr val="tx1"/>
                          </a:solidFill>
                          <a:latin typeface="Calibri" panose="020F0502020204030204" pitchFamily="34" charset="0"/>
                          <a:cs typeface="Calibri" panose="020F0502020204030204" pitchFamily="34" charset="0"/>
                        </a:rPr>
                        <a:t>Unnecessary Contact -  </a:t>
                      </a:r>
                    </a:p>
                    <a:p>
                      <a:r>
                        <a:rPr lang="en-IE" sz="2000" b="0" dirty="0">
                          <a:solidFill>
                            <a:schemeClr val="tx1"/>
                          </a:solidFill>
                          <a:latin typeface="Calibri" panose="020F0502020204030204" pitchFamily="34" charset="0"/>
                          <a:cs typeface="Calibri" panose="020F0502020204030204" pitchFamily="34" charset="0"/>
                        </a:rPr>
                        <a:t>Do not shake hands or make unnecessary contacts. </a:t>
                      </a:r>
                    </a:p>
                    <a:p>
                      <a:endParaRPr lang="en-IE" sz="2000" dirty="0">
                        <a:latin typeface="Calibri" panose="020F0502020204030204" pitchFamily="34" charset="0"/>
                        <a:cs typeface="Calibri" panose="020F0502020204030204" pitchFamily="34" charset="0"/>
                      </a:endParaRPr>
                    </a:p>
                    <a:p>
                      <a:endParaRPr lang="en-GB" sz="20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79640917"/>
                  </a:ext>
                </a:extLst>
              </a:tr>
              <a:tr h="4699293">
                <a:tc>
                  <a:txBody>
                    <a:bodyPr/>
                    <a:lstStyle/>
                    <a:p>
                      <a:endParaRPr lang="en-IE" dirty="0"/>
                    </a:p>
                    <a:p>
                      <a:endParaRPr lang="en-GB" dirty="0"/>
                    </a:p>
                    <a:p>
                      <a:endParaRPr lang="en-GB" dirty="0"/>
                    </a:p>
                    <a:p>
                      <a:endParaRPr lang="en-GB" dirty="0"/>
                    </a:p>
                  </a:txBody>
                  <a:tcPr>
                    <a:solidFill>
                      <a:schemeClr val="bg1"/>
                    </a:solidFill>
                  </a:tcPr>
                </a:tc>
                <a:tc>
                  <a:txBody>
                    <a:bodyPr/>
                    <a:lstStyle/>
                    <a:p>
                      <a:r>
                        <a:rPr lang="en-IE" sz="2000" b="1" dirty="0">
                          <a:latin typeface="Calibri" panose="020F0502020204030204" pitchFamily="34" charset="0"/>
                          <a:cs typeface="Calibri" panose="020F0502020204030204" pitchFamily="34" charset="0"/>
                        </a:rPr>
                        <a:t>Physical Distancing - </a:t>
                      </a:r>
                      <a:r>
                        <a:rPr lang="en-IE" sz="2000" kern="1200" dirty="0">
                          <a:solidFill>
                            <a:schemeClr val="dk1"/>
                          </a:solidFill>
                          <a:effectLst/>
                          <a:latin typeface="Calibri" panose="020F0502020204030204" pitchFamily="34" charset="0"/>
                          <a:ea typeface="+mn-ea"/>
                          <a:cs typeface="Calibri" panose="020F0502020204030204" pitchFamily="34" charset="0"/>
                        </a:rPr>
                        <a:t>(also known as social distancing) aims, through a variety of means, to decrease or interrupt the spread of COVID-19. It does this by minimising contact between potentially infected individuals and healthy individuals. </a:t>
                      </a:r>
                    </a:p>
                    <a:p>
                      <a:endParaRPr lang="en-IE" sz="2000" kern="1200" dirty="0">
                        <a:solidFill>
                          <a:schemeClr val="dk1"/>
                        </a:solidFill>
                        <a:effectLst/>
                        <a:latin typeface="Calibri" panose="020F0502020204030204" pitchFamily="34" charset="0"/>
                        <a:ea typeface="+mn-ea"/>
                        <a:cs typeface="Calibri" panose="020F0502020204030204" pitchFamily="34" charset="0"/>
                      </a:endParaRPr>
                    </a:p>
                    <a:p>
                      <a:r>
                        <a:rPr lang="en-IE" sz="2000" kern="1200" dirty="0">
                          <a:solidFill>
                            <a:schemeClr val="dk1"/>
                          </a:solidFill>
                          <a:effectLst/>
                          <a:latin typeface="Calibri" panose="020F0502020204030204" pitchFamily="34" charset="0"/>
                          <a:ea typeface="+mn-ea"/>
                          <a:cs typeface="Calibri" panose="020F0502020204030204" pitchFamily="34" charset="0"/>
                        </a:rPr>
                        <a:t>The current recommended distance to be maintained between people to minimise risk of transmission is 2 metres. </a:t>
                      </a:r>
                    </a:p>
                    <a:p>
                      <a:endParaRPr lang="en-IE" sz="2000" kern="1200" dirty="0">
                        <a:solidFill>
                          <a:schemeClr val="dk1"/>
                        </a:solidFill>
                        <a:effectLst/>
                        <a:latin typeface="Calibri" panose="020F0502020204030204" pitchFamily="34" charset="0"/>
                        <a:ea typeface="+mn-ea"/>
                        <a:cs typeface="Calibri" panose="020F0502020204030204" pitchFamily="34" charset="0"/>
                      </a:endParaRPr>
                    </a:p>
                    <a:p>
                      <a:r>
                        <a:rPr lang="en-IE" sz="2000" kern="1200" dirty="0">
                          <a:solidFill>
                            <a:schemeClr val="dk1"/>
                          </a:solidFill>
                          <a:effectLst/>
                          <a:latin typeface="Calibri" panose="020F0502020204030204" pitchFamily="34" charset="0"/>
                          <a:ea typeface="+mn-ea"/>
                          <a:cs typeface="Calibri" panose="020F0502020204030204" pitchFamily="34" charset="0"/>
                        </a:rPr>
                        <a:t>If your work activity is going to require close contact within 2 metres, STOP and ask your line manager / supervisor for advice. This will require a risk assessment resulting in additional protection measures. </a:t>
                      </a:r>
                      <a:endParaRPr lang="en-GB" sz="2000" kern="1200" dirty="0">
                        <a:solidFill>
                          <a:schemeClr val="dk1"/>
                        </a:solidFill>
                        <a:effectLst/>
                        <a:latin typeface="Calibri" panose="020F0502020204030204" pitchFamily="34" charset="0"/>
                        <a:ea typeface="+mn-ea"/>
                        <a:cs typeface="Calibri" panose="020F0502020204030204" pitchFamily="34" charset="0"/>
                      </a:endParaRPr>
                    </a:p>
                    <a:p>
                      <a:r>
                        <a:rPr lang="en-IE" sz="1350" kern="1200" dirty="0">
                          <a:solidFill>
                            <a:schemeClr val="dk1"/>
                          </a:solidFill>
                          <a:effectLst/>
                          <a:latin typeface="+mn-lt"/>
                          <a:ea typeface="+mn-ea"/>
                          <a:cs typeface="+mn-cs"/>
                        </a:rPr>
                        <a:t> </a:t>
                      </a:r>
                      <a:endParaRPr lang="en-GB" sz="1350" kern="1200" dirty="0">
                        <a:solidFill>
                          <a:schemeClr val="dk1"/>
                        </a:solidFill>
                        <a:effectLst/>
                        <a:latin typeface="+mn-lt"/>
                        <a:ea typeface="+mn-ea"/>
                        <a:cs typeface="+mn-cs"/>
                      </a:endParaRPr>
                    </a:p>
                    <a:p>
                      <a:endParaRPr lang="en-GB" sz="2000" b="1" dirty="0">
                        <a:latin typeface="Calibri" panose="020F0502020204030204" pitchFamily="34" charset="0"/>
                        <a:cs typeface="Calibri" panose="020F0502020204030204" pitchFamily="34" charset="0"/>
                      </a:endParaRPr>
                    </a:p>
                    <a:p>
                      <a:endParaRPr lang="en-GB" sz="20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59861175"/>
                  </a:ext>
                </a:extLst>
              </a:tr>
            </a:tbl>
          </a:graphicData>
        </a:graphic>
      </p:graphicFrame>
      <p:pic>
        <p:nvPicPr>
          <p:cNvPr id="5" name="Picture 4">
            <a:extLst>
              <a:ext uri="{FF2B5EF4-FFF2-40B4-BE49-F238E27FC236}">
                <a16:creationId xmlns:a16="http://schemas.microsoft.com/office/drawing/2014/main" id="{ED3F312C-D61A-4EC2-BAED-F32AACEA0918}"/>
              </a:ext>
            </a:extLst>
          </p:cNvPr>
          <p:cNvPicPr/>
          <p:nvPr/>
        </p:nvPicPr>
        <p:blipFill>
          <a:blip r:embed="rId2"/>
          <a:stretch>
            <a:fillRect/>
          </a:stretch>
        </p:blipFill>
        <p:spPr>
          <a:xfrm>
            <a:off x="899592" y="648009"/>
            <a:ext cx="1102084" cy="1164229"/>
          </a:xfrm>
          <a:prstGeom prst="rect">
            <a:avLst/>
          </a:prstGeom>
        </p:spPr>
      </p:pic>
      <p:pic>
        <p:nvPicPr>
          <p:cNvPr id="6" name="Picture 5">
            <a:extLst>
              <a:ext uri="{FF2B5EF4-FFF2-40B4-BE49-F238E27FC236}">
                <a16:creationId xmlns:a16="http://schemas.microsoft.com/office/drawing/2014/main" id="{9AC324EC-C8D7-408E-83B6-8529FFAA5F0C}"/>
              </a:ext>
            </a:extLst>
          </p:cNvPr>
          <p:cNvPicPr>
            <a:picLocks noChangeAspect="1"/>
          </p:cNvPicPr>
          <p:nvPr/>
        </p:nvPicPr>
        <p:blipFill>
          <a:blip r:embed="rId3"/>
          <a:stretch>
            <a:fillRect/>
          </a:stretch>
        </p:blipFill>
        <p:spPr>
          <a:xfrm>
            <a:off x="906711" y="4869160"/>
            <a:ext cx="1187363" cy="1125592"/>
          </a:xfrm>
          <a:prstGeom prst="rect">
            <a:avLst/>
          </a:prstGeom>
        </p:spPr>
      </p:pic>
      <p:pic>
        <p:nvPicPr>
          <p:cNvPr id="7" name="Picture 6">
            <a:extLst>
              <a:ext uri="{FF2B5EF4-FFF2-40B4-BE49-F238E27FC236}">
                <a16:creationId xmlns:a16="http://schemas.microsoft.com/office/drawing/2014/main" id="{378E1E49-45C3-4D68-AD8C-7B2B19FF0864}"/>
              </a:ext>
            </a:extLst>
          </p:cNvPr>
          <p:cNvPicPr/>
          <p:nvPr/>
        </p:nvPicPr>
        <p:blipFill>
          <a:blip r:embed="rId4"/>
          <a:stretch>
            <a:fillRect/>
          </a:stretch>
        </p:blipFill>
        <p:spPr>
          <a:xfrm>
            <a:off x="949350" y="2303409"/>
            <a:ext cx="1102084" cy="1125591"/>
          </a:xfrm>
          <a:prstGeom prst="rect">
            <a:avLst/>
          </a:prstGeom>
        </p:spPr>
      </p:pic>
      <p:pic>
        <p:nvPicPr>
          <p:cNvPr id="8" name="Picture 7">
            <a:extLst>
              <a:ext uri="{FF2B5EF4-FFF2-40B4-BE49-F238E27FC236}">
                <a16:creationId xmlns:a16="http://schemas.microsoft.com/office/drawing/2014/main" id="{98B1297C-DD76-4E07-B1D1-5C19185010A8}"/>
              </a:ext>
            </a:extLst>
          </p:cNvPr>
          <p:cNvPicPr>
            <a:picLocks noChangeAspect="1"/>
          </p:cNvPicPr>
          <p:nvPr/>
        </p:nvPicPr>
        <p:blipFill>
          <a:blip r:embed="rId5"/>
          <a:stretch>
            <a:fillRect/>
          </a:stretch>
        </p:blipFill>
        <p:spPr>
          <a:xfrm>
            <a:off x="6372200" y="5769969"/>
            <a:ext cx="1008112" cy="1028053"/>
          </a:xfrm>
          <a:prstGeom prst="rect">
            <a:avLst/>
          </a:prstGeom>
        </p:spPr>
      </p:pic>
      <p:pic>
        <p:nvPicPr>
          <p:cNvPr id="9" name="Picture 8" descr="Risk Assess">
            <a:extLst>
              <a:ext uri="{FF2B5EF4-FFF2-40B4-BE49-F238E27FC236}">
                <a16:creationId xmlns:a16="http://schemas.microsoft.com/office/drawing/2014/main" id="{CE325CF6-E727-44CF-8A74-21C29A690912}"/>
              </a:ext>
            </a:extLst>
          </p:cNvPr>
          <p:cNvPicPr/>
          <p:nvPr/>
        </p:nvPicPr>
        <p:blipFill>
          <a:blip r:embed="rId6" cstate="print"/>
          <a:srcRect/>
          <a:stretch>
            <a:fillRect/>
          </a:stretch>
        </p:blipFill>
        <p:spPr bwMode="auto">
          <a:xfrm>
            <a:off x="7740352" y="5778805"/>
            <a:ext cx="936104" cy="917014"/>
          </a:xfrm>
          <a:prstGeom prst="rect">
            <a:avLst/>
          </a:prstGeom>
          <a:noFill/>
          <a:ln w="3175">
            <a:solidFill>
              <a:srgbClr val="000000"/>
            </a:solidFill>
            <a:miter lim="800000"/>
            <a:headEnd/>
            <a:tailEnd/>
          </a:ln>
        </p:spPr>
      </p:pic>
    </p:spTree>
    <p:extLst>
      <p:ext uri="{BB962C8B-B14F-4D97-AF65-F5344CB8AC3E}">
        <p14:creationId xmlns:p14="http://schemas.microsoft.com/office/powerpoint/2010/main" val="1734853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BFD5-61B6-4FAD-A08C-0FBC2E8F3926}"/>
              </a:ext>
            </a:extLst>
          </p:cNvPr>
          <p:cNvSpPr>
            <a:spLocks noGrp="1"/>
          </p:cNvSpPr>
          <p:nvPr>
            <p:ph type="title"/>
          </p:nvPr>
        </p:nvSpPr>
        <p:spPr>
          <a:xfrm>
            <a:off x="683568" y="116632"/>
            <a:ext cx="7633742" cy="432048"/>
          </a:xfrm>
        </p:spPr>
        <p:txBody>
          <a:bodyPr>
            <a:normAutofit/>
          </a:bodyPr>
          <a:lstStyle/>
          <a:p>
            <a:r>
              <a:rPr lang="en-IE" sz="2400" b="1" dirty="0">
                <a:latin typeface="Calibri" panose="020F0502020204030204" pitchFamily="34" charset="0"/>
                <a:ea typeface="Times New Roman" panose="02020603050405020304" pitchFamily="18" charset="0"/>
                <a:cs typeface="Calibri" panose="020F0502020204030204" pitchFamily="34" charset="0"/>
              </a:rPr>
              <a:t>protection against getting COVID-19</a:t>
            </a:r>
            <a:endParaRPr lang="en-GB" sz="2400" dirty="0"/>
          </a:p>
        </p:txBody>
      </p:sp>
      <p:graphicFrame>
        <p:nvGraphicFramePr>
          <p:cNvPr id="4" name="Table 3">
            <a:extLst>
              <a:ext uri="{FF2B5EF4-FFF2-40B4-BE49-F238E27FC236}">
                <a16:creationId xmlns:a16="http://schemas.microsoft.com/office/drawing/2014/main" id="{FD3F6E9C-283D-4A1D-8379-A12069FB314C}"/>
              </a:ext>
            </a:extLst>
          </p:cNvPr>
          <p:cNvGraphicFramePr>
            <a:graphicFrameLocks noGrp="1"/>
          </p:cNvGraphicFramePr>
          <p:nvPr>
            <p:extLst>
              <p:ext uri="{D42A27DB-BD31-4B8C-83A1-F6EECF244321}">
                <p14:modId xmlns:p14="http://schemas.microsoft.com/office/powerpoint/2010/main" val="729939323"/>
              </p:ext>
            </p:extLst>
          </p:nvPr>
        </p:nvGraphicFramePr>
        <p:xfrm>
          <a:off x="826690" y="548680"/>
          <a:ext cx="8064896" cy="6118860"/>
        </p:xfrm>
        <a:graphic>
          <a:graphicData uri="http://schemas.openxmlformats.org/drawingml/2006/table">
            <a:tbl>
              <a:tblPr firstRow="1" bandRow="1">
                <a:tableStyleId>{5C22544A-7EE6-4342-B048-85BDC9FD1C3A}</a:tableStyleId>
              </a:tblPr>
              <a:tblGrid>
                <a:gridCol w="1369046">
                  <a:extLst>
                    <a:ext uri="{9D8B030D-6E8A-4147-A177-3AD203B41FA5}">
                      <a16:colId xmlns:a16="http://schemas.microsoft.com/office/drawing/2014/main" val="3800432219"/>
                    </a:ext>
                  </a:extLst>
                </a:gridCol>
                <a:gridCol w="6695850">
                  <a:extLst>
                    <a:ext uri="{9D8B030D-6E8A-4147-A177-3AD203B41FA5}">
                      <a16:colId xmlns:a16="http://schemas.microsoft.com/office/drawing/2014/main" val="2501359996"/>
                    </a:ext>
                  </a:extLst>
                </a:gridCol>
              </a:tblGrid>
              <a:tr h="5760640">
                <a:tc>
                  <a:txBody>
                    <a:bodyPr/>
                    <a:lstStyle/>
                    <a:p>
                      <a:endParaRPr lang="en-IE" dirty="0"/>
                    </a:p>
                    <a:p>
                      <a:endParaRPr lang="en-GB" dirty="0"/>
                    </a:p>
                    <a:p>
                      <a:endParaRPr lang="en-GB" dirty="0"/>
                    </a:p>
                    <a:p>
                      <a:endParaRPr lang="en-GB" dirty="0"/>
                    </a:p>
                  </a:txBody>
                  <a:tcPr>
                    <a:solidFill>
                      <a:schemeClr val="bg1"/>
                    </a:solidFill>
                  </a:tcPr>
                </a:tc>
                <a:tc>
                  <a:txBody>
                    <a:bodyPr/>
                    <a:lstStyle/>
                    <a:p>
                      <a:r>
                        <a:rPr lang="en-IE" sz="2000" b="1" dirty="0">
                          <a:solidFill>
                            <a:schemeClr val="tx1"/>
                          </a:solidFill>
                          <a:latin typeface="Calibri" panose="020F0502020204030204" pitchFamily="34" charset="0"/>
                          <a:cs typeface="Calibri" panose="020F0502020204030204" pitchFamily="34" charset="0"/>
                        </a:rPr>
                        <a:t>Physical Distancing - </a:t>
                      </a:r>
                      <a:r>
                        <a:rPr lang="en-IE" sz="1350" kern="1200" dirty="0">
                          <a:solidFill>
                            <a:schemeClr val="tx1"/>
                          </a:solidFill>
                          <a:effectLst/>
                          <a:latin typeface="+mn-lt"/>
                          <a:ea typeface="+mn-ea"/>
                          <a:cs typeface="+mn-cs"/>
                        </a:rPr>
                        <a:t>(continued) </a:t>
                      </a:r>
                      <a:r>
                        <a:rPr lang="en-IE" sz="1350" kern="1200" dirty="0">
                          <a:solidFill>
                            <a:schemeClr val="dk1"/>
                          </a:solidFill>
                          <a:effectLst/>
                          <a:latin typeface="+mn-lt"/>
                          <a:ea typeface="+mn-ea"/>
                          <a:cs typeface="+mn-cs"/>
                        </a:rPr>
                        <a:t> </a:t>
                      </a:r>
                    </a:p>
                    <a:p>
                      <a:endParaRPr lang="en-GB" sz="1350" kern="1200" dirty="0">
                        <a:solidFill>
                          <a:schemeClr val="dk1"/>
                        </a:solidFill>
                        <a:effectLst/>
                        <a:latin typeface="+mn-lt"/>
                        <a:ea typeface="+mn-ea"/>
                        <a:cs typeface="+mn-cs"/>
                      </a:endParaRPr>
                    </a:p>
                    <a:p>
                      <a:r>
                        <a:rPr lang="en-IE" sz="2000" kern="1200" dirty="0">
                          <a:solidFill>
                            <a:schemeClr val="dk1"/>
                          </a:solidFill>
                          <a:effectLst/>
                          <a:latin typeface="Calibri" panose="020F0502020204030204" pitchFamily="34" charset="0"/>
                          <a:ea typeface="+mn-ea"/>
                          <a:cs typeface="Calibri" panose="020F0502020204030204" pitchFamily="34" charset="0"/>
                        </a:rPr>
                        <a:t>Recommendations for physical distancing may include:</a:t>
                      </a:r>
                      <a:endParaRPr lang="en-GB" sz="2000" kern="1200" dirty="0">
                        <a:solidFill>
                          <a:schemeClr val="dk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Avoiding any crowded places</a:t>
                      </a: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When in public areas be respectful of the local community. Avoid gathering in groups and follow physical distancing. </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Organising office space in such a way that physical distances are maintained.</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Organising teams /crews to consistently work and take breaks together. The teams should be as small as is reasonably practicable in the context of the work to be done.</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Organising breaks to facilitate maintenance of physical distancing. </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Conducting meetings using online remote means as much as possible.  Where face to face meetings are necessary, the length of the meeting and the numbers attending should be kept to a minimum and participants must maintain physical distancing at all times.</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Reorganising and rearranging working and break areas e.g. placing tables and chairs far enough apart in canteens. </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Providing one-way systems for access/egress routes where practicable.</a:t>
                      </a:r>
                      <a:endParaRPr lang="en-GB" sz="1800" b="0" kern="1200" dirty="0">
                        <a:solidFill>
                          <a:schemeClr val="tx1"/>
                        </a:solidFill>
                        <a:effectLst/>
                        <a:latin typeface="Calibri" panose="020F0502020204030204" pitchFamily="34" charset="0"/>
                        <a:ea typeface="+mn-ea"/>
                        <a:cs typeface="Calibri" panose="020F0502020204030204" pitchFamily="34" charset="0"/>
                      </a:endParaRPr>
                    </a:p>
                    <a:p>
                      <a:pPr marL="285750" lvl="0" indent="-285750">
                        <a:buFont typeface="Wingdings" panose="05000000000000000000" pitchFamily="2" charset="2"/>
                        <a:buChar char="§"/>
                      </a:pPr>
                      <a:r>
                        <a:rPr lang="en-IE" sz="1800" b="0" kern="1200" dirty="0">
                          <a:solidFill>
                            <a:schemeClr val="tx1"/>
                          </a:solidFill>
                          <a:effectLst/>
                          <a:latin typeface="Calibri" panose="020F0502020204030204" pitchFamily="34" charset="0"/>
                          <a:ea typeface="+mn-ea"/>
                          <a:cs typeface="Calibri" panose="020F0502020204030204" pitchFamily="34" charset="0"/>
                        </a:rPr>
                        <a:t>Implementing physical distancing during outdoor work activity.</a:t>
                      </a:r>
                      <a:endParaRPr lang="en-GB" sz="1800" b="0" dirty="0">
                        <a:solidFill>
                          <a:schemeClr val="tx1"/>
                        </a:solidFill>
                        <a:latin typeface="Calibri" panose="020F0502020204030204" pitchFamily="34" charset="0"/>
                        <a:cs typeface="Calibri" panose="020F0502020204030204" pitchFamily="34" charset="0"/>
                      </a:endParaRPr>
                    </a:p>
                  </a:txBody>
                  <a:tcPr>
                    <a:solidFill>
                      <a:schemeClr val="tx2">
                        <a:lumMod val="10000"/>
                        <a:lumOff val="90000"/>
                      </a:schemeClr>
                    </a:solidFill>
                  </a:tcPr>
                </a:tc>
                <a:extLst>
                  <a:ext uri="{0D108BD9-81ED-4DB2-BD59-A6C34878D82A}">
                    <a16:rowId xmlns:a16="http://schemas.microsoft.com/office/drawing/2014/main" val="3939336053"/>
                  </a:ext>
                </a:extLst>
              </a:tr>
            </a:tbl>
          </a:graphicData>
        </a:graphic>
      </p:graphicFrame>
      <p:pic>
        <p:nvPicPr>
          <p:cNvPr id="5" name="Picture 4">
            <a:extLst>
              <a:ext uri="{FF2B5EF4-FFF2-40B4-BE49-F238E27FC236}">
                <a16:creationId xmlns:a16="http://schemas.microsoft.com/office/drawing/2014/main" id="{8923E812-0B17-4A68-9B5A-F7B03D4444F4}"/>
              </a:ext>
            </a:extLst>
          </p:cNvPr>
          <p:cNvPicPr/>
          <p:nvPr/>
        </p:nvPicPr>
        <p:blipFill>
          <a:blip r:embed="rId2"/>
          <a:stretch>
            <a:fillRect/>
          </a:stretch>
        </p:blipFill>
        <p:spPr>
          <a:xfrm>
            <a:off x="971600" y="1484784"/>
            <a:ext cx="1102084" cy="1125591"/>
          </a:xfrm>
          <a:prstGeom prst="rect">
            <a:avLst/>
          </a:prstGeom>
        </p:spPr>
      </p:pic>
      <p:pic>
        <p:nvPicPr>
          <p:cNvPr id="6" name="Picture 5">
            <a:extLst>
              <a:ext uri="{FF2B5EF4-FFF2-40B4-BE49-F238E27FC236}">
                <a16:creationId xmlns:a16="http://schemas.microsoft.com/office/drawing/2014/main" id="{6A093A66-B622-4D6F-9140-61AFEF1470E2}"/>
              </a:ext>
            </a:extLst>
          </p:cNvPr>
          <p:cNvPicPr>
            <a:picLocks noChangeAspect="1"/>
          </p:cNvPicPr>
          <p:nvPr/>
        </p:nvPicPr>
        <p:blipFill>
          <a:blip r:embed="rId3"/>
          <a:stretch>
            <a:fillRect/>
          </a:stretch>
        </p:blipFill>
        <p:spPr>
          <a:xfrm>
            <a:off x="886321" y="3861048"/>
            <a:ext cx="1187363" cy="1125592"/>
          </a:xfrm>
          <a:prstGeom prst="rect">
            <a:avLst/>
          </a:prstGeom>
        </p:spPr>
      </p:pic>
    </p:spTree>
    <p:extLst>
      <p:ext uri="{BB962C8B-B14F-4D97-AF65-F5344CB8AC3E}">
        <p14:creationId xmlns:p14="http://schemas.microsoft.com/office/powerpoint/2010/main" val="152601749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4C5D2498F1E24CA627113AB552EB05" ma:contentTypeVersion="0" ma:contentTypeDescription="Create a new document." ma:contentTypeScope="" ma:versionID="bf351100815e173d0cda4ef1c4f4281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2F09BD1-88CC-4E0C-9865-83551DF42C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50E1644-C41F-4FC8-9A45-136E41DE6248}">
  <ds:schemaRefs>
    <ds:schemaRef ds:uri="http://schemas.microsoft.com/sharepoint/v3/contenttype/forms"/>
  </ds:schemaRefs>
</ds:datastoreItem>
</file>

<file path=customXml/itemProps3.xml><?xml version="1.0" encoding="utf-8"?>
<ds:datastoreItem xmlns:ds="http://schemas.openxmlformats.org/officeDocument/2006/customXml" ds:itemID="{3154DBDD-7749-452C-8A03-789E9C5F8FD1}">
  <ds:schemaRefs>
    <ds:schemaRef ds:uri="http://schemas.openxmlformats.org/package/2006/metadata/core-propertie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553</TotalTime>
  <Words>1811</Words>
  <Application>Microsoft Office PowerPoint</Application>
  <PresentationFormat>On-screen Show (4:3)</PresentationFormat>
  <Paragraphs>257</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Century Gothic</vt:lpstr>
      <vt:lpstr>Gill Sans MT</vt:lpstr>
      <vt:lpstr>Impact</vt:lpstr>
      <vt:lpstr>Times New Roman</vt:lpstr>
      <vt:lpstr>Wingdings</vt:lpstr>
      <vt:lpstr>Badge</vt:lpstr>
      <vt:lpstr>  </vt:lpstr>
      <vt:lpstr>Introduction </vt:lpstr>
      <vt:lpstr>Coronavirus (COVID-19)</vt:lpstr>
      <vt:lpstr>COVID-19 symptoms  </vt:lpstr>
      <vt:lpstr>COVID-19 symptoms, Self-Isolation and Close Contact </vt:lpstr>
      <vt:lpstr>COVID-19 symptoms, Self-Isolation and Close Contact </vt:lpstr>
      <vt:lpstr>protection against getting COVID-19</vt:lpstr>
      <vt:lpstr>protection against getting COVID-19</vt:lpstr>
      <vt:lpstr>protection against getting COVID-19</vt:lpstr>
      <vt:lpstr>protection against getting COVID-19</vt:lpstr>
      <vt:lpstr>protection against getting COVID-19</vt:lpstr>
      <vt:lpstr>protection against getting COVID-19</vt:lpstr>
      <vt:lpstr>protection against getting COVID-19</vt:lpstr>
      <vt:lpstr>protection against getting COVID-19</vt:lpstr>
      <vt:lpstr>Work Processes and Risk Assessment </vt:lpstr>
      <vt:lpstr>General Principle to be applied during covid-19 </vt:lpstr>
      <vt:lpstr>Health and Safety Documentation </vt:lpstr>
      <vt:lpstr>Compliance and Monitoring </vt:lpstr>
      <vt:lpstr>Wellbeing </vt:lpstr>
      <vt:lpstr>PEOPLE TO CONTACT in Kilkenny County Council for COVID-19 issues</vt:lpstr>
      <vt:lpstr>Final 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Mary D'Arcy (Meleady)</dc:creator>
  <cp:lastModifiedBy>Lindsey Butler</cp:lastModifiedBy>
  <cp:revision>63</cp:revision>
  <dcterms:created xsi:type="dcterms:W3CDTF">2020-05-11T19:58:05Z</dcterms:created>
  <dcterms:modified xsi:type="dcterms:W3CDTF">2020-07-07T12:56:51Z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0x010100864C5D2498F1E24CA627113AB552EB05</vt:lpwstr>
  </property>
</Properties>
</file>