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8"/>
  </p:notesMasterIdLst>
  <p:sldIdLst>
    <p:sldId id="256" r:id="rId5"/>
    <p:sldId id="266" r:id="rId6"/>
    <p:sldId id="283" r:id="rId7"/>
    <p:sldId id="282" r:id="rId8"/>
    <p:sldId id="269" r:id="rId9"/>
    <p:sldId id="271" r:id="rId10"/>
    <p:sldId id="272" r:id="rId11"/>
    <p:sldId id="275" r:id="rId12"/>
    <p:sldId id="274" r:id="rId13"/>
    <p:sldId id="277" r:id="rId14"/>
    <p:sldId id="278" r:id="rId15"/>
    <p:sldId id="276" r:id="rId16"/>
    <p:sldId id="28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m Butler" initials="TB" lastIdx="1" clrIdx="0">
    <p:extLst>
      <p:ext uri="{19B8F6BF-5375-455C-9EA6-DF929625EA0E}">
        <p15:presenceInfo xmlns:p15="http://schemas.microsoft.com/office/powerpoint/2012/main" userId="S::tim.butler@kilkennycoco.ie::252582db-4aba-410c-bdfd-28b843a2914f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4040"/>
    <a:srgbClr val="FFC1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28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7A6562-6E78-4473-84E5-85942A902946}" type="datetimeFigureOut">
              <a:rPr lang="en-IE" smtClean="0"/>
              <a:t>25/07/2025</a:t>
            </a:fld>
            <a:endParaRPr lang="en-I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57B495-BB9A-4F53-A9C8-CB13D1E1EAA0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925516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4140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3997ADD-DD15-4855-A280-BC60405171C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9" y="1980393"/>
            <a:ext cx="9144001" cy="4902506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16E7E2-5D44-4F79-8E0B-F8C8E2600C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E2E94-0A08-4064-9CD3-334E13B58E88}" type="datetime1">
              <a:rPr lang="en-IE" smtClean="0"/>
              <a:t>25/07/2025</a:t>
            </a:fld>
            <a:endParaRPr lang="en-I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C619FD-4769-40BD-B96D-8C235C16A4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to Kilkenny City MD - 11th July, 2025</a:t>
            </a:r>
            <a:endParaRPr lang="en-IE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F0D1BE-C516-488E-B949-1C2C1E074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5DF38-9247-4309-9DFC-5988252AED34}" type="slidenum">
              <a:rPr lang="en-IE" smtClean="0"/>
              <a:t>‹#›</a:t>
            </a:fld>
            <a:endParaRPr lang="en-IE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F3E1DF2-E8B5-4A23-A764-13DB4790FFD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614" y="-748285"/>
            <a:ext cx="4702711" cy="200364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92FF029-291B-43ED-826B-5864E1D0074F}"/>
              </a:ext>
            </a:extLst>
          </p:cNvPr>
          <p:cNvSpPr txBox="1"/>
          <p:nvPr userDrawn="1"/>
        </p:nvSpPr>
        <p:spPr>
          <a:xfrm>
            <a:off x="5934939" y="5839770"/>
            <a:ext cx="6418123" cy="5127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079"/>
              </a:lnSpc>
            </a:pPr>
            <a:r>
              <a:rPr lang="en-US" sz="3400" dirty="0">
                <a:solidFill>
                  <a:srgbClr val="FFC100"/>
                </a:solidFill>
                <a:latin typeface="Akzidenz-Grotesk Pro Regular" panose="02000503030000020003" pitchFamily="50" charset="0"/>
              </a:rPr>
              <a:t>where medieval meets modern</a:t>
            </a:r>
          </a:p>
        </p:txBody>
      </p:sp>
      <p:pic>
        <p:nvPicPr>
          <p:cNvPr id="11" name="Picture 10" descr="Text&#10;&#10;Description automatically generated">
            <a:extLst>
              <a:ext uri="{FF2B5EF4-FFF2-40B4-BE49-F238E27FC236}">
                <a16:creationId xmlns:a16="http://schemas.microsoft.com/office/drawing/2014/main" id="{C7C90BFA-B2C8-40C4-BDEC-5D13A85E647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6177" y="400633"/>
            <a:ext cx="1500049" cy="85472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0A129EB-F7E3-447F-8374-C174CDB2419F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814" y="5581366"/>
            <a:ext cx="688944" cy="77117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6C6C057-BD86-4A91-BE8E-E64CF6855E5A}"/>
              </a:ext>
            </a:extLst>
          </p:cNvPr>
          <p:cNvSpPr txBox="1"/>
          <p:nvPr userDrawn="1"/>
        </p:nvSpPr>
        <p:spPr>
          <a:xfrm>
            <a:off x="942614" y="1669143"/>
            <a:ext cx="599521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b="1" dirty="0">
                <a:solidFill>
                  <a:srgbClr val="FFC100"/>
                </a:solidFill>
                <a:latin typeface="Akzidenz-Grotesk Pro Super" panose="02000503050000020004" pitchFamily="50" charset="0"/>
              </a:rPr>
              <a:t>KILKENNY</a:t>
            </a:r>
            <a:br>
              <a:rPr lang="en-US" sz="7200" b="1" dirty="0">
                <a:solidFill>
                  <a:srgbClr val="FFC100"/>
                </a:solidFill>
                <a:latin typeface="Akzidenz-Grotesk Pro Super" panose="02000503050000020004" pitchFamily="50" charset="0"/>
              </a:rPr>
            </a:br>
            <a:endParaRPr lang="en-IE" sz="72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0D676D-71C3-4016-B684-76D7E54C603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80655" y="2992438"/>
            <a:ext cx="5015345" cy="1870075"/>
          </a:xfrm>
        </p:spPr>
        <p:txBody>
          <a:bodyPr/>
          <a:lstStyle>
            <a:lvl1pPr>
              <a:defRPr>
                <a:solidFill>
                  <a:srgbClr val="FFC100"/>
                </a:solidFill>
              </a:defRPr>
            </a:lvl1pPr>
            <a:lvl2pPr>
              <a:defRPr>
                <a:solidFill>
                  <a:srgbClr val="FFC100"/>
                </a:solidFill>
              </a:defRPr>
            </a:lvl2pPr>
            <a:lvl3pPr>
              <a:defRPr>
                <a:solidFill>
                  <a:srgbClr val="FFC100"/>
                </a:solidFill>
              </a:defRPr>
            </a:lvl3pPr>
            <a:lvl4pPr>
              <a:defRPr>
                <a:solidFill>
                  <a:srgbClr val="FFC100"/>
                </a:solidFill>
              </a:defRPr>
            </a:lvl4pPr>
            <a:lvl5pPr>
              <a:defRPr>
                <a:solidFill>
                  <a:srgbClr val="FFC10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474326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rgbClr val="4140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976389-D66D-4357-9CE9-7CA0744DA5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13828" y="365125"/>
            <a:ext cx="5939972" cy="1325563"/>
          </a:xfrm>
        </p:spPr>
        <p:txBody>
          <a:bodyPr/>
          <a:lstStyle>
            <a:lvl1pPr>
              <a:defRPr>
                <a:solidFill>
                  <a:srgbClr val="FFC100"/>
                </a:solidFill>
                <a:latin typeface="Akzidenz-Grotesk Pro Bold" panose="02000803050000020004" pitchFamily="50" charset="0"/>
              </a:defRPr>
            </a:lvl1pPr>
          </a:lstStyle>
          <a:p>
            <a:endParaRPr lang="en-IE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F900E4-6C41-4DBA-A06E-2FEA47435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DE671-2E20-453F-BD37-C46868A826F3}" type="datetime1">
              <a:rPr lang="en-IE" smtClean="0"/>
              <a:t>25/07/2025</a:t>
            </a:fld>
            <a:endParaRPr lang="en-I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E5040F-7D6F-44F7-B791-92D553A63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to Kilkenny City MD - 11th July, 2025</a:t>
            </a:r>
            <a:endParaRPr lang="en-I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DB11A6-E5D3-4321-8982-FAB254210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5DF38-9247-4309-9DFC-5988252AED34}" type="slidenum">
              <a:rPr lang="en-IE" smtClean="0"/>
              <a:t>‹#›</a:t>
            </a:fld>
            <a:endParaRPr lang="en-IE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EDEBBD9-31DB-46A8-A9C9-E09B46E6FE6A}"/>
              </a:ext>
            </a:extLst>
          </p:cNvPr>
          <p:cNvSpPr/>
          <p:nvPr userDrawn="1"/>
        </p:nvSpPr>
        <p:spPr>
          <a:xfrm>
            <a:off x="-1" y="0"/>
            <a:ext cx="4934857" cy="6858000"/>
          </a:xfrm>
          <a:prstGeom prst="rect">
            <a:avLst/>
          </a:prstGeom>
          <a:solidFill>
            <a:srgbClr val="FFC1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8" name="TextBox 6">
            <a:extLst>
              <a:ext uri="{FF2B5EF4-FFF2-40B4-BE49-F238E27FC236}">
                <a16:creationId xmlns:a16="http://schemas.microsoft.com/office/drawing/2014/main" id="{CDB6872C-0885-4A1C-BCE5-2DB6F3EEB117}"/>
              </a:ext>
            </a:extLst>
          </p:cNvPr>
          <p:cNvSpPr txBox="1"/>
          <p:nvPr userDrawn="1"/>
        </p:nvSpPr>
        <p:spPr>
          <a:xfrm>
            <a:off x="595086" y="2957012"/>
            <a:ext cx="4818743" cy="94397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7200"/>
              </a:lnSpc>
            </a:pPr>
            <a:r>
              <a:rPr lang="en-US" sz="6000" dirty="0">
                <a:solidFill>
                  <a:srgbClr val="414040"/>
                </a:solidFill>
                <a:latin typeface="Akzidenz-Grotesk Pro Super" panose="02000503050000020004" pitchFamily="50" charset="0"/>
              </a:rPr>
              <a:t>AGENDA</a:t>
            </a:r>
            <a:endParaRPr lang="en-US" sz="6000" u="none" dirty="0">
              <a:solidFill>
                <a:srgbClr val="414040"/>
              </a:solidFill>
              <a:latin typeface="Akzidenz-Grotesk Pro Super" panose="02000503050000020004" pitchFamily="50" charset="0"/>
            </a:endParaRP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4E5C2E6-69A6-4D8D-B1E1-17BBFF1DF3A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413828" y="2095500"/>
            <a:ext cx="5939972" cy="2884488"/>
          </a:xfrm>
        </p:spPr>
        <p:txBody>
          <a:bodyPr/>
          <a:lstStyle>
            <a:lvl1pPr>
              <a:defRPr>
                <a:solidFill>
                  <a:srgbClr val="FFC100"/>
                </a:solidFill>
              </a:defRPr>
            </a:lvl1pPr>
            <a:lvl2pPr>
              <a:defRPr>
                <a:solidFill>
                  <a:srgbClr val="FFC100"/>
                </a:solidFill>
              </a:defRPr>
            </a:lvl2pPr>
            <a:lvl3pPr>
              <a:defRPr>
                <a:solidFill>
                  <a:srgbClr val="FFC100"/>
                </a:solidFill>
              </a:defRPr>
            </a:lvl3pPr>
            <a:lvl4pPr>
              <a:defRPr>
                <a:solidFill>
                  <a:srgbClr val="FFC100"/>
                </a:solidFill>
              </a:defRPr>
            </a:lvl4pPr>
            <a:lvl5pPr>
              <a:defRPr>
                <a:solidFill>
                  <a:srgbClr val="FFC10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3828632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rgbClr val="4140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F29667-93A1-4282-A0B7-F918535282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04E07-BEB6-4F5E-98D1-4C3A2B2A9B70}" type="datetime1">
              <a:rPr lang="en-IE" smtClean="0"/>
              <a:t>25/07/2025</a:t>
            </a:fld>
            <a:endParaRPr lang="en-I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053063-9BED-47B6-8797-8EA22EC0CB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to Kilkenny City MD - 11th July, 2025</a:t>
            </a:r>
            <a:endParaRPr lang="en-I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706663-0F67-4D46-B868-724824C22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5DF38-9247-4309-9DFC-5988252AED34}" type="slidenum">
              <a:rPr lang="en-IE" smtClean="0"/>
              <a:t>‹#›</a:t>
            </a:fld>
            <a:endParaRPr lang="en-IE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CE621F9-9878-43B8-A7F4-7D831132F71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9" y="1980393"/>
            <a:ext cx="9144001" cy="4902506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F2AE33-074C-43F9-825E-262E774CCBB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296988" y="814388"/>
            <a:ext cx="8669337" cy="1055687"/>
          </a:xfrm>
        </p:spPr>
        <p:txBody>
          <a:bodyPr>
            <a:noAutofit/>
          </a:bodyPr>
          <a:lstStyle>
            <a:lvl1pPr>
              <a:defRPr sz="2400" b="1">
                <a:solidFill>
                  <a:srgbClr val="FFC100"/>
                </a:solidFill>
              </a:defRPr>
            </a:lvl1pPr>
            <a:lvl2pPr>
              <a:defRPr sz="2400" b="1">
                <a:solidFill>
                  <a:srgbClr val="FFC100"/>
                </a:solidFill>
              </a:defRPr>
            </a:lvl2pPr>
            <a:lvl3pPr>
              <a:defRPr sz="2400" b="1">
                <a:solidFill>
                  <a:srgbClr val="FFC100"/>
                </a:solidFill>
              </a:defRPr>
            </a:lvl3pPr>
            <a:lvl4pPr>
              <a:defRPr sz="2400" b="1">
                <a:solidFill>
                  <a:srgbClr val="FFC100"/>
                </a:solidFill>
              </a:defRPr>
            </a:lvl4pPr>
            <a:lvl5pPr>
              <a:defRPr sz="2400" b="1">
                <a:solidFill>
                  <a:srgbClr val="FFC10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3684093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84C4E2-6C14-4338-8606-1119E356C0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94514" y="304800"/>
            <a:ext cx="6798130" cy="58721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IE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C81347-7EE0-4EE1-BA5C-214B79996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67322-9531-41D7-A0DC-320D11323196}" type="datetime1">
              <a:rPr lang="en-IE" smtClean="0"/>
              <a:t>25/07/2025</a:t>
            </a:fld>
            <a:endParaRPr lang="en-I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835174-6A56-4D41-8D49-B238F5E5A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to Kilkenny City MD - 11th July, 2025</a:t>
            </a:r>
            <a:endParaRPr lang="en-I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994D38-B9F1-46A0-BB22-F1D4DF7B36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5DF38-9247-4309-9DFC-5988252AED34}" type="slidenum">
              <a:rPr lang="en-IE" smtClean="0"/>
              <a:t>‹#›</a:t>
            </a:fld>
            <a:endParaRPr lang="en-IE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825A29B-0433-4B30-BD2C-7B26E2FCE322}"/>
              </a:ext>
            </a:extLst>
          </p:cNvPr>
          <p:cNvSpPr/>
          <p:nvPr userDrawn="1"/>
        </p:nvSpPr>
        <p:spPr>
          <a:xfrm>
            <a:off x="-1" y="0"/>
            <a:ext cx="3773979" cy="6858000"/>
          </a:xfrm>
          <a:prstGeom prst="rect">
            <a:avLst/>
          </a:prstGeom>
          <a:solidFill>
            <a:srgbClr val="FFC1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BF2A5D-7CC9-4A27-AFC3-55007B8798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356" y="681037"/>
            <a:ext cx="4336142" cy="5675313"/>
          </a:xfrm>
        </p:spPr>
        <p:txBody>
          <a:bodyPr>
            <a:normAutofit/>
          </a:bodyPr>
          <a:lstStyle>
            <a:lvl1pPr>
              <a:defRPr sz="6000">
                <a:solidFill>
                  <a:srgbClr val="414040"/>
                </a:solidFill>
                <a:latin typeface="Akzidenz-Grotesk Pro Bold" panose="02000803050000020004" pitchFamily="50" charset="0"/>
              </a:defRPr>
            </a:lvl1pPr>
          </a:lstStyle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981555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8D520A-E6B7-4A66-967C-3E7D44574E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830843-9AC9-4C93-980A-3399C1FF39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E43EB2-7504-42A3-A73B-E33E4DD8D9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339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C64CF4F-CE11-4A27-A4D6-78A449C5FF4F}"/>
              </a:ext>
            </a:extLst>
          </p:cNvPr>
          <p:cNvSpPr/>
          <p:nvPr userDrawn="1"/>
        </p:nvSpPr>
        <p:spPr>
          <a:xfrm rot="418217">
            <a:off x="-2296066" y="5609318"/>
            <a:ext cx="12192001" cy="1160689"/>
          </a:xfrm>
          <a:prstGeom prst="rect">
            <a:avLst/>
          </a:prstGeom>
          <a:solidFill>
            <a:srgbClr val="FFC100">
              <a:alpha val="2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39CF86A-EE2B-4A33-8C11-6C4A361C50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150377-B171-4106-8C43-9406AEB6EA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2178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0C2A0C1-D82C-4ACA-A0AB-9C04564379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CD3EA-9DEA-4042-9E71-60FFBD7AA1EC}" type="datetime1">
              <a:rPr lang="en-IE" smtClean="0"/>
              <a:t>25/07/2025</a:t>
            </a:fld>
            <a:endParaRPr lang="en-I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6478DE1-435C-481F-8AD8-074A53B3E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to Kilkenny City MD - 11th July, 2025</a:t>
            </a:r>
            <a:endParaRPr lang="en-I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3936FA4-3C35-42C7-A85D-567A7BD22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5DF38-9247-4309-9DFC-5988252AED34}" type="slidenum">
              <a:rPr lang="en-IE" smtClean="0"/>
              <a:t>‹#›</a:t>
            </a:fld>
            <a:endParaRPr lang="en-IE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DC4C2DB-E690-4BCB-8987-A66453F78793}"/>
              </a:ext>
            </a:extLst>
          </p:cNvPr>
          <p:cNvSpPr/>
          <p:nvPr userDrawn="1"/>
        </p:nvSpPr>
        <p:spPr>
          <a:xfrm>
            <a:off x="-1" y="5791199"/>
            <a:ext cx="12192001" cy="1160689"/>
          </a:xfrm>
          <a:prstGeom prst="rect">
            <a:avLst/>
          </a:prstGeom>
          <a:solidFill>
            <a:srgbClr val="FFC1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61A6AA78-79DD-4138-A761-2776791DEAC7}"/>
              </a:ext>
            </a:extLst>
          </p:cNvPr>
          <p:cNvSpPr txBox="1">
            <a:spLocks/>
          </p:cNvSpPr>
          <p:nvPr userDrawn="1"/>
        </p:nvSpPr>
        <p:spPr>
          <a:xfrm>
            <a:off x="2051616" y="5843361"/>
            <a:ext cx="8728530" cy="11606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rgbClr val="414040"/>
                </a:solidFill>
                <a:latin typeface="Akzidenz-Grotesk Pro Bold" panose="02000803050000020004" pitchFamily="50" charset="0"/>
                <a:ea typeface="+mj-ea"/>
                <a:cs typeface="+mj-cs"/>
              </a:defRPr>
            </a:lvl1pPr>
          </a:lstStyle>
          <a:p>
            <a:endParaRPr lang="en-IE" sz="4500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AAB180D-820D-4DBF-8F55-E4C17081EA3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06463" y="5986463"/>
            <a:ext cx="10752137" cy="8032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689941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D87E56DD-599F-4198-971A-983CA8B8B2E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345158" y="-1142966"/>
            <a:ext cx="4772934" cy="2558983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95FD09C-472D-4A3A-AE4A-C7A3CF296DDD}"/>
              </a:ext>
            </a:extLst>
          </p:cNvPr>
          <p:cNvSpPr/>
          <p:nvPr userDrawn="1"/>
        </p:nvSpPr>
        <p:spPr>
          <a:xfrm>
            <a:off x="0" y="1297214"/>
            <a:ext cx="3048000" cy="5560786"/>
          </a:xfrm>
          <a:prstGeom prst="rect">
            <a:avLst/>
          </a:prstGeom>
          <a:solidFill>
            <a:srgbClr val="FFC1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C3F02DF-3670-49EA-B172-EAFE2E01EB6F}"/>
              </a:ext>
            </a:extLst>
          </p:cNvPr>
          <p:cNvSpPr/>
          <p:nvPr userDrawn="1"/>
        </p:nvSpPr>
        <p:spPr>
          <a:xfrm>
            <a:off x="3048000" y="1297212"/>
            <a:ext cx="3048000" cy="5560787"/>
          </a:xfrm>
          <a:prstGeom prst="rect">
            <a:avLst/>
          </a:prstGeom>
          <a:solidFill>
            <a:srgbClr val="41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260975A-3F2B-422C-819F-9F04C1D828A0}"/>
              </a:ext>
            </a:extLst>
          </p:cNvPr>
          <p:cNvSpPr/>
          <p:nvPr userDrawn="1"/>
        </p:nvSpPr>
        <p:spPr>
          <a:xfrm>
            <a:off x="6096000" y="1297212"/>
            <a:ext cx="3048000" cy="5560788"/>
          </a:xfrm>
          <a:prstGeom prst="rect">
            <a:avLst/>
          </a:prstGeom>
          <a:solidFill>
            <a:srgbClr val="FFC1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CE3E780-CCE7-4AE4-92CD-441B308D0B3E}"/>
              </a:ext>
            </a:extLst>
          </p:cNvPr>
          <p:cNvSpPr/>
          <p:nvPr userDrawn="1"/>
        </p:nvSpPr>
        <p:spPr>
          <a:xfrm>
            <a:off x="9144000" y="1297210"/>
            <a:ext cx="3048000" cy="5560789"/>
          </a:xfrm>
          <a:prstGeom prst="rect">
            <a:avLst/>
          </a:prstGeom>
          <a:solidFill>
            <a:srgbClr val="41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ABD01B-698A-43FB-BF20-449FCF3431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7C272-B40F-4939-9C79-6214848FC47D}" type="datetime1">
              <a:rPr lang="en-IE" smtClean="0"/>
              <a:t>25/07/2025</a:t>
            </a:fld>
            <a:endParaRPr lang="en-I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828886-212C-411B-8147-E5D044D7E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to Kilkenny City MD - 11th July, 2025</a:t>
            </a:r>
            <a:endParaRPr lang="en-I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DCBDA6-3485-4C23-9E02-24334CC96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5DF38-9247-4309-9DFC-5988252AED34}" type="slidenum">
              <a:rPr lang="en-IE" smtClean="0"/>
              <a:t>‹#›</a:t>
            </a:fld>
            <a:endParaRPr lang="en-IE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B29C6D3-0475-42AB-80BD-44EF1207C892}"/>
              </a:ext>
            </a:extLst>
          </p:cNvPr>
          <p:cNvSpPr txBox="1">
            <a:spLocks/>
          </p:cNvSpPr>
          <p:nvPr userDrawn="1"/>
        </p:nvSpPr>
        <p:spPr>
          <a:xfrm>
            <a:off x="2977696" y="136525"/>
            <a:ext cx="6236608" cy="11606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rgbClr val="414040"/>
                </a:solidFill>
                <a:latin typeface="Akzidenz-Grotesk Pro Bold" panose="02000803050000020004" pitchFamily="50" charset="0"/>
                <a:ea typeface="+mj-ea"/>
                <a:cs typeface="+mj-cs"/>
              </a:defRPr>
            </a:lvl1pPr>
          </a:lstStyle>
          <a:p>
            <a:endParaRPr lang="en-IE" sz="45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F89F61B-438F-4DA0-AA02-DAE3D87FDA93}"/>
              </a:ext>
            </a:extLst>
          </p:cNvPr>
          <p:cNvSpPr txBox="1"/>
          <p:nvPr userDrawn="1"/>
        </p:nvSpPr>
        <p:spPr>
          <a:xfrm>
            <a:off x="566057" y="2133600"/>
            <a:ext cx="2481943" cy="439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E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2F00D29-F65C-4E90-BB45-A98F6EDB7124}"/>
              </a:ext>
            </a:extLst>
          </p:cNvPr>
          <p:cNvSpPr txBox="1"/>
          <p:nvPr userDrawn="1"/>
        </p:nvSpPr>
        <p:spPr>
          <a:xfrm>
            <a:off x="3361872" y="1828800"/>
            <a:ext cx="2481943" cy="439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E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BFC239B-33AA-41D3-BBE6-770F6F4BE11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048000" y="136525"/>
            <a:ext cx="6096000" cy="96361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4FC749FA-C3CC-40D0-B935-FB5B7E54EF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35196" y="1634596"/>
            <a:ext cx="2200275" cy="6254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22" name="Text Placeholder 9">
            <a:extLst>
              <a:ext uri="{FF2B5EF4-FFF2-40B4-BE49-F238E27FC236}">
                <a16:creationId xmlns:a16="http://schemas.microsoft.com/office/drawing/2014/main" id="{66F1E72C-31EA-4D4D-9960-FB7609F00F9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56129" y="1634596"/>
            <a:ext cx="2200275" cy="6254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23" name="Text Placeholder 9">
            <a:extLst>
              <a:ext uri="{FF2B5EF4-FFF2-40B4-BE49-F238E27FC236}">
                <a16:creationId xmlns:a16="http://schemas.microsoft.com/office/drawing/2014/main" id="{46FD08E0-2D18-4E95-B2E2-00683888926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437996" y="1631724"/>
            <a:ext cx="2200275" cy="625475"/>
          </a:xfrm>
        </p:spPr>
        <p:txBody>
          <a:bodyPr/>
          <a:lstStyle>
            <a:lvl1pPr>
              <a:defRPr>
                <a:solidFill>
                  <a:srgbClr val="FFC100"/>
                </a:solidFill>
              </a:defRPr>
            </a:lvl1pPr>
            <a:lvl2pPr>
              <a:defRPr>
                <a:solidFill>
                  <a:srgbClr val="FFC100"/>
                </a:solidFill>
              </a:defRPr>
            </a:lvl2pPr>
            <a:lvl3pPr>
              <a:defRPr>
                <a:solidFill>
                  <a:srgbClr val="FFC100"/>
                </a:solidFill>
              </a:defRPr>
            </a:lvl3pPr>
            <a:lvl4pPr>
              <a:defRPr>
                <a:solidFill>
                  <a:srgbClr val="FFC100"/>
                </a:solidFill>
              </a:defRPr>
            </a:lvl4pPr>
            <a:lvl5pPr>
              <a:defRPr>
                <a:solidFill>
                  <a:srgbClr val="FFC10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IE" dirty="0"/>
          </a:p>
        </p:txBody>
      </p:sp>
      <p:sp>
        <p:nvSpPr>
          <p:cNvPr id="24" name="Text Placeholder 9">
            <a:extLst>
              <a:ext uri="{FF2B5EF4-FFF2-40B4-BE49-F238E27FC236}">
                <a16:creationId xmlns:a16="http://schemas.microsoft.com/office/drawing/2014/main" id="{2272AD19-5070-4D51-B8A0-61E37D242AB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9562004" y="1631724"/>
            <a:ext cx="2200275" cy="625475"/>
          </a:xfrm>
        </p:spPr>
        <p:txBody>
          <a:bodyPr/>
          <a:lstStyle>
            <a:lvl1pPr>
              <a:defRPr>
                <a:solidFill>
                  <a:srgbClr val="FFC100"/>
                </a:solidFill>
              </a:defRPr>
            </a:lvl1pPr>
            <a:lvl2pPr>
              <a:defRPr>
                <a:solidFill>
                  <a:srgbClr val="FFC100"/>
                </a:solidFill>
              </a:defRPr>
            </a:lvl2pPr>
            <a:lvl3pPr>
              <a:defRPr>
                <a:solidFill>
                  <a:srgbClr val="FFC100"/>
                </a:solidFill>
              </a:defRPr>
            </a:lvl3pPr>
            <a:lvl4pPr>
              <a:defRPr>
                <a:solidFill>
                  <a:srgbClr val="FFC100"/>
                </a:solidFill>
              </a:defRPr>
            </a:lvl4pPr>
            <a:lvl5pPr>
              <a:defRPr>
                <a:solidFill>
                  <a:srgbClr val="FFC10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766697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>
            <a:extLst>
              <a:ext uri="{FF2B5EF4-FFF2-40B4-BE49-F238E27FC236}">
                <a16:creationId xmlns:a16="http://schemas.microsoft.com/office/drawing/2014/main" id="{B78CC4F7-2A09-4DC9-A86C-39DC2305E74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2270" y="4814326"/>
            <a:ext cx="2183266" cy="1170546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BDA536F-F5AF-49F3-A6E5-305F91722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7EF2A-AD5C-4018-BA32-1EF83DE30FA7}" type="datetime1">
              <a:rPr lang="en-IE" smtClean="0"/>
              <a:t>25/07/2025</a:t>
            </a:fld>
            <a:endParaRPr lang="en-I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0352A7D-7286-4C59-8C6D-8BE601305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to Kilkenny City MD - 11th July, 2025</a:t>
            </a:r>
            <a:endParaRPr lang="en-I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F52AD2-1653-4D6F-8F23-70025AAFC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5DF38-9247-4309-9DFC-5988252AED34}" type="slidenum">
              <a:rPr lang="en-IE" smtClean="0"/>
              <a:t>‹#›</a:t>
            </a:fld>
            <a:endParaRPr lang="en-IE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3A52D5E3-3F78-4005-AC45-1EFFDA7CF538}"/>
              </a:ext>
            </a:extLst>
          </p:cNvPr>
          <p:cNvGrpSpPr/>
          <p:nvPr userDrawn="1"/>
        </p:nvGrpSpPr>
        <p:grpSpPr>
          <a:xfrm>
            <a:off x="781957" y="2716431"/>
            <a:ext cx="10628086" cy="383500"/>
            <a:chOff x="838200" y="1468203"/>
            <a:chExt cx="10628086" cy="383500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369D336F-6F72-4A50-8085-8702F6815ECD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38200" y="1669143"/>
              <a:ext cx="10628086" cy="0"/>
            </a:xfrm>
            <a:prstGeom prst="line">
              <a:avLst/>
            </a:prstGeom>
            <a:ln w="38100" cap="flat" cmpd="sng" algn="ctr">
              <a:solidFill>
                <a:schemeClr val="accent5"/>
              </a:solidFill>
              <a:prstDash val="solid"/>
              <a:round/>
              <a:headEnd type="arrow" w="med" len="med"/>
              <a:tailEnd type="arrow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99B197B6-288A-48DB-B31D-74FE92DB7A94}"/>
                </a:ext>
              </a:extLst>
            </p:cNvPr>
            <p:cNvSpPr/>
            <p:nvPr userDrawn="1"/>
          </p:nvSpPr>
          <p:spPr>
            <a:xfrm>
              <a:off x="1306286" y="1486582"/>
              <a:ext cx="365121" cy="365121"/>
            </a:xfrm>
            <a:prstGeom prst="ellipse">
              <a:avLst/>
            </a:prstGeom>
            <a:solidFill>
              <a:srgbClr val="FFC1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E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5D52F8BD-EDF2-42DE-B0CB-90C3F2C51A51}"/>
                </a:ext>
              </a:extLst>
            </p:cNvPr>
            <p:cNvSpPr/>
            <p:nvPr userDrawn="1"/>
          </p:nvSpPr>
          <p:spPr>
            <a:xfrm>
              <a:off x="2027239" y="1480456"/>
              <a:ext cx="365121" cy="365121"/>
            </a:xfrm>
            <a:prstGeom prst="ellipse">
              <a:avLst/>
            </a:prstGeom>
            <a:solidFill>
              <a:srgbClr val="FFC1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E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E2309EDA-364E-46A6-825E-FDAAAF48CCDF}"/>
                </a:ext>
              </a:extLst>
            </p:cNvPr>
            <p:cNvSpPr/>
            <p:nvPr userDrawn="1"/>
          </p:nvSpPr>
          <p:spPr>
            <a:xfrm>
              <a:off x="2748192" y="1480456"/>
              <a:ext cx="365121" cy="365121"/>
            </a:xfrm>
            <a:prstGeom prst="ellipse">
              <a:avLst/>
            </a:prstGeom>
            <a:solidFill>
              <a:srgbClr val="FFC1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E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D32F5655-4C19-4C80-8657-CB1B5066A5B3}"/>
                </a:ext>
              </a:extLst>
            </p:cNvPr>
            <p:cNvSpPr/>
            <p:nvPr userDrawn="1"/>
          </p:nvSpPr>
          <p:spPr>
            <a:xfrm>
              <a:off x="3469145" y="1480456"/>
              <a:ext cx="365121" cy="365121"/>
            </a:xfrm>
            <a:prstGeom prst="ellipse">
              <a:avLst/>
            </a:prstGeom>
            <a:solidFill>
              <a:srgbClr val="FFC1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E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499724BF-1FDE-4AD3-B645-2D487B63B3D6}"/>
                </a:ext>
              </a:extLst>
            </p:cNvPr>
            <p:cNvSpPr/>
            <p:nvPr userDrawn="1"/>
          </p:nvSpPr>
          <p:spPr>
            <a:xfrm>
              <a:off x="4190098" y="1480456"/>
              <a:ext cx="365121" cy="365121"/>
            </a:xfrm>
            <a:prstGeom prst="ellipse">
              <a:avLst/>
            </a:prstGeom>
            <a:solidFill>
              <a:srgbClr val="FFC1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E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0372CEDC-57A8-49D6-99FF-7195382A20B1}"/>
                </a:ext>
              </a:extLst>
            </p:cNvPr>
            <p:cNvSpPr/>
            <p:nvPr userDrawn="1"/>
          </p:nvSpPr>
          <p:spPr>
            <a:xfrm>
              <a:off x="4911051" y="1474330"/>
              <a:ext cx="365121" cy="365121"/>
            </a:xfrm>
            <a:prstGeom prst="ellipse">
              <a:avLst/>
            </a:prstGeom>
            <a:solidFill>
              <a:srgbClr val="FFC1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E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9ED668F2-A047-4138-808D-ADA180BF23CE}"/>
                </a:ext>
              </a:extLst>
            </p:cNvPr>
            <p:cNvSpPr/>
            <p:nvPr userDrawn="1"/>
          </p:nvSpPr>
          <p:spPr>
            <a:xfrm>
              <a:off x="5632004" y="1474330"/>
              <a:ext cx="365121" cy="365121"/>
            </a:xfrm>
            <a:prstGeom prst="ellipse">
              <a:avLst/>
            </a:prstGeom>
            <a:solidFill>
              <a:srgbClr val="FFC1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E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9800269A-EAA0-4974-A514-242DBFF404EC}"/>
                </a:ext>
              </a:extLst>
            </p:cNvPr>
            <p:cNvSpPr/>
            <p:nvPr userDrawn="1"/>
          </p:nvSpPr>
          <p:spPr>
            <a:xfrm>
              <a:off x="6352957" y="1474330"/>
              <a:ext cx="365121" cy="365121"/>
            </a:xfrm>
            <a:prstGeom prst="ellipse">
              <a:avLst/>
            </a:prstGeom>
            <a:solidFill>
              <a:srgbClr val="FFC1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E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EFA34103-2EF8-45FA-BFBC-3265232D6F1F}"/>
                </a:ext>
              </a:extLst>
            </p:cNvPr>
            <p:cNvSpPr/>
            <p:nvPr userDrawn="1"/>
          </p:nvSpPr>
          <p:spPr>
            <a:xfrm>
              <a:off x="7073910" y="1474330"/>
              <a:ext cx="365121" cy="365121"/>
            </a:xfrm>
            <a:prstGeom prst="ellipse">
              <a:avLst/>
            </a:prstGeom>
            <a:solidFill>
              <a:srgbClr val="FFC1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E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38FE2E8D-B1AA-4270-9504-FD470794FB30}"/>
                </a:ext>
              </a:extLst>
            </p:cNvPr>
            <p:cNvSpPr/>
            <p:nvPr userDrawn="1"/>
          </p:nvSpPr>
          <p:spPr>
            <a:xfrm>
              <a:off x="7794863" y="1468204"/>
              <a:ext cx="365121" cy="365121"/>
            </a:xfrm>
            <a:prstGeom prst="ellipse">
              <a:avLst/>
            </a:prstGeom>
            <a:solidFill>
              <a:srgbClr val="FFC1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E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5C9C6CDD-0E3D-4AA7-99AC-415195FFE86C}"/>
                </a:ext>
              </a:extLst>
            </p:cNvPr>
            <p:cNvSpPr/>
            <p:nvPr userDrawn="1"/>
          </p:nvSpPr>
          <p:spPr>
            <a:xfrm>
              <a:off x="8515816" y="1468204"/>
              <a:ext cx="365121" cy="365121"/>
            </a:xfrm>
            <a:prstGeom prst="ellipse">
              <a:avLst/>
            </a:prstGeom>
            <a:solidFill>
              <a:srgbClr val="FFC1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E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40CE1A9C-E645-429F-83F0-2BB7CCEAFBBD}"/>
                </a:ext>
              </a:extLst>
            </p:cNvPr>
            <p:cNvSpPr/>
            <p:nvPr userDrawn="1"/>
          </p:nvSpPr>
          <p:spPr>
            <a:xfrm>
              <a:off x="9236769" y="1468204"/>
              <a:ext cx="365121" cy="365121"/>
            </a:xfrm>
            <a:prstGeom prst="ellipse">
              <a:avLst/>
            </a:prstGeom>
            <a:solidFill>
              <a:srgbClr val="FFC1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E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B905CE33-7CB1-4A37-81A3-D673533E87A5}"/>
                </a:ext>
              </a:extLst>
            </p:cNvPr>
            <p:cNvSpPr/>
            <p:nvPr userDrawn="1"/>
          </p:nvSpPr>
          <p:spPr>
            <a:xfrm>
              <a:off x="9957722" y="1468204"/>
              <a:ext cx="365121" cy="365121"/>
            </a:xfrm>
            <a:prstGeom prst="ellipse">
              <a:avLst/>
            </a:prstGeom>
            <a:solidFill>
              <a:srgbClr val="FFC1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E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5855E7D0-53F8-4AAA-8A2B-B46371D0813E}"/>
                </a:ext>
              </a:extLst>
            </p:cNvPr>
            <p:cNvSpPr/>
            <p:nvPr userDrawn="1"/>
          </p:nvSpPr>
          <p:spPr>
            <a:xfrm>
              <a:off x="10678675" y="1468203"/>
              <a:ext cx="365121" cy="365121"/>
            </a:xfrm>
            <a:prstGeom prst="ellipse">
              <a:avLst/>
            </a:prstGeom>
            <a:solidFill>
              <a:srgbClr val="FFC1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E"/>
            </a:p>
          </p:txBody>
        </p:sp>
      </p:grpSp>
      <p:cxnSp>
        <p:nvCxnSpPr>
          <p:cNvPr id="33" name="Connector: Elbow 32">
            <a:extLst>
              <a:ext uri="{FF2B5EF4-FFF2-40B4-BE49-F238E27FC236}">
                <a16:creationId xmlns:a16="http://schemas.microsoft.com/office/drawing/2014/main" id="{F4F3D3C9-D69B-4B88-A83C-FC2AF7968777}"/>
              </a:ext>
            </a:extLst>
          </p:cNvPr>
          <p:cNvCxnSpPr>
            <a:cxnSpLocks/>
            <a:endCxn id="9" idx="0"/>
          </p:cNvCxnSpPr>
          <p:nvPr userDrawn="1"/>
        </p:nvCxnSpPr>
        <p:spPr>
          <a:xfrm rot="16200000" flipH="1">
            <a:off x="593266" y="1895472"/>
            <a:ext cx="1551450" cy="127225"/>
          </a:xfrm>
          <a:prstGeom prst="bentConnector3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Group 37">
            <a:extLst>
              <a:ext uri="{FF2B5EF4-FFF2-40B4-BE49-F238E27FC236}">
                <a16:creationId xmlns:a16="http://schemas.microsoft.com/office/drawing/2014/main" id="{FF973AAD-2381-4C06-90EF-3ECB7614AE24}"/>
              </a:ext>
            </a:extLst>
          </p:cNvPr>
          <p:cNvGrpSpPr/>
          <p:nvPr userDrawn="1"/>
        </p:nvGrpSpPr>
        <p:grpSpPr>
          <a:xfrm>
            <a:off x="2366059" y="3093805"/>
            <a:ext cx="1229405" cy="1954438"/>
            <a:chOff x="2366059" y="3093805"/>
            <a:chExt cx="1229405" cy="1954438"/>
          </a:xfrm>
        </p:grpSpPr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D259469F-ABE3-422D-9D3E-E6FAFDFA760E}"/>
                </a:ext>
              </a:extLst>
            </p:cNvPr>
            <p:cNvSpPr txBox="1"/>
            <p:nvPr userDrawn="1"/>
          </p:nvSpPr>
          <p:spPr>
            <a:xfrm>
              <a:off x="2366059" y="4401912"/>
              <a:ext cx="10468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Sample Text</a:t>
              </a:r>
              <a:endParaRPr lang="en-IE" dirty="0"/>
            </a:p>
          </p:txBody>
        </p:sp>
        <p:cxnSp>
          <p:nvCxnSpPr>
            <p:cNvPr id="37" name="Connector: Elbow 36">
              <a:extLst>
                <a:ext uri="{FF2B5EF4-FFF2-40B4-BE49-F238E27FC236}">
                  <a16:creationId xmlns:a16="http://schemas.microsoft.com/office/drawing/2014/main" id="{572E0F11-95C7-4275-9A93-2C1041B5339E}"/>
                </a:ext>
              </a:extLst>
            </p:cNvPr>
            <p:cNvCxnSpPr>
              <a:stCxn id="34" idx="0"/>
              <a:endCxn id="16" idx="4"/>
            </p:cNvCxnSpPr>
            <p:nvPr userDrawn="1"/>
          </p:nvCxnSpPr>
          <p:spPr>
            <a:xfrm rot="5400000" flipH="1" flipV="1">
              <a:off x="2588419" y="3394868"/>
              <a:ext cx="1308107" cy="705982"/>
            </a:xfrm>
            <a:prstGeom prst="bentConnector3">
              <a:avLst/>
            </a:prstGeom>
            <a:ln w="254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74F5F369-84BA-4E97-8461-81A88087D106}"/>
              </a:ext>
            </a:extLst>
          </p:cNvPr>
          <p:cNvGrpSpPr/>
          <p:nvPr userDrawn="1"/>
        </p:nvGrpSpPr>
        <p:grpSpPr>
          <a:xfrm>
            <a:off x="7921181" y="537028"/>
            <a:ext cx="1426934" cy="2179405"/>
            <a:chOff x="7921181" y="537028"/>
            <a:chExt cx="1426934" cy="2179405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D6A0E730-5E89-4E4C-8701-258A8BF074AB}"/>
                </a:ext>
              </a:extLst>
            </p:cNvPr>
            <p:cNvSpPr txBox="1"/>
            <p:nvPr userDrawn="1"/>
          </p:nvSpPr>
          <p:spPr>
            <a:xfrm>
              <a:off x="8301272" y="537028"/>
              <a:ext cx="104684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IE" dirty="0"/>
            </a:p>
          </p:txBody>
        </p:sp>
        <p:cxnSp>
          <p:nvCxnSpPr>
            <p:cNvPr id="41" name="Connector: Elbow 40">
              <a:extLst>
                <a:ext uri="{FF2B5EF4-FFF2-40B4-BE49-F238E27FC236}">
                  <a16:creationId xmlns:a16="http://schemas.microsoft.com/office/drawing/2014/main" id="{2ACA1CE3-2582-413F-8357-8989CEE2BA94}"/>
                </a:ext>
              </a:extLst>
            </p:cNvPr>
            <p:cNvCxnSpPr>
              <a:stCxn id="39" idx="2"/>
              <a:endCxn id="22" idx="0"/>
            </p:cNvCxnSpPr>
            <p:nvPr userDrawn="1"/>
          </p:nvCxnSpPr>
          <p:spPr>
            <a:xfrm rot="5400000">
              <a:off x="7467902" y="1359640"/>
              <a:ext cx="1810072" cy="903513"/>
            </a:xfrm>
            <a:prstGeom prst="bentConnector3">
              <a:avLst/>
            </a:prstGeom>
            <a:ln w="254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" name="Rectangle 43">
            <a:extLst>
              <a:ext uri="{FF2B5EF4-FFF2-40B4-BE49-F238E27FC236}">
                <a16:creationId xmlns:a16="http://schemas.microsoft.com/office/drawing/2014/main" id="{110DD2C2-F23C-427C-9B84-C0A61F1264C4}"/>
              </a:ext>
            </a:extLst>
          </p:cNvPr>
          <p:cNvSpPr/>
          <p:nvPr userDrawn="1"/>
        </p:nvSpPr>
        <p:spPr>
          <a:xfrm>
            <a:off x="-1" y="5791199"/>
            <a:ext cx="12192001" cy="1160689"/>
          </a:xfrm>
          <a:prstGeom prst="rect">
            <a:avLst/>
          </a:prstGeom>
          <a:solidFill>
            <a:srgbClr val="FFC1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45" name="Title 1">
            <a:extLst>
              <a:ext uri="{FF2B5EF4-FFF2-40B4-BE49-F238E27FC236}">
                <a16:creationId xmlns:a16="http://schemas.microsoft.com/office/drawing/2014/main" id="{EC057EE2-89FC-4A5B-B578-84324EE90F3D}"/>
              </a:ext>
            </a:extLst>
          </p:cNvPr>
          <p:cNvSpPr txBox="1">
            <a:spLocks/>
          </p:cNvSpPr>
          <p:nvPr userDrawn="1"/>
        </p:nvSpPr>
        <p:spPr>
          <a:xfrm>
            <a:off x="3242472" y="5797325"/>
            <a:ext cx="6558984" cy="11606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rgbClr val="414040"/>
                </a:solidFill>
                <a:latin typeface="Akzidenz-Grotesk Pro Bold" panose="02000803050000020004" pitchFamily="50" charset="0"/>
                <a:ea typeface="+mj-ea"/>
                <a:cs typeface="+mj-cs"/>
              </a:defRPr>
            </a:lvl1pPr>
          </a:lstStyle>
          <a:p>
            <a:endParaRPr lang="en-IE" sz="4500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466ECE85-2E25-4468-96E3-9AB02975A63B}"/>
              </a:ext>
            </a:extLst>
          </p:cNvPr>
          <p:cNvSpPr txBox="1"/>
          <p:nvPr userDrawn="1"/>
        </p:nvSpPr>
        <p:spPr>
          <a:xfrm>
            <a:off x="8228244" y="5209940"/>
            <a:ext cx="39224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Sample Text for description</a:t>
            </a:r>
            <a:endParaRPr lang="en-IE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EE3A60D-9DB9-42F2-B403-61AC6AC6FC3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74650" y="3244850"/>
            <a:ext cx="1255713" cy="414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B4F3CC3-83F4-4C3D-A1D3-4A20928C536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0987088" y="3244850"/>
            <a:ext cx="1025525" cy="414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968EFCD-C6B2-422F-947B-6FF388D18A3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228013" y="322263"/>
            <a:ext cx="1317625" cy="496887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IE" dirty="0"/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C41E0728-2D3B-4D22-8602-B73D8B9E3A2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82638" y="601663"/>
            <a:ext cx="1452562" cy="496887"/>
          </a:xfrm>
        </p:spPr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IE" dirty="0"/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440D9701-CA10-4F80-B39D-CD99AF64580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243263" y="5984875"/>
            <a:ext cx="5937250" cy="804863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3864391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F3FE99-B7A7-4659-8E70-E49EE467292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SAMPLE HEADING </a:t>
            </a:r>
            <a:endParaRPr lang="en-I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62B43E-3CCE-4CAF-8110-E54FB8D9BB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IE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E94B41-2C5B-4F6A-BDA2-D21D1B10FE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985087-E556-4567-871D-081C6D8D43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FE115-3FBA-40D3-8F6F-C29505B7A1A6}" type="datetime1">
              <a:rPr lang="en-IE" smtClean="0"/>
              <a:t>25/07/2025</a:t>
            </a:fld>
            <a:endParaRPr lang="en-I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CC7ECF-7906-456D-867A-E20CFF592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to Kilkenny City MD - 11th July, 2025</a:t>
            </a:r>
            <a:endParaRPr lang="en-I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4451F7-4629-4F07-BBBD-C2E3EF46A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5DF38-9247-4309-9DFC-5988252AED34}" type="slidenum">
              <a:rPr lang="en-IE" smtClean="0"/>
              <a:t>‹#›</a:t>
            </a:fld>
            <a:endParaRPr lang="en-IE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CE2D520-BA79-4FE0-BABF-BB1638D5076E}"/>
              </a:ext>
            </a:extLst>
          </p:cNvPr>
          <p:cNvSpPr/>
          <p:nvPr userDrawn="1"/>
        </p:nvSpPr>
        <p:spPr>
          <a:xfrm rot="5400000">
            <a:off x="-3112693" y="3112691"/>
            <a:ext cx="6858000" cy="632618"/>
          </a:xfrm>
          <a:prstGeom prst="rect">
            <a:avLst/>
          </a:prstGeom>
          <a:solidFill>
            <a:srgbClr val="41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751CDF1B-E176-4A58-9AB4-DF6D2A45068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42699" y="-128073"/>
            <a:ext cx="2183266" cy="1170546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74036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A19785-3B24-4E22-B5FA-134D7F3185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547CB98-8D78-41AB-B450-B848EB8B58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7671F4-EE84-42AB-AB19-E30358C5A2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BD5EDC-8B79-47D0-B443-A530138EE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33A7-8091-4EBA-AB25-17B54DACA35F}" type="datetime1">
              <a:rPr lang="en-IE" smtClean="0"/>
              <a:t>25/07/2025</a:t>
            </a:fld>
            <a:endParaRPr lang="en-I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0BCD23-A45D-4AB9-961E-21746C270A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to Kilkenny City MD - 11th July, 2025</a:t>
            </a:r>
            <a:endParaRPr lang="en-I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0415D8-563F-4087-9D5F-AFB252159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5DF38-9247-4309-9DFC-5988252AED34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656279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E917AF-FFEB-4367-82C6-6BF3D812F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0BA997-D3DF-4B46-86E3-B1794E2EEF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35C415-9D81-4F53-90D6-7AEE3B07DB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B36AB2-F4A1-4610-814B-E4D0C317B78E}" type="datetime1">
              <a:rPr lang="en-IE" smtClean="0"/>
              <a:t>25/07/2025</a:t>
            </a:fld>
            <a:endParaRPr lang="en-I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52714E-A33E-4493-9683-B22B3E5E7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to Kilkenny City MD - 11th July, 2025</a:t>
            </a:r>
            <a:endParaRPr lang="en-I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C98C90-C15D-437E-8092-1817B931D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5DF38-9247-4309-9DFC-5988252AED34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982569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F13905B-BB53-408C-BB35-F8693F68A5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0468DD-7E55-4D5D-9095-F6967574B2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8E4F56-EF2E-4BE6-9DEA-D1925CA4C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0DD78-5887-47EE-B2BE-4ECA1619A759}" type="datetime1">
              <a:rPr lang="en-IE" smtClean="0"/>
              <a:t>25/07/2025</a:t>
            </a:fld>
            <a:endParaRPr lang="en-I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B7C470-561D-419C-923E-0BC830B72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to Kilkenny City MD - 11th July, 2025</a:t>
            </a:r>
            <a:endParaRPr lang="en-I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70EAA3-8AA4-49D1-B64F-CFF96BC147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5DF38-9247-4309-9DFC-5988252AED34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187873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CDD7D4-22BF-423D-91A2-4061C4A62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F99B13-7B7F-4AFF-9B31-8D51B69B0F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92C001-C68F-47C6-87B4-8C17D34B6F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C3383-13A8-414C-A952-777FD9D07113}" type="datetime1">
              <a:rPr lang="en-IE" smtClean="0"/>
              <a:t>25/07/2025</a:t>
            </a:fld>
            <a:endParaRPr lang="en-I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9E9EC2-69FA-4A95-BE22-BA0CC68885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Presentation to Kilkenny City MD - 11th July, 2025</a:t>
            </a:r>
            <a:endParaRPr lang="en-I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6A5B2E-0DEF-41E7-98A5-FD94686348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45DF38-9247-4309-9DFC-5988252AED34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4168865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kilkennycoco.ie/eng/services/planning/town-regeneration/butts-area-regeneration.html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FE42B26-D045-48C8-81C7-C19588E59386}"/>
              </a:ext>
            </a:extLst>
          </p:cNvPr>
          <p:cNvSpPr txBox="1"/>
          <p:nvPr/>
        </p:nvSpPr>
        <p:spPr>
          <a:xfrm>
            <a:off x="1023457" y="3129094"/>
            <a:ext cx="52011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dirty="0">
                <a:solidFill>
                  <a:srgbClr val="FFC100"/>
                </a:solidFill>
              </a:rPr>
              <a:t>Butts Area Regeneration Framework Plan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6C8919-431A-4FE9-B46F-3081D8BC59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to Kilkenny City MD - 11th July, 2025</a:t>
            </a:r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9299994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791A7-3112-4853-AACD-CDBA0D9B9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002202"/>
          </a:xfrm>
        </p:spPr>
        <p:txBody>
          <a:bodyPr/>
          <a:lstStyle/>
          <a:p>
            <a:pPr algn="ctr"/>
            <a:r>
              <a:rPr lang="en-IE" u="sng" dirty="0"/>
              <a:t>Engagement with Residents etc.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4AD2E40-5E37-4255-BFA2-8E572187D99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06463" y="1461331"/>
            <a:ext cx="10752137" cy="42728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E" sz="3600" u="sng" dirty="0"/>
              <a:t>Public Consultations</a:t>
            </a:r>
          </a:p>
          <a:p>
            <a:endParaRPr lang="en-IE" sz="3600" dirty="0">
              <a:solidFill>
                <a:srgbClr val="414040"/>
              </a:solidFill>
            </a:endParaRPr>
          </a:p>
          <a:p>
            <a:endParaRPr lang="en-IE" sz="3600" dirty="0">
              <a:solidFill>
                <a:srgbClr val="414040"/>
              </a:solidFill>
            </a:endParaRPr>
          </a:p>
          <a:p>
            <a:endParaRPr lang="en-IE" sz="3600" dirty="0">
              <a:solidFill>
                <a:srgbClr val="414040"/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6DF1A0C-1B17-41FD-914D-38702209D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to Kilkenny City MD - 11th July, 2025</a:t>
            </a:r>
            <a:endParaRPr lang="en-IE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9FE73EF-8C4F-4FD5-A5F3-57F88BD867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468204"/>
              </p:ext>
            </p:extLst>
          </p:nvPr>
        </p:nvGraphicFramePr>
        <p:xfrm>
          <a:off x="1162228" y="2538101"/>
          <a:ext cx="9212367" cy="30764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24172">
                  <a:extLst>
                    <a:ext uri="{9D8B030D-6E8A-4147-A177-3AD203B41FA5}">
                      <a16:colId xmlns:a16="http://schemas.microsoft.com/office/drawing/2014/main" val="2011484600"/>
                    </a:ext>
                  </a:extLst>
                </a:gridCol>
                <a:gridCol w="2324456">
                  <a:extLst>
                    <a:ext uri="{9D8B030D-6E8A-4147-A177-3AD203B41FA5}">
                      <a16:colId xmlns:a16="http://schemas.microsoft.com/office/drawing/2014/main" val="2944931906"/>
                    </a:ext>
                  </a:extLst>
                </a:gridCol>
                <a:gridCol w="2563739">
                  <a:extLst>
                    <a:ext uri="{9D8B030D-6E8A-4147-A177-3AD203B41FA5}">
                      <a16:colId xmlns:a16="http://schemas.microsoft.com/office/drawing/2014/main" val="2637067655"/>
                    </a:ext>
                  </a:extLst>
                </a:gridCol>
              </a:tblGrid>
              <a:tr h="51274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IE" sz="2000" dirty="0">
                          <a:effectLst/>
                        </a:rPr>
                        <a:t>Consultations</a:t>
                      </a:r>
                      <a:endParaRPr lang="en-IE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IE" sz="2000">
                          <a:effectLst/>
                        </a:rPr>
                        <a:t>Number attended</a:t>
                      </a:r>
                      <a:endParaRPr lang="en-IE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IE" sz="2000">
                          <a:effectLst/>
                        </a:rPr>
                        <a:t>Number of surveys</a:t>
                      </a:r>
                      <a:endParaRPr lang="en-IE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382806690"/>
                  </a:ext>
                </a:extLst>
              </a:tr>
              <a:tr h="51274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IE" sz="2000" dirty="0">
                          <a:effectLst/>
                        </a:rPr>
                        <a:t>Initial Consultation - 29th Feb 2024</a:t>
                      </a:r>
                      <a:endParaRPr lang="en-IE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IE" sz="2000" dirty="0">
                          <a:effectLst/>
                        </a:rPr>
                        <a:t>38</a:t>
                      </a:r>
                      <a:endParaRPr lang="en-IE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IE" sz="2000" dirty="0">
                          <a:effectLst/>
                        </a:rPr>
                        <a:t> </a:t>
                      </a:r>
                      <a:endParaRPr lang="en-IE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901697327"/>
                  </a:ext>
                </a:extLst>
              </a:tr>
              <a:tr h="51274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IE" sz="2000">
                          <a:effectLst/>
                        </a:rPr>
                        <a:t>1st consultation (Nov 6th 2024)</a:t>
                      </a:r>
                      <a:endParaRPr lang="en-IE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IE" sz="2000" dirty="0">
                          <a:effectLst/>
                        </a:rPr>
                        <a:t>70</a:t>
                      </a:r>
                      <a:endParaRPr lang="en-IE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IE" sz="2000" dirty="0">
                          <a:effectLst/>
                        </a:rPr>
                        <a:t>50</a:t>
                      </a:r>
                      <a:endParaRPr lang="en-IE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883677804"/>
                  </a:ext>
                </a:extLst>
              </a:tr>
              <a:tr h="51274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IE" sz="2000">
                          <a:effectLst/>
                        </a:rPr>
                        <a:t>2nd consultation (Feb 17th 2025)</a:t>
                      </a:r>
                      <a:endParaRPr lang="en-IE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IE" sz="2000">
                          <a:effectLst/>
                        </a:rPr>
                        <a:t>50</a:t>
                      </a:r>
                      <a:endParaRPr lang="en-IE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IE" sz="2000" dirty="0">
                          <a:effectLst/>
                        </a:rPr>
                        <a:t>51</a:t>
                      </a:r>
                      <a:endParaRPr lang="en-IE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662624443"/>
                  </a:ext>
                </a:extLst>
              </a:tr>
              <a:tr h="51274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IE" sz="2000">
                          <a:effectLst/>
                        </a:rPr>
                        <a:t>3rd consultation (Apr 30th 2025)</a:t>
                      </a:r>
                      <a:endParaRPr lang="en-IE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IE" sz="2000">
                          <a:effectLst/>
                        </a:rPr>
                        <a:t>47</a:t>
                      </a:r>
                      <a:endParaRPr lang="en-IE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IE" sz="2000" dirty="0">
                          <a:effectLst/>
                        </a:rPr>
                        <a:t>40</a:t>
                      </a:r>
                      <a:endParaRPr lang="en-IE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551930117"/>
                  </a:ext>
                </a:extLst>
              </a:tr>
              <a:tr h="51274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IE" sz="2000">
                          <a:effectLst/>
                        </a:rPr>
                        <a:t>4th consultation (June 25</a:t>
                      </a:r>
                      <a:r>
                        <a:rPr lang="en-IE" sz="2000" baseline="30000">
                          <a:effectLst/>
                        </a:rPr>
                        <a:t>th</a:t>
                      </a:r>
                      <a:r>
                        <a:rPr lang="en-IE" sz="2000">
                          <a:effectLst/>
                        </a:rPr>
                        <a:t> 2025)</a:t>
                      </a:r>
                      <a:endParaRPr lang="en-IE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IE" sz="2000" dirty="0">
                          <a:effectLst/>
                        </a:rPr>
                        <a:t>52</a:t>
                      </a:r>
                      <a:endParaRPr lang="en-IE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IE" sz="2000" dirty="0">
                          <a:effectLst/>
                        </a:rPr>
                        <a:t>45</a:t>
                      </a:r>
                      <a:endParaRPr lang="en-IE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7425781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68289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791A7-3112-4853-AACD-CDBA0D9B9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002202"/>
          </a:xfrm>
        </p:spPr>
        <p:txBody>
          <a:bodyPr/>
          <a:lstStyle/>
          <a:p>
            <a:pPr algn="ctr"/>
            <a:endParaRPr lang="en-IE" u="sng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4AD2E40-5E37-4255-BFA2-8E572187D99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06463" y="1461331"/>
            <a:ext cx="10752137" cy="4272897"/>
          </a:xfrm>
        </p:spPr>
        <p:txBody>
          <a:bodyPr>
            <a:normAutofit/>
          </a:bodyPr>
          <a:lstStyle/>
          <a:p>
            <a:endParaRPr lang="en-IE" sz="3600" dirty="0">
              <a:solidFill>
                <a:srgbClr val="414040"/>
              </a:solidFill>
            </a:endParaRPr>
          </a:p>
          <a:p>
            <a:endParaRPr lang="en-IE" sz="3600" dirty="0">
              <a:solidFill>
                <a:srgbClr val="414040"/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6DF1A0C-1B17-41FD-914D-38702209D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to Kilkenny City MD - 11th July, 2025</a:t>
            </a:r>
            <a:endParaRPr lang="en-I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1D140F-EFD4-47D2-B007-F2702C5902E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360" t="8600" r="7435" b="4299"/>
          <a:stretch/>
        </p:blipFill>
        <p:spPr>
          <a:xfrm>
            <a:off x="1546788" y="365126"/>
            <a:ext cx="8559429" cy="5973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010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791A7-3112-4853-AACD-CDBA0D9B9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002202"/>
          </a:xfrm>
        </p:spPr>
        <p:txBody>
          <a:bodyPr/>
          <a:lstStyle/>
          <a:p>
            <a:pPr algn="ctr"/>
            <a:r>
              <a:rPr lang="en-IE" u="sng" dirty="0"/>
              <a:t>Engagement with Residents etc.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4AD2E40-5E37-4255-BFA2-8E572187D99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62081" y="1702354"/>
            <a:ext cx="10752137" cy="4031873"/>
          </a:xfrm>
        </p:spPr>
        <p:txBody>
          <a:bodyPr>
            <a:normAutofit/>
          </a:bodyPr>
          <a:lstStyle/>
          <a:p>
            <a:endParaRPr lang="en-IE" sz="3600" dirty="0">
              <a:solidFill>
                <a:srgbClr val="414040"/>
              </a:solidFill>
            </a:endParaRPr>
          </a:p>
          <a:p>
            <a:endParaRPr lang="en-IE" sz="3600" dirty="0">
              <a:solidFill>
                <a:srgbClr val="414040"/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6DF1A0C-1B17-41FD-914D-38702209D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to Kilkenny City MD - 11th July, 2025</a:t>
            </a:r>
            <a:endParaRPr lang="en-IE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F8C3D62-F420-4F70-AFD9-259C126AC0C3}"/>
              </a:ext>
            </a:extLst>
          </p:cNvPr>
          <p:cNvSpPr/>
          <p:nvPr/>
        </p:nvSpPr>
        <p:spPr>
          <a:xfrm>
            <a:off x="1102407" y="1702353"/>
            <a:ext cx="907563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/>
              <a:t>Selection of Additional Comments</a:t>
            </a:r>
            <a:r>
              <a:rPr lang="en-US" sz="3200" dirty="0"/>
              <a:t>  </a:t>
            </a:r>
            <a:endParaRPr lang="en-IE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Generally, people found the event very helpful, with a lot of information provided on the plans for the Butts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Traffic issues prevalent, with improved pedestrian crossings and other measures requested</a:t>
            </a:r>
            <a:endParaRPr lang="en-IE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Concerns were raised by a small number about the footbridge at </a:t>
            </a:r>
            <a:r>
              <a:rPr lang="en-US" sz="3200" dirty="0" err="1"/>
              <a:t>Kennyswell</a:t>
            </a:r>
            <a:r>
              <a:rPr lang="en-US" sz="3200" dirty="0"/>
              <a:t>, houses in the back field and in the KCC yard</a:t>
            </a:r>
            <a:endParaRPr lang="en-IE" sz="3200" dirty="0"/>
          </a:p>
        </p:txBody>
      </p:sp>
    </p:spTree>
    <p:extLst>
      <p:ext uri="{BB962C8B-B14F-4D97-AF65-F5344CB8AC3E}">
        <p14:creationId xmlns:p14="http://schemas.microsoft.com/office/powerpoint/2010/main" val="21062326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4AD2E40-5E37-4255-BFA2-8E572187D99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06463" y="333286"/>
            <a:ext cx="10752137" cy="5529129"/>
          </a:xfrm>
        </p:spPr>
        <p:txBody>
          <a:bodyPr/>
          <a:lstStyle/>
          <a:p>
            <a:pPr marL="0" indent="0" algn="ctr">
              <a:buNone/>
            </a:pPr>
            <a:r>
              <a:rPr lang="en-IE" sz="4400" u="sng" dirty="0"/>
              <a:t>Existing Housing Stock </a:t>
            </a:r>
            <a:endParaRPr lang="en-IE" sz="3600" dirty="0"/>
          </a:p>
          <a:p>
            <a:endParaRPr lang="en-IE" sz="3600" dirty="0"/>
          </a:p>
          <a:p>
            <a:endParaRPr lang="en-IE" sz="3600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2AD3FA3D-0CC5-481B-B3F6-8ECD68647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to Kilkenny City MD - 11th July, 2025</a:t>
            </a:r>
            <a:endParaRPr lang="en-IE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999AE1-6CF4-42B5-AA88-90C09C710A8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271" t="8974" r="7435" b="6417"/>
          <a:stretch/>
        </p:blipFill>
        <p:spPr>
          <a:xfrm>
            <a:off x="1794921" y="306787"/>
            <a:ext cx="8742043" cy="6004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483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4AD2E40-5E37-4255-BFA2-8E572187D99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06463" y="1076771"/>
            <a:ext cx="10752137" cy="465745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IE" sz="4400" u="sng" dirty="0"/>
              <a:t>Existing Housing Stock </a:t>
            </a:r>
            <a:r>
              <a:rPr lang="en-IE" sz="3200" u="sng" dirty="0"/>
              <a:t>(Contd.)</a:t>
            </a:r>
            <a:br>
              <a:rPr lang="en-IE" sz="3600" u="sng" dirty="0"/>
            </a:br>
            <a:endParaRPr lang="en-IE" sz="3600" u="sng" dirty="0"/>
          </a:p>
          <a:p>
            <a:r>
              <a:rPr lang="en-IE" sz="3600" dirty="0"/>
              <a:t>Pilot houses at </a:t>
            </a:r>
            <a:r>
              <a:rPr lang="en-IE" sz="3600" dirty="0">
                <a:solidFill>
                  <a:srgbClr val="414040"/>
                </a:solidFill>
              </a:rPr>
              <a:t>Pearse Street &amp; Connolly Street</a:t>
            </a:r>
          </a:p>
          <a:p>
            <a:r>
              <a:rPr lang="en-IE" sz="3600" dirty="0"/>
              <a:t>Explore potential redesign solutions </a:t>
            </a:r>
          </a:p>
          <a:p>
            <a:r>
              <a:rPr lang="en-IE" sz="3600" dirty="0"/>
              <a:t>Engage with tenants</a:t>
            </a:r>
          </a:p>
          <a:p>
            <a:r>
              <a:rPr lang="en-IE" sz="3600" dirty="0"/>
              <a:t>Align units to current space standards, where possible</a:t>
            </a:r>
          </a:p>
          <a:p>
            <a:r>
              <a:rPr lang="en-IE" sz="3600" dirty="0"/>
              <a:t>Improve energy efficiency</a:t>
            </a:r>
          </a:p>
          <a:p>
            <a:r>
              <a:rPr lang="en-IE" sz="3600" dirty="0"/>
              <a:t>Decanting of residents, depending on extent of work</a:t>
            </a:r>
          </a:p>
          <a:p>
            <a:endParaRPr lang="en-IE" sz="3600" dirty="0"/>
          </a:p>
          <a:p>
            <a:endParaRPr lang="en-IE" sz="3600" dirty="0"/>
          </a:p>
          <a:p>
            <a:endParaRPr lang="en-IE" sz="3200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4926D8F-E731-4C7F-B49A-A8176933A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to Kilkenny City MD - 11th July, 2025</a:t>
            </a:r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7915544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791A7-3112-4853-AACD-CDBA0D9B9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E" u="sng" dirty="0"/>
              <a:t>Green Field to Rear Connolly Street</a:t>
            </a:r>
            <a:endParaRPr lang="en-IE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4AD2E40-5E37-4255-BFA2-8E572187D99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06463" y="1606609"/>
            <a:ext cx="11066195" cy="44352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E" sz="3200" u="sng" dirty="0"/>
              <a:t>Proposals:</a:t>
            </a:r>
            <a:br>
              <a:rPr lang="en-IE" sz="3200" u="sng" dirty="0"/>
            </a:br>
            <a:endParaRPr lang="en-IE" sz="3200" u="sng" dirty="0"/>
          </a:p>
          <a:p>
            <a:r>
              <a:rPr lang="en-IE" sz="3200" dirty="0"/>
              <a:t>Playing pitch</a:t>
            </a:r>
          </a:p>
          <a:p>
            <a:r>
              <a:rPr lang="en-IE" sz="3200" dirty="0"/>
              <a:t>Dressing Rooms</a:t>
            </a:r>
          </a:p>
          <a:p>
            <a:r>
              <a:rPr lang="en-IE" sz="3200" dirty="0"/>
              <a:t>Overlooked by new</a:t>
            </a:r>
            <a:br>
              <a:rPr lang="en-IE" sz="3200" dirty="0"/>
            </a:br>
            <a:r>
              <a:rPr lang="en-IE" sz="3200" dirty="0"/>
              <a:t>housing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BF1D27-FBC5-4F00-9581-9797CB922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to Kilkenny City MD - 11th July, 2025</a:t>
            </a:r>
            <a:endParaRPr lang="en-I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61370E-3295-4566-A9DC-20B877F84B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1660" y="1606609"/>
            <a:ext cx="6980998" cy="4237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139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791A7-3112-4853-AACD-CDBA0D9B9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E" u="sng" dirty="0"/>
              <a:t>St. Joseph’s Road Site</a:t>
            </a:r>
            <a:endParaRPr lang="en-IE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4AD2E40-5E37-4255-BFA2-8E572187D99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06463" y="1606609"/>
            <a:ext cx="10752137" cy="41276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E" sz="3200" u="sng" dirty="0"/>
              <a:t>Proposals:</a:t>
            </a:r>
          </a:p>
          <a:p>
            <a:r>
              <a:rPr lang="en-IE" sz="3200" dirty="0"/>
              <a:t>Widen St. Joseph’s Road </a:t>
            </a:r>
            <a:br>
              <a:rPr lang="en-IE" sz="3200" dirty="0"/>
            </a:br>
            <a:r>
              <a:rPr lang="en-IE" sz="3200" dirty="0"/>
              <a:t>to provide tree lined avenue</a:t>
            </a:r>
            <a:br>
              <a:rPr lang="en-IE" sz="3200" dirty="0"/>
            </a:br>
            <a:endParaRPr lang="en-IE" sz="3200" dirty="0"/>
          </a:p>
          <a:p>
            <a:r>
              <a:rPr lang="en-IE" sz="3200" dirty="0"/>
              <a:t>Includes housing along</a:t>
            </a:r>
            <a:br>
              <a:rPr lang="en-IE" sz="3200" dirty="0"/>
            </a:br>
            <a:r>
              <a:rPr lang="en-IE" sz="3200" dirty="0"/>
              <a:t>St. Joseph’s Road, with a</a:t>
            </a:r>
            <a:br>
              <a:rPr lang="en-IE" sz="3200" dirty="0"/>
            </a:br>
            <a:r>
              <a:rPr lang="en-IE" sz="3200" dirty="0"/>
              <a:t>Green space and play area</a:t>
            </a:r>
            <a:br>
              <a:rPr lang="en-IE" sz="3200" dirty="0"/>
            </a:br>
            <a:r>
              <a:rPr lang="en-IE" sz="3200" dirty="0"/>
              <a:t>(age friendly &amp; family units)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BF1D27-FBC5-4F00-9581-9797CB922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to Kilkenny City MD - 11th July, 2025</a:t>
            </a:r>
            <a:endParaRPr lang="en-I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461C02-AD6C-4BA7-8DCB-5CFDF3BD06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882934"/>
            <a:ext cx="5934103" cy="3659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6269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791A7-3112-4853-AACD-CDBA0D9B9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E" u="sng" dirty="0"/>
              <a:t>Sr. Anthony’s, Lord Edward Street</a:t>
            </a:r>
            <a:endParaRPr lang="en-IE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4AD2E40-5E37-4255-BFA2-8E572187D99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06463" y="1606609"/>
            <a:ext cx="10752137" cy="41276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E" sz="3200" u="sng" dirty="0"/>
              <a:t>Proposals:</a:t>
            </a:r>
          </a:p>
          <a:p>
            <a:r>
              <a:rPr lang="en-IE" sz="3200" dirty="0"/>
              <a:t>Age friendly housing</a:t>
            </a:r>
          </a:p>
          <a:p>
            <a:r>
              <a:rPr lang="en-IE" sz="3200" dirty="0"/>
              <a:t>Family housing</a:t>
            </a:r>
          </a:p>
          <a:p>
            <a:r>
              <a:rPr lang="en-IE" sz="3200" dirty="0"/>
              <a:t>Green space/food </a:t>
            </a:r>
            <a:br>
              <a:rPr lang="en-IE" sz="3200" dirty="0"/>
            </a:br>
            <a:r>
              <a:rPr lang="en-IE" sz="3200" dirty="0"/>
              <a:t>growing area</a:t>
            </a:r>
          </a:p>
          <a:p>
            <a:r>
              <a:rPr lang="en-IE" sz="3200" dirty="0"/>
              <a:t>Landscaping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BF1D27-FBC5-4F00-9581-9797CB922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to Kilkenny City MD - 11th July, 2025</a:t>
            </a:r>
            <a:endParaRPr lang="en-IE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CCFD2E-6F4A-464F-A374-CB97FC96B0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2340" y="1416464"/>
            <a:ext cx="7301293" cy="4507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8282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791A7-3112-4853-AACD-CDBA0D9B9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E" u="sng" dirty="0"/>
              <a:t>Roads/Traffic within the Butts</a:t>
            </a:r>
            <a:endParaRPr lang="en-IE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BF1D27-FBC5-4F00-9581-9797CB922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to Kilkenny City MD - 11th July, 2025</a:t>
            </a:r>
            <a:endParaRPr lang="en-IE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FA882E3-F82A-4628-9391-73CF9660222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06463" y="1690689"/>
            <a:ext cx="10752137" cy="5099050"/>
          </a:xfrm>
        </p:spPr>
        <p:txBody>
          <a:bodyPr/>
          <a:lstStyle/>
          <a:p>
            <a:endParaRPr lang="en-IE" dirty="0"/>
          </a:p>
          <a:p>
            <a:r>
              <a:rPr lang="en-IE" dirty="0"/>
              <a:t>“Rat run” from </a:t>
            </a:r>
            <a:r>
              <a:rPr lang="en-IE" dirty="0" err="1"/>
              <a:t>Tullaroan</a:t>
            </a:r>
            <a:br>
              <a:rPr lang="en-IE" dirty="0"/>
            </a:br>
            <a:r>
              <a:rPr lang="en-IE" dirty="0"/>
              <a:t>Road</a:t>
            </a:r>
          </a:p>
          <a:p>
            <a:r>
              <a:rPr lang="en-IE" dirty="0"/>
              <a:t>Support for changing</a:t>
            </a:r>
            <a:br>
              <a:rPr lang="en-IE" dirty="0"/>
            </a:br>
            <a:r>
              <a:rPr lang="en-IE" dirty="0"/>
              <a:t>traffic movement/explore</a:t>
            </a:r>
            <a:br>
              <a:rPr lang="en-IE" dirty="0"/>
            </a:br>
            <a:r>
              <a:rPr lang="en-IE" dirty="0"/>
              <a:t>1-way system</a:t>
            </a:r>
          </a:p>
          <a:p>
            <a:r>
              <a:rPr lang="en-IE" dirty="0"/>
              <a:t>Traffic sub-committee</a:t>
            </a:r>
          </a:p>
          <a:p>
            <a:r>
              <a:rPr lang="en-IE" dirty="0"/>
              <a:t>Prohibit right turn from </a:t>
            </a:r>
            <a:br>
              <a:rPr lang="en-IE" dirty="0"/>
            </a:br>
            <a:r>
              <a:rPr lang="en-IE" dirty="0" err="1"/>
              <a:t>Tullaroan</a:t>
            </a:r>
            <a:r>
              <a:rPr lang="en-IE" dirty="0"/>
              <a:t> Road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6F4A54-2BF0-45D6-8ED7-1083DFA998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2114" y="1931349"/>
            <a:ext cx="6999886" cy="3855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8971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791A7-3112-4853-AACD-CDBA0D9B9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E" u="sng" dirty="0" err="1"/>
              <a:t>Waterbarrack</a:t>
            </a:r>
            <a:endParaRPr lang="en-IE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BF1D27-FBC5-4F00-9581-9797CB922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to Kilkenny City MD - 11th July, 2025</a:t>
            </a:r>
            <a:endParaRPr lang="en-IE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FA882E3-F82A-4628-9391-73CF9660222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06463" y="1690689"/>
            <a:ext cx="10752137" cy="5099050"/>
          </a:xfrm>
        </p:spPr>
        <p:txBody>
          <a:bodyPr/>
          <a:lstStyle/>
          <a:p>
            <a:endParaRPr lang="en-IE" dirty="0"/>
          </a:p>
          <a:p>
            <a:r>
              <a:rPr lang="en-IE" dirty="0"/>
              <a:t>Develop as a general</a:t>
            </a:r>
            <a:br>
              <a:rPr lang="en-IE" dirty="0"/>
            </a:br>
            <a:r>
              <a:rPr lang="en-IE" dirty="0"/>
              <a:t>amenity area</a:t>
            </a:r>
          </a:p>
          <a:p>
            <a:r>
              <a:rPr lang="en-IE" dirty="0"/>
              <a:t>Footbridge to </a:t>
            </a:r>
            <a:r>
              <a:rPr lang="en-IE" dirty="0" err="1"/>
              <a:t>Kennyswell</a:t>
            </a:r>
            <a:br>
              <a:rPr lang="en-IE" dirty="0"/>
            </a:br>
            <a:r>
              <a:rPr lang="en-IE" dirty="0"/>
              <a:t>to improve accessibility</a:t>
            </a:r>
          </a:p>
          <a:p>
            <a:r>
              <a:rPr lang="en-IE" dirty="0"/>
              <a:t>Basketball court/boules area </a:t>
            </a:r>
          </a:p>
          <a:p>
            <a:r>
              <a:rPr lang="en-IE" dirty="0"/>
              <a:t>Handball alley – PS –</a:t>
            </a:r>
            <a:br>
              <a:rPr lang="en-IE" dirty="0"/>
            </a:br>
            <a:r>
              <a:rPr lang="en-IE" dirty="0"/>
              <a:t>requires work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8C4FB7-EA60-47DC-A71A-102BCA0DB7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4202" y="1803163"/>
            <a:ext cx="6643063" cy="4072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6329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791A7-3112-4853-AACD-CDBA0D9B9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E" dirty="0"/>
              <a:t>Next Steps: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4AD2E40-5E37-4255-BFA2-8E572187D99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06463" y="1606609"/>
            <a:ext cx="10752137" cy="412761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IE" sz="3600" dirty="0"/>
          </a:p>
          <a:p>
            <a:r>
              <a:rPr lang="en-IE" sz="3600" dirty="0"/>
              <a:t>City MD for approval</a:t>
            </a:r>
          </a:p>
          <a:p>
            <a:r>
              <a:rPr lang="en-IE" sz="3600" dirty="0"/>
              <a:t>Costing of identified Projects</a:t>
            </a:r>
          </a:p>
          <a:p>
            <a:r>
              <a:rPr lang="en-IE" sz="3600" dirty="0"/>
              <a:t>Submit Framework to Department for approval</a:t>
            </a:r>
          </a:p>
          <a:p>
            <a:r>
              <a:rPr lang="en-IE" sz="3600" dirty="0"/>
              <a:t>Implementation Plan</a:t>
            </a:r>
          </a:p>
          <a:p>
            <a:r>
              <a:rPr lang="en-IE" sz="3600" dirty="0"/>
              <a:t>Part 8’s/Planning for projects</a:t>
            </a:r>
            <a:br>
              <a:rPr lang="en-IE" sz="3600" dirty="0"/>
            </a:br>
            <a:endParaRPr lang="en-IE" sz="3600" dirty="0"/>
          </a:p>
          <a:p>
            <a:pPr marL="457200" lvl="1" indent="0">
              <a:buNone/>
            </a:pPr>
            <a:endParaRPr lang="en-IE" sz="32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1FF543C-7190-4A5E-B5BE-153D451FAA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to Kilkenny City MD - 11th July, 2025</a:t>
            </a:r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9150244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791A7-3112-4853-AACD-CDBA0D9B9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en-IE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4AD2E40-5E37-4255-BFA2-8E572187D99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06463" y="1606609"/>
            <a:ext cx="10752137" cy="412761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IE" sz="3600" dirty="0"/>
          </a:p>
          <a:p>
            <a:pPr marL="0" indent="0">
              <a:buNone/>
            </a:pPr>
            <a:r>
              <a:rPr lang="en-IE" sz="3600" dirty="0"/>
              <a:t>Link to webpage below (notices/newsletters):</a:t>
            </a:r>
          </a:p>
          <a:p>
            <a:pPr marL="0" indent="0">
              <a:buNone/>
            </a:pPr>
            <a:endParaRPr lang="en-IE" sz="3600" dirty="0"/>
          </a:p>
          <a:p>
            <a:pPr marL="0" indent="0">
              <a:buNone/>
            </a:pPr>
            <a:r>
              <a:rPr lang="en-IE" u="sng" dirty="0">
                <a:hlinkClick r:id="rId2"/>
              </a:rPr>
              <a:t>https://kilkennycoco.ie/eng/services/planning/town-regeneration/butts-area-regeneration.html</a:t>
            </a:r>
            <a:endParaRPr lang="en-IE" dirty="0"/>
          </a:p>
          <a:p>
            <a:pPr marL="0" indent="0">
              <a:buNone/>
            </a:pPr>
            <a:br>
              <a:rPr lang="en-IE" sz="3600" dirty="0"/>
            </a:br>
            <a:endParaRPr lang="en-IE" sz="3600" dirty="0"/>
          </a:p>
          <a:p>
            <a:pPr marL="457200" lvl="1" indent="0">
              <a:buNone/>
            </a:pPr>
            <a:endParaRPr lang="en-IE" sz="32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1FF543C-7190-4A5E-B5BE-153D451FAA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to Kilkenny City MD - 11th July, 2025</a:t>
            </a:r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42945384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KCC2">
      <a:dk1>
        <a:srgbClr val="414040"/>
      </a:dk1>
      <a:lt1>
        <a:srgbClr val="FFFFFF"/>
      </a:lt1>
      <a:dk2>
        <a:srgbClr val="414040"/>
      </a:dk2>
      <a:lt2>
        <a:srgbClr val="FFC100"/>
      </a:lt2>
      <a:accent1>
        <a:srgbClr val="414040"/>
      </a:accent1>
      <a:accent2>
        <a:srgbClr val="FFC100"/>
      </a:accent2>
      <a:accent3>
        <a:srgbClr val="414040"/>
      </a:accent3>
      <a:accent4>
        <a:srgbClr val="FFC000"/>
      </a:accent4>
      <a:accent5>
        <a:srgbClr val="414040"/>
      </a:accent5>
      <a:accent6>
        <a:srgbClr val="FFC100"/>
      </a:accent6>
      <a:hlink>
        <a:srgbClr val="414040"/>
      </a:hlink>
      <a:folHlink>
        <a:srgbClr val="FFC100"/>
      </a:folHlink>
    </a:clrScheme>
    <a:fontScheme name="KCC2">
      <a:majorFont>
        <a:latin typeface="Akzidenz-Grotesk Pro Super"/>
        <a:ea typeface=""/>
        <a:cs typeface=""/>
      </a:majorFont>
      <a:minorFont>
        <a:latin typeface="Akzidenz-Grotesk Pro Regular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325B2E2DD5E74E8963EF58D73B87A2" ma:contentTypeVersion="4" ma:contentTypeDescription="Create a new document." ma:contentTypeScope="" ma:versionID="81aed10b634c0d3967d2fad70543313e">
  <xsd:schema xmlns:xsd="http://www.w3.org/2001/XMLSchema" xmlns:xs="http://www.w3.org/2001/XMLSchema" xmlns:p="http://schemas.microsoft.com/office/2006/metadata/properties" xmlns:ns3="ed47b431-2638-4481-86b5-321bc69ea693" targetNamespace="http://schemas.microsoft.com/office/2006/metadata/properties" ma:root="true" ma:fieldsID="81d00cbe455f7080ca588cf101601229" ns3:_="">
    <xsd:import namespace="ed47b431-2638-4481-86b5-321bc69ea6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_activity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d47b431-2638-4481-86b5-321bc69ea69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_activity" ma:index="10" nillable="true" ma:displayName="_activity" ma:hidden="true" ma:internalName="_activity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d47b431-2638-4481-86b5-321bc69ea693" xsi:nil="true"/>
  </documentManagement>
</p:properties>
</file>

<file path=customXml/itemProps1.xml><?xml version="1.0" encoding="utf-8"?>
<ds:datastoreItem xmlns:ds="http://schemas.openxmlformats.org/officeDocument/2006/customXml" ds:itemID="{BEE17A45-6033-44DA-B586-ECA003F5D90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d47b431-2638-4481-86b5-321bc69ea6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118EB4E-A3CA-4FC4-8A6A-570F695021A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D82903E-D21B-4401-8642-ED11425E3714}">
  <ds:schemaRefs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ed47b431-2638-4481-86b5-321bc69ea693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2075</TotalTime>
  <Words>502</Words>
  <Application>Microsoft Office PowerPoint</Application>
  <PresentationFormat>Widescreen</PresentationFormat>
  <Paragraphs>88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Akzidenz-Grotesk Pro Bold</vt:lpstr>
      <vt:lpstr>Akzidenz-Grotesk Pro Regular</vt:lpstr>
      <vt:lpstr>Akzidenz-Grotesk Pro Super</vt:lpstr>
      <vt:lpstr>Arial</vt:lpstr>
      <vt:lpstr>Calibri</vt:lpstr>
      <vt:lpstr>Times New Roman</vt:lpstr>
      <vt:lpstr>Office Theme</vt:lpstr>
      <vt:lpstr>PowerPoint Presentation</vt:lpstr>
      <vt:lpstr>Engagement with Residents etc.</vt:lpstr>
      <vt:lpstr>PowerPoint Presentation</vt:lpstr>
      <vt:lpstr>Engagement with Residents etc.</vt:lpstr>
      <vt:lpstr>PowerPoint Presentation</vt:lpstr>
      <vt:lpstr>PowerPoint Presentation</vt:lpstr>
      <vt:lpstr>Green Field to Rear Connolly Street</vt:lpstr>
      <vt:lpstr>St. Joseph’s Road Site</vt:lpstr>
      <vt:lpstr>Sr. Anthony’s, Lord Edward Street</vt:lpstr>
      <vt:lpstr>Roads/Traffic within the Butts</vt:lpstr>
      <vt:lpstr>Waterbarrack</vt:lpstr>
      <vt:lpstr>Next Steps: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Tim Butler</dc:creator>
  <cp:lastModifiedBy>Marie Smith</cp:lastModifiedBy>
  <cp:revision>77</cp:revision>
  <dcterms:created xsi:type="dcterms:W3CDTF">2021-03-11T14:43:48Z</dcterms:created>
  <dcterms:modified xsi:type="dcterms:W3CDTF">2025-07-25T13:50:34Z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0x010100B8325B2E2DD5E74E8963EF58D73B87A2</vt:lpwstr>
  </property>
</Properties>
</file>