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4" r:id="rId3"/>
    <p:sldId id="285" r:id="rId4"/>
    <p:sldId id="286" r:id="rId5"/>
    <p:sldId id="287" r:id="rId6"/>
    <p:sldId id="288" r:id="rId7"/>
    <p:sldId id="258" r:id="rId8"/>
    <p:sldId id="261" r:id="rId9"/>
    <p:sldId id="272" r:id="rId10"/>
    <p:sldId id="276" r:id="rId11"/>
    <p:sldId id="268" r:id="rId12"/>
    <p:sldId id="273" r:id="rId13"/>
    <p:sldId id="270" r:id="rId14"/>
    <p:sldId id="274" r:id="rId15"/>
    <p:sldId id="275" r:id="rId16"/>
    <p:sldId id="269" r:id="rId17"/>
    <p:sldId id="280" r:id="rId18"/>
    <p:sldId id="283" r:id="rId19"/>
    <p:sldId id="271" r:id="rId20"/>
    <p:sldId id="28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32" autoAdjust="0"/>
  </p:normalViewPr>
  <p:slideViewPr>
    <p:cSldViewPr>
      <p:cViewPr>
        <p:scale>
          <a:sx n="70" d="100"/>
          <a:sy n="70" d="100"/>
        </p:scale>
        <p:origin x="-108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E8D1E-4F48-48D7-B098-053C1670B57C}" type="datetimeFigureOut">
              <a:rPr lang="en-IE" smtClean="0"/>
              <a:pPr/>
              <a:t>17/05/2016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309C7-BA42-4651-94EF-235D51B77C3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309C7-BA42-4651-94EF-235D51B77C37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640E-9367-4021-BDE6-E5F5E1729E96}" type="datetimeFigureOut">
              <a:rPr lang="en-IE" smtClean="0"/>
              <a:pPr/>
              <a:t>17/05/2016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CEB7-AA80-48EB-8638-6D86623B93B3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reesisters2020.ie/" TargetMode="External"/><Relationship Id="rId2" Type="http://schemas.openxmlformats.org/officeDocument/2006/relationships/hyperlink" Target="mailto:emma@threesisters220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crispinthurlow.net/europe/log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HREE_SISTERS_LOGO_CMYK_TAGLIN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1" y="-50502"/>
            <a:ext cx="9205456" cy="6904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IE" sz="2800" dirty="0" smtClean="0"/>
              <a:t>           European Parliament Report on </a:t>
            </a:r>
            <a:r>
              <a:rPr lang="en-IE" sz="2800" dirty="0" err="1" smtClean="0"/>
              <a:t>ECoCs</a:t>
            </a:r>
            <a:r>
              <a:rPr lang="en-IE" sz="2800" dirty="0" smtClean="0"/>
              <a:t> Impact</a:t>
            </a:r>
            <a:endParaRPr lang="en-IE" sz="2800" b="1" u="sng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008112" cy="936104"/>
          </a:xfrm>
          <a:prstGeom prst="rect">
            <a:avLst/>
          </a:prstGeom>
          <a:noFill/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4399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The Bid Book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7272808" cy="5040560"/>
          </a:xfrm>
        </p:spPr>
        <p:txBody>
          <a:bodyPr>
            <a:normAutofit fontScale="92500" lnSpcReduction="20000"/>
          </a:bodyPr>
          <a:lstStyle/>
          <a:p>
            <a:pPr lvl="1" algn="just">
              <a:buNone/>
            </a:pPr>
            <a:r>
              <a:rPr lang="en-IE" sz="2600" b="1" dirty="0" smtClean="0"/>
              <a:t>Six </a:t>
            </a:r>
            <a:r>
              <a:rPr lang="en-IE" sz="2600" b="1" dirty="0"/>
              <a:t>equally weighted </a:t>
            </a:r>
            <a:r>
              <a:rPr lang="en-IE" sz="2600" b="1" dirty="0" smtClean="0"/>
              <a:t>areas with over 50 questions</a:t>
            </a:r>
            <a:endParaRPr lang="en-IE" sz="2600" b="1" dirty="0"/>
          </a:p>
          <a:p>
            <a:pPr lvl="1" algn="just">
              <a:buFont typeface="Courier New" pitchFamily="49" charset="0"/>
              <a:buChar char="o"/>
            </a:pPr>
            <a:endParaRPr lang="en-IE" sz="2600" dirty="0"/>
          </a:p>
          <a:p>
            <a:pPr lvl="1" algn="just">
              <a:buNone/>
            </a:pPr>
            <a:r>
              <a:rPr lang="en-GB" sz="2600" dirty="0"/>
              <a:t>1.Contribution to the long-term </a:t>
            </a:r>
            <a:r>
              <a:rPr lang="en-GB" sz="2600" dirty="0" smtClean="0"/>
              <a:t>strategy</a:t>
            </a:r>
          </a:p>
          <a:p>
            <a:pPr lvl="1" algn="just">
              <a:buNone/>
            </a:pPr>
            <a:endParaRPr lang="en-IE" sz="2600" dirty="0"/>
          </a:p>
          <a:p>
            <a:pPr lvl="1" algn="just">
              <a:buNone/>
            </a:pPr>
            <a:r>
              <a:rPr lang="en-GB" sz="2600" dirty="0" smtClean="0"/>
              <a:t>2. European dimension</a:t>
            </a:r>
          </a:p>
          <a:p>
            <a:pPr lvl="1" algn="just">
              <a:buNone/>
            </a:pPr>
            <a:endParaRPr lang="en-IE" sz="2600" dirty="0" smtClean="0"/>
          </a:p>
          <a:p>
            <a:pPr lvl="1" algn="just">
              <a:buNone/>
            </a:pPr>
            <a:r>
              <a:rPr lang="en-GB" sz="2600" dirty="0" smtClean="0"/>
              <a:t>3. Cultural and artistic content</a:t>
            </a:r>
          </a:p>
          <a:p>
            <a:pPr lvl="1" algn="just">
              <a:buNone/>
            </a:pPr>
            <a:endParaRPr lang="en-IE" sz="2600" dirty="0"/>
          </a:p>
          <a:p>
            <a:pPr lvl="1" algn="just">
              <a:buNone/>
            </a:pPr>
            <a:r>
              <a:rPr lang="en-GB" sz="2600" dirty="0"/>
              <a:t>4. Capacity to </a:t>
            </a:r>
            <a:r>
              <a:rPr lang="en-GB" sz="2600" dirty="0" smtClean="0"/>
              <a:t>deliver</a:t>
            </a:r>
          </a:p>
          <a:p>
            <a:pPr lvl="1" algn="just">
              <a:buNone/>
            </a:pPr>
            <a:endParaRPr lang="en-IE" sz="2600" dirty="0"/>
          </a:p>
          <a:p>
            <a:pPr lvl="1" algn="just">
              <a:buNone/>
            </a:pPr>
            <a:r>
              <a:rPr lang="en-GB" sz="2600" dirty="0"/>
              <a:t>5. </a:t>
            </a:r>
            <a:r>
              <a:rPr lang="en-GB" sz="2600" dirty="0" smtClean="0"/>
              <a:t>Outreach</a:t>
            </a:r>
          </a:p>
          <a:p>
            <a:pPr lvl="1" algn="just">
              <a:buNone/>
            </a:pPr>
            <a:endParaRPr lang="en-IE" sz="2600" dirty="0"/>
          </a:p>
          <a:p>
            <a:pPr lvl="1" algn="just">
              <a:buNone/>
            </a:pPr>
            <a:r>
              <a:rPr lang="en-GB" sz="2600" dirty="0"/>
              <a:t>6. Management</a:t>
            </a:r>
            <a:endParaRPr lang="en-IE" sz="2400" dirty="0"/>
          </a:p>
          <a:p>
            <a:pPr algn="just">
              <a:lnSpc>
                <a:spcPct val="120000"/>
              </a:lnSpc>
            </a:pPr>
            <a:endParaRPr lang="en-IE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888" y="260648"/>
            <a:ext cx="1008112" cy="936104"/>
          </a:xfrm>
          <a:prstGeom prst="rect">
            <a:avLst/>
          </a:prstGeom>
          <a:noFill/>
        </p:spPr>
      </p:pic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625" y="2374741"/>
            <a:ext cx="3178375" cy="44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Key Issues Raised by the Jury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067128" cy="4896544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Reflect the cultures in Europe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Strong commitment from the region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What is the legacy, for the Region and for Europe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Ambitious &amp; innovative Cultural Programme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/>
              <a:t>Our capacity to deliver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E" sz="2400" dirty="0" smtClean="0"/>
              <a:t>European audience</a:t>
            </a:r>
            <a:endParaRPr lang="en-IE" sz="2400" dirty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en-IE" sz="2200" dirty="0"/>
          </a:p>
          <a:p>
            <a:pPr algn="just">
              <a:lnSpc>
                <a:spcPct val="120000"/>
              </a:lnSpc>
            </a:pPr>
            <a:endParaRPr lang="en-IE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888" y="260648"/>
            <a:ext cx="1008112" cy="936104"/>
          </a:xfrm>
          <a:prstGeom prst="rect">
            <a:avLst/>
          </a:prstGeom>
          <a:noFill/>
        </p:spPr>
      </p:pic>
      <p:pic>
        <p:nvPicPr>
          <p:cNvPr id="21506" name="Picture 2" descr="C:\Users\kcollins\Dropbox\Archive\Bid Development Three Sisters 2020\Phase 1\Project Communications\Brand &amp; Logo\Branding Information\ECOC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5956" y="4365104"/>
            <a:ext cx="2440500" cy="162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The Cultural Programme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IE" sz="2400" dirty="0" smtClean="0"/>
              <a:t>The programme will have between 300 and 500 events. </a:t>
            </a:r>
          </a:p>
          <a:p>
            <a:pPr algn="just">
              <a:lnSpc>
                <a:spcPct val="120000"/>
              </a:lnSpc>
            </a:pPr>
            <a:r>
              <a:rPr lang="en-IE" sz="2400" dirty="0" smtClean="0"/>
              <a:t>There will be a wide range of scale and type </a:t>
            </a:r>
          </a:p>
          <a:p>
            <a:pPr algn="just">
              <a:lnSpc>
                <a:spcPct val="120000"/>
              </a:lnSpc>
            </a:pPr>
            <a:endParaRPr lang="en-IE" sz="800" dirty="0" smtClean="0"/>
          </a:p>
          <a:p>
            <a:pPr algn="just">
              <a:lnSpc>
                <a:spcPct val="120000"/>
              </a:lnSpc>
            </a:pPr>
            <a:endParaRPr lang="en-IE" sz="2400" dirty="0" smtClean="0"/>
          </a:p>
          <a:p>
            <a:pPr algn="just">
              <a:lnSpc>
                <a:spcPct val="120000"/>
              </a:lnSpc>
            </a:pPr>
            <a:endParaRPr lang="en-IE" sz="2400" dirty="0" smtClean="0"/>
          </a:p>
          <a:p>
            <a:pPr algn="just">
              <a:lnSpc>
                <a:spcPct val="120000"/>
              </a:lnSpc>
            </a:pPr>
            <a:endParaRPr lang="en-IE" sz="2400" dirty="0" smtClean="0"/>
          </a:p>
          <a:p>
            <a:pPr algn="just">
              <a:lnSpc>
                <a:spcPct val="120000"/>
              </a:lnSpc>
            </a:pPr>
            <a:endParaRPr lang="en-IE" sz="2400" dirty="0" smtClean="0"/>
          </a:p>
          <a:p>
            <a:pPr algn="just">
              <a:lnSpc>
                <a:spcPct val="120000"/>
              </a:lnSpc>
            </a:pPr>
            <a:endParaRPr lang="en-IE" sz="2400" dirty="0" smtClean="0"/>
          </a:p>
          <a:p>
            <a:pPr algn="just">
              <a:lnSpc>
                <a:spcPct val="120000"/>
              </a:lnSpc>
            </a:pPr>
            <a:endParaRPr lang="en-IE" sz="2400" dirty="0" smtClean="0"/>
          </a:p>
          <a:p>
            <a:pPr algn="just">
              <a:lnSpc>
                <a:spcPct val="120000"/>
              </a:lnSpc>
            </a:pPr>
            <a:endParaRPr lang="en-IE" sz="2400" dirty="0" smtClean="0"/>
          </a:p>
          <a:p>
            <a:pPr algn="just">
              <a:lnSpc>
                <a:spcPct val="120000"/>
              </a:lnSpc>
              <a:buNone/>
            </a:pPr>
            <a:endParaRPr lang="en-IE" sz="2400" dirty="0" smtClean="0"/>
          </a:p>
          <a:p>
            <a:pPr algn="just">
              <a:lnSpc>
                <a:spcPct val="120000"/>
              </a:lnSpc>
              <a:buNone/>
            </a:pPr>
            <a:endParaRPr lang="en-IE" sz="2400" dirty="0" smtClean="0"/>
          </a:p>
          <a:p>
            <a:pPr lvl="1" algn="just">
              <a:lnSpc>
                <a:spcPct val="120000"/>
              </a:lnSpc>
            </a:pPr>
            <a:endParaRPr lang="en-IE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936104"/>
          </a:xfrm>
          <a:prstGeom prst="rect">
            <a:avLst/>
          </a:prstGeom>
          <a:noFill/>
        </p:spPr>
      </p:pic>
      <p:pic>
        <p:nvPicPr>
          <p:cNvPr id="9218" name="Picture 2" descr="Waterford Vadrarfjordr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42196"/>
            <a:ext cx="3096344" cy="3096346"/>
          </a:xfrm>
          <a:prstGeom prst="rect">
            <a:avLst/>
          </a:prstGeom>
          <a:noFill/>
        </p:spPr>
      </p:pic>
      <p:pic>
        <p:nvPicPr>
          <p:cNvPr id="9219" name="Picture 3" descr="C:\Users\mquinn\Dropbox\Image Bank\Kilkenny photos\The Hole in the Wall, Kilken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780928"/>
            <a:ext cx="3143100" cy="2365524"/>
          </a:xfrm>
          <a:prstGeom prst="rect">
            <a:avLst/>
          </a:prstGeom>
          <a:noFill/>
        </p:spPr>
      </p:pic>
      <p:pic>
        <p:nvPicPr>
          <p:cNvPr id="9220" name="Picture 4" descr="C:\Users\mquinn\Dropbox\Image Bank\Wexford Photos\Sand Sculpting Festival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354364"/>
            <a:ext cx="313234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The Cultural Programme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040560" cy="525658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IE" sz="2400" dirty="0" smtClean="0"/>
              <a:t>The programme will be spread across the whole region</a:t>
            </a:r>
          </a:p>
          <a:p>
            <a:pPr algn="just">
              <a:lnSpc>
                <a:spcPct val="120000"/>
              </a:lnSpc>
            </a:pPr>
            <a:r>
              <a:rPr lang="en-IE" sz="2400" dirty="0" smtClean="0"/>
              <a:t>The programme will have a significant European element</a:t>
            </a:r>
          </a:p>
          <a:p>
            <a:pPr algn="just">
              <a:lnSpc>
                <a:spcPct val="120000"/>
              </a:lnSpc>
            </a:pPr>
            <a:r>
              <a:rPr lang="en-IE" sz="2400" dirty="0" smtClean="0"/>
              <a:t>The 2020 programme will begin building from 2016 </a:t>
            </a:r>
          </a:p>
          <a:p>
            <a:pPr algn="just">
              <a:lnSpc>
                <a:spcPct val="120000"/>
              </a:lnSpc>
            </a:pPr>
            <a:r>
              <a:rPr lang="en-IE" sz="2400" dirty="0" smtClean="0"/>
              <a:t>It will leave a legacy of </a:t>
            </a:r>
          </a:p>
          <a:p>
            <a:pPr lvl="1" algn="just">
              <a:lnSpc>
                <a:spcPct val="120000"/>
              </a:lnSpc>
            </a:pPr>
            <a:r>
              <a:rPr lang="en-IE" sz="2000" dirty="0" smtClean="0"/>
              <a:t>Partnership</a:t>
            </a:r>
          </a:p>
          <a:p>
            <a:pPr lvl="1" algn="just">
              <a:lnSpc>
                <a:spcPct val="120000"/>
              </a:lnSpc>
            </a:pPr>
            <a:r>
              <a:rPr lang="en-IE" sz="2000" dirty="0" smtClean="0"/>
              <a:t>Collaboration</a:t>
            </a:r>
          </a:p>
          <a:p>
            <a:pPr lvl="1" algn="just">
              <a:lnSpc>
                <a:spcPct val="120000"/>
              </a:lnSpc>
            </a:pPr>
            <a:r>
              <a:rPr lang="en-IE" sz="2000" dirty="0" smtClean="0"/>
              <a:t>International reputation </a:t>
            </a:r>
          </a:p>
          <a:p>
            <a:pPr algn="just">
              <a:lnSpc>
                <a:spcPct val="120000"/>
              </a:lnSpc>
            </a:pPr>
            <a:endParaRPr lang="en-IE" sz="2400" dirty="0" smtClean="0"/>
          </a:p>
          <a:p>
            <a:pPr lvl="1" algn="just">
              <a:lnSpc>
                <a:spcPct val="120000"/>
              </a:lnSpc>
            </a:pPr>
            <a:endParaRPr lang="en-IE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936104"/>
          </a:xfrm>
          <a:prstGeom prst="rect">
            <a:avLst/>
          </a:prstGeom>
          <a:noFill/>
        </p:spPr>
      </p:pic>
      <p:pic>
        <p:nvPicPr>
          <p:cNvPr id="4097" name="Picture 1" descr="C:\Users\mquinn\Dropbox\Image Bank\Kilkenny Arts Festival 2015\IMG_3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12776"/>
            <a:ext cx="325437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The Cultural Programme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IE" sz="2400" dirty="0" smtClean="0"/>
              <a:t>The Bid Book programme will have over 30 large scale innovative  cultural projects </a:t>
            </a:r>
          </a:p>
          <a:p>
            <a:pPr lvl="1" algn="just">
              <a:lnSpc>
                <a:spcPct val="120000"/>
              </a:lnSpc>
            </a:pPr>
            <a:endParaRPr lang="en-IE" sz="2400" dirty="0" smtClean="0"/>
          </a:p>
          <a:p>
            <a:pPr lvl="1" algn="just">
              <a:lnSpc>
                <a:spcPct val="120000"/>
              </a:lnSpc>
            </a:pPr>
            <a:endParaRPr lang="en-IE" sz="2400" dirty="0" smtClean="0"/>
          </a:p>
          <a:p>
            <a:pPr lvl="1" algn="just">
              <a:lnSpc>
                <a:spcPct val="120000"/>
              </a:lnSpc>
            </a:pPr>
            <a:endParaRPr lang="en-IE" sz="2400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1008112" cy="936104"/>
          </a:xfrm>
          <a:prstGeom prst="rect">
            <a:avLst/>
          </a:prstGeom>
          <a:noFill/>
        </p:spPr>
      </p:pic>
      <p:pic>
        <p:nvPicPr>
          <p:cNvPr id="3077" name="Picture 5" descr="C:\Users\mquinn\Dropbox\Image Bank\Waterford\Waterford Harvest Festiv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40967"/>
            <a:ext cx="3351337" cy="222971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85185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Budget</a:t>
            </a:r>
            <a:endParaRPr lang="en-IE" sz="2800" b="1" u="sng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2" cy="936104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86321"/>
            <a:ext cx="7788281" cy="49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Financial Impact</a:t>
            </a:r>
            <a:endParaRPr lang="en-IE" sz="2800" b="1" u="sng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2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5892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464496"/>
          </a:xfr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The knock-on impact of expenditure of €31m in the region will be significant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endParaRPr lang="en-IE" sz="2400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The expenditure of €4m on Marketing will generate national and international coverage to the value of €24m  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endParaRPr lang="en-IE" sz="2400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The return on investment of the total program expenditure is estimated at €170m for the region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Budget</a:t>
            </a:r>
            <a:endParaRPr lang="en-IE" sz="2800" b="1" u="sng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60648"/>
            <a:ext cx="1008112" cy="9361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479715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*Subject to final programming</a:t>
            </a:r>
            <a:endParaRPr lang="en-IE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02" y="1556792"/>
            <a:ext cx="78877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Key dates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464496"/>
          </a:xfr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June 17</a:t>
            </a:r>
            <a:r>
              <a:rPr lang="en-IE" sz="2400" baseline="30000" dirty="0" smtClean="0"/>
              <a:t>th</a:t>
            </a:r>
            <a:r>
              <a:rPr lang="en-IE" sz="2400" dirty="0" smtClean="0"/>
              <a:t>: Bid Book deadline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endParaRPr lang="en-IE" sz="2400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July 13</a:t>
            </a:r>
            <a:r>
              <a:rPr lang="en-IE" sz="2400" baseline="30000" dirty="0" smtClean="0"/>
              <a:t>th</a:t>
            </a:r>
            <a:r>
              <a:rPr lang="en-IE" sz="2400" dirty="0" smtClean="0"/>
              <a:t>: Jury visit the region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endParaRPr lang="en-IE" sz="2400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smtClean="0"/>
              <a:t>July 14</a:t>
            </a:r>
            <a:r>
              <a:rPr lang="en-IE" sz="2400" baseline="30000" smtClean="0"/>
              <a:t>th</a:t>
            </a:r>
            <a:r>
              <a:rPr lang="en-IE" sz="2400" dirty="0" smtClean="0"/>
              <a:t>: Jury interview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endParaRPr lang="en-IE" sz="2400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July 15</a:t>
            </a:r>
            <a:r>
              <a:rPr lang="en-IE" sz="2400" baseline="30000" dirty="0" smtClean="0"/>
              <a:t>th</a:t>
            </a:r>
            <a:r>
              <a:rPr lang="en-IE" sz="2400" dirty="0" smtClean="0"/>
              <a:t>: Announcement of Irish European Capital of Culture 2020 </a:t>
            </a:r>
            <a:endParaRPr lang="en-IE" sz="2400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1008112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008112" cy="936104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E" sz="6600" dirty="0" smtClean="0"/>
              <a:t>Regional Cultural Strategy</a:t>
            </a:r>
            <a:endParaRPr lang="en-IE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400600"/>
          </a:xfrm>
        </p:spPr>
        <p:txBody>
          <a:bodyPr>
            <a:normAutofit/>
          </a:bodyPr>
          <a:lstStyle/>
          <a:p>
            <a:r>
              <a:rPr lang="en-IE" b="1" dirty="0" smtClean="0"/>
              <a:t>Ask of Kilkenny County Council: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4000" dirty="0" smtClean="0"/>
              <a:t>1. Approve Contribution to the European Capital of Culture Budget</a:t>
            </a:r>
            <a:br>
              <a:rPr lang="en-IE" sz="4000" dirty="0" smtClean="0"/>
            </a:br>
            <a:r>
              <a:rPr lang="en-IE" sz="4000" dirty="0" smtClean="0"/>
              <a:t/>
            </a:r>
            <a:br>
              <a:rPr lang="en-IE" sz="4000" dirty="0" smtClean="0"/>
            </a:br>
            <a:r>
              <a:rPr lang="en-IE" sz="4000" dirty="0" smtClean="0"/>
              <a:t>2. Endorse the Three Sisters Bid to host European Capital of Culture in 2020</a:t>
            </a:r>
            <a:endParaRPr lang="en-IE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Thank you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464496"/>
          </a:xfrm>
        </p:spPr>
        <p:txBody>
          <a:bodyPr>
            <a:normAutofit/>
          </a:bodyPr>
          <a:lstStyle/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Questions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endParaRPr lang="en-IE" sz="2400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Further comments or questions can be sent to me at </a:t>
            </a:r>
            <a:r>
              <a:rPr lang="en-IE" sz="2400" dirty="0" smtClean="0">
                <a:hlinkClick r:id="rId2"/>
              </a:rPr>
              <a:t>emma@threesisters2020.ie</a:t>
            </a:r>
            <a:endParaRPr lang="en-IE" sz="2400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Programming ideas can be submitted on our website </a:t>
            </a:r>
            <a:r>
              <a:rPr lang="en-IE" sz="2400" dirty="0" smtClean="0">
                <a:hlinkClick r:id="rId3"/>
              </a:rPr>
              <a:t>www.threesisters2020.ie</a:t>
            </a:r>
            <a:endParaRPr lang="en-IE" sz="2400" dirty="0" smtClean="0"/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IE" sz="2400" dirty="0" smtClean="0"/>
              <a:t>Follow us on twitter @3sisters2020 and on </a:t>
            </a:r>
            <a:r>
              <a:rPr lang="en-IE" sz="2400" dirty="0" err="1" smtClean="0"/>
              <a:t>facebook</a:t>
            </a:r>
            <a:r>
              <a:rPr lang="en-IE" sz="2400" dirty="0" smtClean="0"/>
              <a:t> threesisters2020</a:t>
            </a:r>
          </a:p>
          <a:p>
            <a:pPr lvl="1" algn="just">
              <a:lnSpc>
                <a:spcPct val="120000"/>
              </a:lnSpc>
              <a:buFont typeface="Arial" pitchFamily="34" charset="0"/>
              <a:buChar char="•"/>
            </a:pPr>
            <a:endParaRPr lang="en-IE" sz="2400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08112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Regional Cultural Strategy 2016-2025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E" sz="4000" b="1" dirty="0" smtClean="0"/>
              <a:t>Vision</a:t>
            </a:r>
          </a:p>
          <a:p>
            <a:pPr algn="just">
              <a:buNone/>
            </a:pPr>
            <a:r>
              <a:rPr lang="en-IE" sz="4000" dirty="0" smtClean="0"/>
              <a:t> </a:t>
            </a:r>
            <a:r>
              <a:rPr lang="en-IE" sz="2400" i="1" dirty="0"/>
              <a:t>A region where the intrinsic value of culture is understood, appreciated and resourced to deliver excellence, </a:t>
            </a:r>
            <a:r>
              <a:rPr lang="en-IE" sz="2400" i="1" dirty="0" smtClean="0"/>
              <a:t>innovation, accessibility </a:t>
            </a:r>
            <a:r>
              <a:rPr lang="en-IE" sz="2400" i="1" dirty="0"/>
              <a:t>and engagement for all who live, work and visit the Three Sisters.</a:t>
            </a:r>
          </a:p>
          <a:p>
            <a:pPr algn="just">
              <a:lnSpc>
                <a:spcPct val="120000"/>
              </a:lnSpc>
            </a:pPr>
            <a:endParaRPr lang="en-IE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1008112" cy="936104"/>
          </a:xfrm>
          <a:prstGeom prst="rect">
            <a:avLst/>
          </a:prstGeom>
          <a:noFill/>
        </p:spPr>
      </p:pic>
      <p:pic>
        <p:nvPicPr>
          <p:cNvPr id="6" name="Picture 5" descr="Demonstrations at Kite Studios_The Irish Handmade Glass Company_ _T6E3050_glass making_M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37112"/>
            <a:ext cx="3058762" cy="2063116"/>
          </a:xfrm>
          <a:prstGeom prst="rect">
            <a:avLst/>
          </a:prstGeom>
        </p:spPr>
      </p:pic>
      <p:pic>
        <p:nvPicPr>
          <p:cNvPr id="7" name="Picture 6" descr="The 3 Gossips from 'The Ghosts of Versailles' by John Corigliano - Photo by Patrick Redmo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509120"/>
            <a:ext cx="2983260" cy="1988840"/>
          </a:xfrm>
          <a:prstGeom prst="rect">
            <a:avLst/>
          </a:prstGeom>
        </p:spPr>
      </p:pic>
      <p:pic>
        <p:nvPicPr>
          <p:cNvPr id="8" name="Picture 7" descr="David Kronn Exhibition Opening, Jan 2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5237" y="4509120"/>
            <a:ext cx="2948763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Regional Cultural Strategy 2016-2025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064896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E" b="1" cap="small" dirty="0" smtClean="0"/>
              <a:t>Mission</a:t>
            </a:r>
          </a:p>
          <a:p>
            <a:pPr>
              <a:buNone/>
            </a:pPr>
            <a:r>
              <a:rPr lang="en-IE" sz="2400" cap="small" dirty="0" smtClean="0"/>
              <a:t>To transform the Three Sisters region through culture-led partnership and investment to enhance the lives of our citizens</a:t>
            </a:r>
          </a:p>
          <a:p>
            <a:endParaRPr lang="en-IE" sz="2000" cap="small" dirty="0" smtClean="0"/>
          </a:p>
          <a:p>
            <a:endParaRPr lang="en-IE" sz="2000" cap="small" dirty="0" smtClean="0"/>
          </a:p>
          <a:p>
            <a:endParaRPr lang="en-IE" sz="2000" dirty="0" smtClean="0"/>
          </a:p>
          <a:p>
            <a:pPr lvl="1">
              <a:buNone/>
            </a:pPr>
            <a:endParaRPr lang="en-IE" dirty="0" smtClean="0"/>
          </a:p>
          <a:p>
            <a:pPr lvl="1">
              <a:buNone/>
            </a:pPr>
            <a:endParaRPr lang="en-IE" dirty="0"/>
          </a:p>
        </p:txBody>
      </p:sp>
      <p:pic>
        <p:nvPicPr>
          <p:cNvPr id="4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1008112" cy="9361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1268760"/>
            <a:ext cx="7848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IE" sz="2400" b="1" cap="small" dirty="0" smtClean="0"/>
          </a:p>
          <a:p>
            <a:pPr lvl="0"/>
            <a:endParaRPr lang="en-IE" sz="2400" b="1" cap="small" dirty="0" smtClean="0"/>
          </a:p>
          <a:p>
            <a:pPr lvl="0"/>
            <a:endParaRPr lang="en-IE" sz="2400" b="1" cap="small" dirty="0" smtClean="0"/>
          </a:p>
          <a:p>
            <a:pPr lvl="0"/>
            <a:endParaRPr lang="en-IE" sz="2400" b="1" cap="small" dirty="0" smtClean="0"/>
          </a:p>
          <a:p>
            <a:pPr lvl="0"/>
            <a:endParaRPr lang="en-IE" sz="2400" b="1" cap="small" dirty="0" smtClean="0"/>
          </a:p>
          <a:p>
            <a:pPr lvl="0"/>
            <a:endParaRPr lang="en-IE" sz="2400" b="1" cap="small" dirty="0" smtClean="0"/>
          </a:p>
          <a:p>
            <a:pPr lvl="0"/>
            <a:r>
              <a:rPr lang="en-IE" sz="2400" b="1" cap="small" dirty="0" smtClean="0"/>
              <a:t>Four Strategic Priorities</a:t>
            </a:r>
          </a:p>
          <a:p>
            <a:pPr lvl="0">
              <a:buFont typeface="Arial" pitchFamily="34" charset="0"/>
              <a:buChar char="•"/>
            </a:pPr>
            <a:r>
              <a:rPr lang="en-IE" sz="2400" cap="small" dirty="0" smtClean="0"/>
              <a:t>A </a:t>
            </a:r>
            <a:r>
              <a:rPr lang="en-IE" sz="2400" cap="small" dirty="0"/>
              <a:t>Regional Model for Partnership</a:t>
            </a:r>
            <a:endParaRPr lang="en-IE" sz="2400" dirty="0"/>
          </a:p>
          <a:p>
            <a:pPr lvl="0">
              <a:buFont typeface="Arial" pitchFamily="34" charset="0"/>
              <a:buChar char="•"/>
            </a:pPr>
            <a:r>
              <a:rPr lang="en-IE" sz="2400" cap="small" dirty="0" smtClean="0"/>
              <a:t>The </a:t>
            </a:r>
            <a:r>
              <a:rPr lang="en-IE" sz="2400" cap="small" dirty="0"/>
              <a:t>Creative and Cultural </a:t>
            </a:r>
            <a:r>
              <a:rPr lang="en-IE" sz="2400" cap="small" dirty="0" smtClean="0"/>
              <a:t>Economy</a:t>
            </a:r>
          </a:p>
          <a:p>
            <a:pPr>
              <a:buFont typeface="Arial" pitchFamily="34" charset="0"/>
              <a:buChar char="•"/>
            </a:pPr>
            <a:r>
              <a:rPr lang="en-IE" sz="2400" cap="small" dirty="0" smtClean="0"/>
              <a:t>Culture Led Social development </a:t>
            </a:r>
          </a:p>
          <a:p>
            <a:pPr lvl="0">
              <a:buFont typeface="Arial" pitchFamily="34" charset="0"/>
              <a:buChar char="•"/>
            </a:pPr>
            <a:r>
              <a:rPr lang="en-IE" sz="2400" cap="small" dirty="0" smtClean="0"/>
              <a:t>Urban and Rural Regeneration </a:t>
            </a:r>
          </a:p>
          <a:p>
            <a:endParaRPr lang="en-IE" sz="2400" b="1" cap="small" dirty="0" smtClean="0"/>
          </a:p>
          <a:p>
            <a:pPr lvl="0"/>
            <a:endParaRPr lang="en-IE" sz="2400" dirty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en-IE" b="1" dirty="0" smtClean="0"/>
              <a:t>Ask of Kilkenny County Council: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 To Adopt the Regional Cultural Strategy 2016-2025 for the Three Sisters region.</a:t>
            </a:r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IE" sz="6600" dirty="0" smtClean="0">
                <a:latin typeface="+mn-lt"/>
                <a:ea typeface="+mn-ea"/>
                <a:cs typeface="+mn-cs"/>
              </a:rPr>
              <a:t>European Capital of Culture Bid</a:t>
            </a:r>
            <a:br>
              <a:rPr lang="en-IE" sz="6600" dirty="0" smtClean="0">
                <a:latin typeface="+mn-lt"/>
                <a:ea typeface="+mn-ea"/>
                <a:cs typeface="+mn-cs"/>
              </a:rPr>
            </a:br>
            <a:r>
              <a:rPr lang="en-IE" sz="6600" dirty="0" smtClean="0">
                <a:latin typeface="+mn-lt"/>
                <a:ea typeface="+mn-ea"/>
                <a:cs typeface="+mn-cs"/>
              </a:rPr>
              <a:t/>
            </a:r>
            <a:br>
              <a:rPr lang="en-IE" sz="6600" dirty="0" smtClean="0">
                <a:latin typeface="+mn-lt"/>
                <a:ea typeface="+mn-ea"/>
                <a:cs typeface="+mn-cs"/>
              </a:rPr>
            </a:br>
            <a:r>
              <a:rPr lang="en-IE" sz="6600" dirty="0" smtClean="0">
                <a:latin typeface="+mn-lt"/>
                <a:ea typeface="+mn-ea"/>
                <a:cs typeface="+mn-cs"/>
              </a:rPr>
              <a:t>Three Sisters 2020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5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653136"/>
            <a:ext cx="2160240" cy="2005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Introduction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32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en-IE" sz="6200" dirty="0"/>
              <a:t>T</a:t>
            </a:r>
            <a:r>
              <a:rPr lang="en-IE" sz="6200" dirty="0" smtClean="0"/>
              <a:t>he </a:t>
            </a:r>
            <a:r>
              <a:rPr lang="en-IE" sz="6200" dirty="0"/>
              <a:t>European Union designates one or more cities as a European Capital of Culture </a:t>
            </a:r>
            <a:r>
              <a:rPr lang="en-IE" sz="6200" dirty="0" smtClean="0"/>
              <a:t> each year since 1985.</a:t>
            </a:r>
          </a:p>
          <a:p>
            <a:pPr lvl="0" algn="just">
              <a:lnSpc>
                <a:spcPct val="120000"/>
              </a:lnSpc>
            </a:pPr>
            <a:endParaRPr lang="en-IE" sz="6200" dirty="0"/>
          </a:p>
          <a:p>
            <a:pPr lvl="0" algn="just">
              <a:lnSpc>
                <a:spcPct val="120000"/>
              </a:lnSpc>
            </a:pPr>
            <a:r>
              <a:rPr lang="en-IE" sz="6200" dirty="0"/>
              <a:t>The title celebrates the richness and diversity of cultures throughout Europe and aims to bring the peoples of Europe closer together and improve our mutual </a:t>
            </a:r>
            <a:r>
              <a:rPr lang="en-IE" sz="6200" dirty="0" smtClean="0"/>
              <a:t>understanding.</a:t>
            </a:r>
          </a:p>
          <a:p>
            <a:pPr lvl="0" algn="just">
              <a:lnSpc>
                <a:spcPct val="120000"/>
              </a:lnSpc>
              <a:buNone/>
            </a:pPr>
            <a:endParaRPr lang="en-IE" sz="6200" dirty="0"/>
          </a:p>
          <a:p>
            <a:pPr lvl="0" algn="just">
              <a:lnSpc>
                <a:spcPct val="120000"/>
              </a:lnSpc>
            </a:pPr>
            <a:r>
              <a:rPr lang="en-IE" sz="6200" dirty="0"/>
              <a:t>Waterford, Kilkenny and Wexford are bidding as the Three Sister </a:t>
            </a:r>
            <a:r>
              <a:rPr lang="en-IE" sz="6200" dirty="0" smtClean="0"/>
              <a:t>Region against </a:t>
            </a:r>
            <a:r>
              <a:rPr lang="en-IE" sz="6200" dirty="0"/>
              <a:t>Limerick and Galway (Dublin was eliminated at the short-listing stage</a:t>
            </a:r>
            <a:r>
              <a:rPr lang="en-IE" sz="6200" dirty="0" smtClean="0"/>
              <a:t>).</a:t>
            </a:r>
          </a:p>
          <a:p>
            <a:pPr lvl="0" algn="just">
              <a:lnSpc>
                <a:spcPct val="120000"/>
              </a:lnSpc>
              <a:buNone/>
            </a:pPr>
            <a:endParaRPr lang="en-IE" sz="6200" dirty="0"/>
          </a:p>
          <a:p>
            <a:pPr lvl="0" algn="just">
              <a:lnSpc>
                <a:spcPct val="120000"/>
              </a:lnSpc>
            </a:pPr>
            <a:r>
              <a:rPr lang="en-IE" sz="6200" dirty="0"/>
              <a:t>The Region has formed a unique partnership of the three LAs and the Cultural Sector. </a:t>
            </a:r>
            <a:r>
              <a:rPr lang="en-IE" sz="6200" dirty="0" smtClean="0"/>
              <a:t>A </a:t>
            </a:r>
            <a:r>
              <a:rPr lang="en-IE" sz="6200" dirty="0"/>
              <a:t>partnership approach with a single cultural programme is a first for the ECoC and offers the opportunity to broaden the concept.</a:t>
            </a:r>
          </a:p>
          <a:p>
            <a:pPr algn="just">
              <a:lnSpc>
                <a:spcPct val="120000"/>
              </a:lnSpc>
            </a:pPr>
            <a:endParaRPr lang="en-IE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1008112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Benefits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5112568" cy="52565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IE" sz="2400" dirty="0"/>
              <a:t>We </a:t>
            </a:r>
            <a:r>
              <a:rPr lang="en-IE" sz="2400" dirty="0" smtClean="0"/>
              <a:t>will </a:t>
            </a:r>
            <a:r>
              <a:rPr lang="en-IE" sz="2400" dirty="0"/>
              <a:t>automatically become “the place to visit” in Europe with an immediate increase in visitor </a:t>
            </a:r>
            <a:r>
              <a:rPr lang="en-IE" sz="2400" dirty="0" smtClean="0"/>
              <a:t>numbers</a:t>
            </a:r>
          </a:p>
          <a:p>
            <a:pPr lvl="0">
              <a:buNone/>
            </a:pPr>
            <a:endParaRPr lang="en-IE" sz="2400" dirty="0"/>
          </a:p>
          <a:p>
            <a:pPr lvl="0"/>
            <a:r>
              <a:rPr lang="en-IE" sz="2400" dirty="0"/>
              <a:t>We will be able to create a more sustainable future for our artists and creative people. </a:t>
            </a:r>
            <a:endParaRPr lang="en-IE" sz="2400" dirty="0" smtClean="0"/>
          </a:p>
          <a:p>
            <a:pPr lvl="0">
              <a:buNone/>
            </a:pPr>
            <a:endParaRPr lang="en-IE" sz="2400" dirty="0"/>
          </a:p>
          <a:p>
            <a:pPr lvl="0"/>
            <a:r>
              <a:rPr lang="en-IE" sz="2400" dirty="0"/>
              <a:t>There will be improvements in investment opportunities, enterprise creation </a:t>
            </a:r>
            <a:endParaRPr lang="en-IE" sz="2400" dirty="0" smtClean="0"/>
          </a:p>
          <a:p>
            <a:pPr lvl="0"/>
            <a:endParaRPr lang="en-IE" sz="2400" dirty="0" smtClean="0"/>
          </a:p>
          <a:p>
            <a:pPr lvl="0"/>
            <a:r>
              <a:rPr lang="en-IE" sz="2400" dirty="0" smtClean="0"/>
              <a:t>and </a:t>
            </a:r>
            <a:r>
              <a:rPr lang="en-IE" sz="2400" dirty="0"/>
              <a:t>a greater appreciation for the value which creativity can bring </a:t>
            </a:r>
            <a:endParaRPr lang="en-IE" sz="2400" dirty="0" smtClean="0"/>
          </a:p>
          <a:p>
            <a:pPr lvl="0">
              <a:buNone/>
            </a:pPr>
            <a:endParaRPr lang="en-IE" sz="2400" dirty="0" smtClean="0"/>
          </a:p>
          <a:p>
            <a:pPr lvl="0"/>
            <a:r>
              <a:rPr lang="en-IE" sz="2400" dirty="0" smtClean="0"/>
              <a:t>Improved image is a key impact indicator for many </a:t>
            </a:r>
            <a:r>
              <a:rPr lang="en-IE" sz="2400" dirty="0" err="1" smtClean="0"/>
              <a:t>ECoCs</a:t>
            </a:r>
            <a:endParaRPr lang="en-IE" sz="2400" dirty="0"/>
          </a:p>
          <a:p>
            <a:pPr algn="just">
              <a:lnSpc>
                <a:spcPct val="120000"/>
              </a:lnSpc>
            </a:pPr>
            <a:endParaRPr lang="en-IE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008112" cy="936104"/>
          </a:xfrm>
          <a:prstGeom prst="rect">
            <a:avLst/>
          </a:prstGeom>
          <a:noFill/>
        </p:spPr>
      </p:pic>
      <p:pic>
        <p:nvPicPr>
          <p:cNvPr id="3073" name="Picture 1" descr="C:\Users\kcollins\Dropbox\Image Bank\Waterford St Patrick's Day 2016 (sara)\waterfordStPatrick's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2179" y="1268760"/>
            <a:ext cx="379182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u="sng" dirty="0" smtClean="0"/>
              <a:t>Benefits</a:t>
            </a:r>
            <a:endParaRPr lang="en-IE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6588224" cy="485740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Experience of Liverpool  ECoC – 2008</a:t>
            </a:r>
          </a:p>
          <a:p>
            <a:pPr lvl="1"/>
            <a:r>
              <a:rPr lang="en-IE" sz="2350" dirty="0" smtClean="0"/>
              <a:t>Awareness increased from 46% to 65%</a:t>
            </a:r>
          </a:p>
          <a:p>
            <a:pPr lvl="1"/>
            <a:r>
              <a:rPr lang="en-IE" sz="2350" dirty="0" smtClean="0"/>
              <a:t>Tourism in the city grew by 34%</a:t>
            </a:r>
          </a:p>
          <a:p>
            <a:pPr lvl="1"/>
            <a:r>
              <a:rPr lang="en-IE" sz="2350" dirty="0" smtClean="0"/>
              <a:t>The additional spending was £754m</a:t>
            </a:r>
          </a:p>
          <a:p>
            <a:pPr>
              <a:buNone/>
            </a:pPr>
            <a:r>
              <a:rPr lang="en-IE" sz="2800" dirty="0" smtClean="0"/>
              <a:t> </a:t>
            </a:r>
          </a:p>
          <a:p>
            <a:r>
              <a:rPr lang="en-IE" sz="2800" dirty="0" smtClean="0"/>
              <a:t>Experience in Cork ECoC - 2005</a:t>
            </a:r>
          </a:p>
          <a:p>
            <a:pPr lvl="1"/>
            <a:r>
              <a:rPr lang="en-IE" sz="2400" dirty="0" smtClean="0"/>
              <a:t>Increase in visitor numbers of 38%</a:t>
            </a:r>
          </a:p>
          <a:p>
            <a:pPr lvl="1"/>
            <a:r>
              <a:rPr lang="en-IE" sz="2400" dirty="0" smtClean="0"/>
              <a:t>Increase in tourism income of 28%</a:t>
            </a:r>
          </a:p>
          <a:p>
            <a:pPr algn="just">
              <a:lnSpc>
                <a:spcPct val="120000"/>
              </a:lnSpc>
            </a:pPr>
            <a:endParaRPr lang="en-IE" dirty="0"/>
          </a:p>
        </p:txBody>
      </p:sp>
      <p:pic>
        <p:nvPicPr>
          <p:cNvPr id="1026" name="Picture 2" descr="C:\Users\kcollins\Dropbox\Archive\Bid Development Three Sisters 2020\Phase 2\Communications and PR\Three sisters 2020 branding\Three Sisters 2020 Logo\THREE_SISTERS_LOGO_CMYK_TAGLI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008112" cy="936104"/>
          </a:xfrm>
          <a:prstGeom prst="rect">
            <a:avLst/>
          </a:prstGeom>
          <a:noFill/>
        </p:spPr>
      </p:pic>
      <p:pic>
        <p:nvPicPr>
          <p:cNvPr id="6148" name="Picture 4" descr="http://www.crispinthurlow.net/europe/images/LogosCo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16214"/>
            <a:ext cx="3923928" cy="344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605</Words>
  <Application>Microsoft Office PowerPoint</Application>
  <PresentationFormat>On-screen Show (4:3)</PresentationFormat>
  <Paragraphs>130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Regional Cultural Strategy 2016-2025</vt:lpstr>
      <vt:lpstr>Regional Cultural Strategy 2016-2025</vt:lpstr>
      <vt:lpstr>Ask of Kilkenny County Council:   To Adopt the Regional Cultural Strategy 2016-2025 for the Three Sisters region.</vt:lpstr>
      <vt:lpstr>European Capital of Culture Bid  Three Sisters 2020  </vt:lpstr>
      <vt:lpstr>Introduction</vt:lpstr>
      <vt:lpstr>Benefits</vt:lpstr>
      <vt:lpstr>Benefits</vt:lpstr>
      <vt:lpstr>           European Parliament Report on ECoCs Impact</vt:lpstr>
      <vt:lpstr>The Bid Book</vt:lpstr>
      <vt:lpstr>Key Issues Raised by the Jury</vt:lpstr>
      <vt:lpstr>The Cultural Programme</vt:lpstr>
      <vt:lpstr>The Cultural Programme</vt:lpstr>
      <vt:lpstr>The Cultural Programme</vt:lpstr>
      <vt:lpstr>Budget</vt:lpstr>
      <vt:lpstr>Financial Impact</vt:lpstr>
      <vt:lpstr>Budget</vt:lpstr>
      <vt:lpstr>Key dates</vt:lpstr>
      <vt:lpstr>Ask of Kilkenny County Council:  1. Approve Contribution to the European Capital of Culture Budget  2. Endorse the Three Sisters Bid to host European Capital of Culture in 2020</vt:lpstr>
      <vt:lpstr>Thank you</vt:lpstr>
    </vt:vector>
  </TitlesOfParts>
  <Company>Kilkenny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cnolan</cp:lastModifiedBy>
  <cp:revision>88</cp:revision>
  <dcterms:created xsi:type="dcterms:W3CDTF">2016-04-05T12:48:16Z</dcterms:created>
  <dcterms:modified xsi:type="dcterms:W3CDTF">2016-05-17T11:13:54Z</dcterms:modified>
</cp:coreProperties>
</file>