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52" r:id="rId1"/>
  </p:sldMasterIdLst>
  <p:notesMasterIdLst>
    <p:notesMasterId r:id="rId9"/>
  </p:notesMasterIdLst>
  <p:handoutMasterIdLst>
    <p:handoutMasterId r:id="rId10"/>
  </p:handoutMasterIdLst>
  <p:sldIdLst>
    <p:sldId id="257" r:id="rId2"/>
    <p:sldId id="297" r:id="rId3"/>
    <p:sldId id="294" r:id="rId4"/>
    <p:sldId id="299" r:id="rId5"/>
    <p:sldId id="289" r:id="rId6"/>
    <p:sldId id="290" r:id="rId7"/>
    <p:sldId id="300" r:id="rId8"/>
  </p:sldIdLst>
  <p:sldSz cx="9144000" cy="6858000" type="screen4x3"/>
  <p:notesSz cx="6740525" cy="99202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 snapToGrid="0" snapToObjects="1"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5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1575" cy="495856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7380" y="1"/>
            <a:ext cx="2921574" cy="495856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r">
              <a:defRPr sz="1200"/>
            </a:lvl1pPr>
          </a:lstStyle>
          <a:p>
            <a:fld id="{C5A12B75-42BE-4C02-80A5-B8817E459368}" type="datetimeFigureOut">
              <a:rPr lang="en-IE" smtClean="0"/>
              <a:pPr/>
              <a:t>20/10/2017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2848"/>
            <a:ext cx="2921575" cy="495856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l">
              <a:defRPr sz="1200"/>
            </a:lvl1pPr>
          </a:lstStyle>
          <a:p>
            <a:r>
              <a:rPr lang="en-IE"/>
              <a:t>16/10/2017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7380" y="9422848"/>
            <a:ext cx="2921574" cy="495856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r">
              <a:defRPr sz="1200"/>
            </a:lvl1pPr>
          </a:lstStyle>
          <a:p>
            <a:fld id="{78C00AB6-5214-4D1A-94CF-B17B3887F92A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1575" cy="495856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7380" y="1"/>
            <a:ext cx="2921574" cy="495856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r">
              <a:defRPr sz="1200"/>
            </a:lvl1pPr>
          </a:lstStyle>
          <a:p>
            <a:fld id="{370E96FB-92FB-4814-BC4F-8FFBD81EA571}" type="datetimeFigureOut">
              <a:rPr lang="en-IE" smtClean="0"/>
              <a:pPr/>
              <a:t>20/10/2017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0588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46" tIns="45473" rIns="90946" bIns="45473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0" y="4711424"/>
            <a:ext cx="5392105" cy="4464288"/>
          </a:xfrm>
          <a:prstGeom prst="rect">
            <a:avLst/>
          </a:prstGeom>
        </p:spPr>
        <p:txBody>
          <a:bodyPr vert="horz" lIns="90946" tIns="45473" rIns="90946" bIns="4547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2848"/>
            <a:ext cx="2921575" cy="495856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l">
              <a:defRPr sz="1200"/>
            </a:lvl1pPr>
          </a:lstStyle>
          <a:p>
            <a:r>
              <a:rPr lang="en-IE"/>
              <a:t>16/10/2017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7380" y="9422848"/>
            <a:ext cx="2921574" cy="495856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r">
              <a:defRPr sz="1200"/>
            </a:lvl1pPr>
          </a:lstStyle>
          <a:p>
            <a:fld id="{07A3D31F-3F6A-4644-B73B-20AB18C5EA8D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E"/>
              <a:t>16/10/2017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A3D31F-3F6A-4644-B73B-20AB18C5EA8D}" type="slidenum">
              <a:rPr lang="en-IE" smtClean="0"/>
              <a:pPr/>
              <a:t>6</a:t>
            </a:fld>
            <a:endParaRPr lang="en-I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23/10/2017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23/10/2017</a:t>
            </a: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56529A8-094B-4143-8937-48EFD02B78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23/10/2017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23/10/2017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529A8-094B-4143-8937-48EFD02B78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56529A8-094B-4143-8937-48EFD02B78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23/10/2017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23/10/2017</a:t>
            </a: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23/10/2017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23/10/2017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56529A8-094B-4143-8937-48EFD02B78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23/10/2017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23/10/2017</a:t>
            </a:r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56529A8-094B-4143-8937-48EFD02B78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r>
              <a:rPr lang="en-US"/>
              <a:t>23/10/2017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23/10/2017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529A8-094B-4143-8937-48EFD02B78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23/10/2017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en-US"/>
              <a:t>23/10/2017</a:t>
            </a:r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56529A8-094B-4143-8937-48EFD02B78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23/10/2017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23/10/2017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56529A8-094B-4143-8937-48EFD02B78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23/10/2017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23/10/2017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56529A8-094B-4143-8937-48EFD02B78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56529A8-094B-4143-8937-48EFD02B78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23/10/2017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en-US"/>
              <a:t>23/10/2017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56529A8-094B-4143-8937-48EFD02B78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r>
              <a:rPr lang="en-US"/>
              <a:t>23/10/2017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en-US"/>
              <a:t>23/10/2017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r>
              <a:rPr lang="en-US"/>
              <a:t>23/10/2017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/>
              <a:t>23/10/2017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56529A8-094B-4143-8937-48EFD02B78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kk-moss/Sites/corporate/Images%20Logos%20and%20Branding/kilkenny%20county%20arm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kk-moss/Sites/corporate/Images%20Logos%20and%20Branding/kilkenny%20county%20arms.jpg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kk-moss/Sites/corporate/Images%20Logos%20and%20Branding/kilkenny%20county%20arms.jpg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kk-moss/Sites/corporate/Images%20Logos%20and%20Branding/kilkenny%20county%20arms.jpg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kk-moss/Sites/corporate/Images%20Logos%20and%20Branding/kilkenny%20county%20arms.jpg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kk-moss/Sites/corporate/Images%20Logos%20and%20Branding/kilkenny%20county%20arms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kk-moss/Sites/corporate/Images%20Logos%20and%20Branding/kilkenny%20county%20arms.jpg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101600">
              <a:schemeClr val="accent1">
                <a:alpha val="40000"/>
              </a:schemeClr>
            </a:glow>
            <a:outerShdw dist="50800" dir="5400000" algn="ctr" rotWithShape="0">
              <a:srgbClr val="000000"/>
            </a:outerShdw>
            <a:reflection blurRad="6350" endPos="0" dist="50800" dir="5400000" sy="-100000" algn="bl" rotWithShape="0"/>
          </a:effectLst>
        </p:spPr>
      </p:pic>
      <p:pic>
        <p:nvPicPr>
          <p:cNvPr id="8" name="Picture 7" descr="Picture">
            <a:hlinkClick r:id="rId2"/>
          </p:cNvPr>
          <p:cNvPicPr>
            <a:picLocks noChangeAspect="1" noChangeArrowheads="1"/>
          </p:cNvPicPr>
          <p:nvPr/>
        </p:nvPicPr>
        <p:blipFill>
          <a:blip r:embed="rId5" cstate="print">
            <a:lum bright="90000" contrast="-70000"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101600">
              <a:schemeClr val="accent1">
                <a:alpha val="40000"/>
              </a:schemeClr>
            </a:glow>
            <a:outerShdw dist="50800" sx="1000" sy="1000" algn="ctr" rotWithShape="0">
              <a:schemeClr val="tx1">
                <a:lumMod val="50000"/>
              </a:schemeClr>
            </a:outerShdw>
            <a:reflection blurRad="6350" endPos="0" dist="50800" dir="5400000" sy="-100000" algn="bl" rotWithShape="0"/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63138"/>
            <a:ext cx="8229600" cy="1696168"/>
          </a:xfrm>
        </p:spPr>
        <p:txBody>
          <a:bodyPr>
            <a:normAutofit/>
          </a:bodyPr>
          <a:lstStyle/>
          <a:p>
            <a:pPr algn="ctr"/>
            <a:r>
              <a:rPr lang="en-IE" sz="4000" b="1" dirty="0">
                <a:solidFill>
                  <a:schemeClr val="bg1"/>
                </a:solidFill>
              </a:rPr>
              <a:t>Kilkenny City Library</a:t>
            </a:r>
            <a:r>
              <a:rPr lang="en-IE" sz="3200" b="1" dirty="0">
                <a:solidFill>
                  <a:schemeClr val="bg1"/>
                </a:solidFill>
              </a:rPr>
              <a:t/>
            </a:r>
            <a:br>
              <a:rPr lang="en-IE" sz="3200" b="1" dirty="0">
                <a:solidFill>
                  <a:schemeClr val="bg1"/>
                </a:solidFill>
              </a:rPr>
            </a:br>
            <a:r>
              <a:rPr lang="en-IE" sz="3200" dirty="0">
                <a:solidFill>
                  <a:schemeClr val="bg1"/>
                </a:solidFill>
              </a:rPr>
              <a:t>Presentation to Members at Council Meeting </a:t>
            </a:r>
            <a:br>
              <a:rPr lang="en-IE" sz="3200" dirty="0">
                <a:solidFill>
                  <a:schemeClr val="bg1"/>
                </a:solidFill>
              </a:rPr>
            </a:br>
            <a:r>
              <a:rPr lang="en-IE" sz="3200" dirty="0">
                <a:solidFill>
                  <a:schemeClr val="bg1"/>
                </a:solidFill>
              </a:rPr>
              <a:t> 23rd October 2017</a:t>
            </a:r>
            <a:endParaRPr lang="en-IE" sz="3200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6"/>
          <a:stretch>
            <a:fillRect/>
          </a:stretch>
        </p:blipFill>
        <p:spPr>
          <a:xfrm>
            <a:off x="1887794" y="2159306"/>
            <a:ext cx="5486400" cy="3474578"/>
          </a:xfr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23/10/2017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1856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ictur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90000" contrast="-70000"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101600">
              <a:schemeClr val="accent1">
                <a:alpha val="40000"/>
              </a:schemeClr>
            </a:glow>
            <a:outerShdw dist="50800" sx="1000" sy="1000" algn="ctr" rotWithShape="0">
              <a:schemeClr val="tx1">
                <a:lumMod val="50000"/>
              </a:schemeClr>
            </a:outerShdw>
            <a:reflection blurRad="6350" endPos="0" dist="508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151906"/>
          </a:xfrm>
        </p:spPr>
        <p:txBody>
          <a:bodyPr>
            <a:normAutofit/>
          </a:bodyPr>
          <a:lstStyle/>
          <a:p>
            <a:pPr algn="l"/>
            <a:r>
              <a:rPr lang="en-IE" b="1" dirty="0">
                <a:solidFill>
                  <a:srgbClr val="002060"/>
                </a:solidFill>
              </a:rPr>
              <a:t>City Library – Current Context</a:t>
            </a:r>
            <a:endParaRPr lang="en-IE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85581"/>
            <a:ext cx="8229600" cy="4703344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bg1"/>
              </a:buClr>
              <a:buFont typeface="Wingdings" pitchFamily="2" charset="2"/>
              <a:buChar char="q"/>
            </a:pPr>
            <a:r>
              <a:rPr lang="en-IE" b="1" u="sng" dirty="0">
                <a:solidFill>
                  <a:schemeClr val="bg1"/>
                </a:solidFill>
                <a:latin typeface="+mj-lt"/>
              </a:rPr>
              <a:t>KCC Capital Budget 2017-2019</a:t>
            </a:r>
          </a:p>
          <a:p>
            <a:pPr>
              <a:buClr>
                <a:schemeClr val="bg1"/>
              </a:buClr>
              <a:buNone/>
            </a:pPr>
            <a:endParaRPr lang="en-IE" b="1" u="sng" dirty="0">
              <a:solidFill>
                <a:schemeClr val="bg1"/>
              </a:solidFill>
              <a:latin typeface="+mj-lt"/>
            </a:endParaRPr>
          </a:p>
          <a:p>
            <a:pPr lvl="1">
              <a:buClr>
                <a:schemeClr val="bg1"/>
              </a:buClr>
            </a:pPr>
            <a:r>
              <a:rPr lang="en-IE" dirty="0">
                <a:solidFill>
                  <a:schemeClr val="bg1"/>
                </a:solidFill>
                <a:latin typeface="+mj-lt"/>
              </a:rPr>
              <a:t>Adopted by Members in June 2017</a:t>
            </a:r>
          </a:p>
          <a:p>
            <a:pPr lvl="1">
              <a:buClr>
                <a:schemeClr val="bg1"/>
              </a:buClr>
            </a:pPr>
            <a:r>
              <a:rPr lang="en-IE" dirty="0">
                <a:solidFill>
                  <a:schemeClr val="bg1"/>
                </a:solidFill>
                <a:latin typeface="+mj-lt"/>
              </a:rPr>
              <a:t>Includes new City Library (€4.5million)</a:t>
            </a:r>
          </a:p>
          <a:p>
            <a:pPr lvl="1">
              <a:buClr>
                <a:schemeClr val="bg1"/>
              </a:buClr>
            </a:pPr>
            <a:r>
              <a:rPr lang="en-IE" dirty="0">
                <a:solidFill>
                  <a:schemeClr val="bg1"/>
                </a:solidFill>
                <a:latin typeface="+mj-lt"/>
              </a:rPr>
              <a:t>Includes commitment to re-assess preferred location for City Library</a:t>
            </a:r>
          </a:p>
          <a:p>
            <a:pPr lvl="1">
              <a:buClr>
                <a:schemeClr val="bg1"/>
              </a:buClr>
            </a:pPr>
            <a:endParaRPr lang="en-IE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q"/>
            </a:pPr>
            <a:r>
              <a:rPr lang="en-IE" sz="2400" b="1" u="sng" dirty="0">
                <a:solidFill>
                  <a:schemeClr val="bg1"/>
                </a:solidFill>
                <a:latin typeface="+mj-lt"/>
              </a:rPr>
              <a:t>National Library Capital Programme 2016–2021 </a:t>
            </a:r>
          </a:p>
          <a:p>
            <a:pPr>
              <a:buClr>
                <a:schemeClr val="bg1"/>
              </a:buClr>
              <a:buNone/>
            </a:pPr>
            <a:endParaRPr lang="en-IE" sz="2400" b="1" u="sng" dirty="0">
              <a:solidFill>
                <a:schemeClr val="bg1"/>
              </a:solidFill>
              <a:latin typeface="+mj-lt"/>
            </a:endParaRPr>
          </a:p>
          <a:p>
            <a:pPr>
              <a:buClr>
                <a:schemeClr val="bg1"/>
              </a:buClr>
              <a:buNone/>
            </a:pPr>
            <a:r>
              <a:rPr lang="en-IE" sz="2400" dirty="0">
                <a:solidFill>
                  <a:schemeClr val="bg1"/>
                </a:solidFill>
                <a:latin typeface="+mj-lt"/>
              </a:rPr>
              <a:t>    €2.45m multi annual allocation approved for Kilkenny</a:t>
            </a:r>
          </a:p>
          <a:p>
            <a:pPr lvl="3">
              <a:buClr>
                <a:schemeClr val="bg1"/>
              </a:buClr>
              <a:buFont typeface="Wingdings" pitchFamily="2" charset="2"/>
              <a:buChar char="§"/>
            </a:pPr>
            <a:r>
              <a:rPr lang="en-IE" dirty="0">
                <a:solidFill>
                  <a:schemeClr val="bg1"/>
                </a:solidFill>
                <a:latin typeface="+mj-lt"/>
              </a:rPr>
              <a:t>€0.75m	2019</a:t>
            </a:r>
          </a:p>
          <a:p>
            <a:pPr lvl="3">
              <a:buClr>
                <a:schemeClr val="bg1"/>
              </a:buClr>
              <a:buFont typeface="Wingdings" pitchFamily="2" charset="2"/>
              <a:buChar char="§"/>
            </a:pPr>
            <a:r>
              <a:rPr lang="en-IE" dirty="0">
                <a:solidFill>
                  <a:schemeClr val="bg1"/>
                </a:solidFill>
                <a:latin typeface="+mj-lt"/>
              </a:rPr>
              <a:t>€1.40m	2020</a:t>
            </a:r>
          </a:p>
          <a:p>
            <a:pPr lvl="3">
              <a:buClrTx/>
              <a:buFont typeface="Wingdings" pitchFamily="2" charset="2"/>
              <a:buChar char="§"/>
            </a:pPr>
            <a:r>
              <a:rPr lang="en-IE" dirty="0">
                <a:solidFill>
                  <a:schemeClr val="bg1"/>
                </a:solidFill>
                <a:latin typeface="+mj-lt"/>
              </a:rPr>
              <a:t>€0.30m	2021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23/10/2017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" y="6329419"/>
            <a:ext cx="9067800" cy="441325"/>
          </a:xfrm>
        </p:spPr>
        <p:txBody>
          <a:bodyPr/>
          <a:lstStyle/>
          <a:p>
            <a:r>
              <a:rPr lang="en-US" dirty="0"/>
              <a:t>23</a:t>
            </a:r>
            <a:r>
              <a:rPr lang="en-US" baseline="30000" dirty="0"/>
              <a:t>rd</a:t>
            </a:r>
            <a:r>
              <a:rPr lang="en-US" dirty="0"/>
              <a:t> October 2017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ur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90000" contrast="-70000"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101600">
              <a:schemeClr val="accent1">
                <a:alpha val="40000"/>
              </a:schemeClr>
            </a:glow>
            <a:outerShdw dist="50800" sx="1000" sy="1000" algn="ctr" rotWithShape="0">
              <a:schemeClr val="tx1">
                <a:lumMod val="50000"/>
              </a:schemeClr>
            </a:outerShdw>
            <a:reflection blurRad="6350" endPos="0" dist="508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45029"/>
          </a:xfrm>
        </p:spPr>
        <p:txBody>
          <a:bodyPr>
            <a:normAutofit/>
          </a:bodyPr>
          <a:lstStyle/>
          <a:p>
            <a:r>
              <a:rPr lang="en-IE" sz="3600" b="1" dirty="0">
                <a:solidFill>
                  <a:srgbClr val="002060"/>
                </a:solidFill>
              </a:rPr>
              <a:t>City Library -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0159"/>
            <a:ext cx="8229600" cy="504464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IE" sz="2600" b="1" dirty="0">
                <a:solidFill>
                  <a:schemeClr val="bg1"/>
                </a:solidFill>
                <a:latin typeface="+mj-lt"/>
              </a:rPr>
              <a:t>A City Library will:</a:t>
            </a:r>
          </a:p>
          <a:p>
            <a:pPr>
              <a:buClrTx/>
              <a:buFont typeface="Wingdings" pitchFamily="2" charset="2"/>
              <a:buChar char="q"/>
            </a:pPr>
            <a:r>
              <a:rPr lang="en-IE" sz="2000" dirty="0">
                <a:solidFill>
                  <a:schemeClr val="bg1"/>
                </a:solidFill>
                <a:latin typeface="+mj-lt"/>
              </a:rPr>
              <a:t>Provide a Central Library with the capacity to adequately support  branches supporting local communities &amp; local culture</a:t>
            </a:r>
          </a:p>
          <a:p>
            <a:pPr>
              <a:buClrTx/>
              <a:buFont typeface="Wingdings" pitchFamily="2" charset="2"/>
              <a:buChar char="q"/>
            </a:pPr>
            <a:r>
              <a:rPr lang="en-IE" sz="2000" dirty="0">
                <a:solidFill>
                  <a:schemeClr val="bg1"/>
                </a:solidFill>
                <a:latin typeface="+mj-lt"/>
              </a:rPr>
              <a:t>Enhance opportunities for learning, research, creativity and civic engagement</a:t>
            </a:r>
          </a:p>
          <a:p>
            <a:pPr>
              <a:buClrTx/>
              <a:buFont typeface="Wingdings" pitchFamily="2" charset="2"/>
              <a:buChar char="q"/>
            </a:pPr>
            <a:r>
              <a:rPr lang="en-IE" sz="2000" dirty="0">
                <a:solidFill>
                  <a:schemeClr val="bg1"/>
                </a:solidFill>
                <a:latin typeface="+mj-lt"/>
              </a:rPr>
              <a:t>Strengthen the library service serving all Kilkenny citizens into the future.</a:t>
            </a:r>
          </a:p>
          <a:p>
            <a:pPr>
              <a:buClrTx/>
              <a:buFont typeface="Wingdings" pitchFamily="2" charset="2"/>
              <a:buChar char="q"/>
            </a:pPr>
            <a:r>
              <a:rPr lang="en-IE" sz="2000" dirty="0">
                <a:solidFill>
                  <a:schemeClr val="bg1"/>
                </a:solidFill>
                <a:latin typeface="+mj-lt"/>
              </a:rPr>
              <a:t>Create a space which will be developed as a natural point in the City for people to gather and exchange information. </a:t>
            </a:r>
          </a:p>
          <a:p>
            <a:pPr>
              <a:buClrTx/>
              <a:buFont typeface="Wingdings" pitchFamily="2" charset="2"/>
              <a:buChar char="q"/>
            </a:pPr>
            <a:r>
              <a:rPr lang="en-IE" sz="2000" dirty="0">
                <a:solidFill>
                  <a:schemeClr val="bg1"/>
                </a:solidFill>
                <a:latin typeface="+mj-lt"/>
              </a:rPr>
              <a:t>Provide a multifunctional space to accommodate users changing needs and requirements.</a:t>
            </a:r>
          </a:p>
          <a:p>
            <a:pPr>
              <a:buNone/>
            </a:pPr>
            <a:endParaRPr lang="en-IE" sz="20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IE" sz="2600" b="1" dirty="0">
                <a:solidFill>
                  <a:schemeClr val="bg1"/>
                </a:solidFill>
                <a:latin typeface="+mj-lt"/>
              </a:rPr>
              <a:t>A  1500sqm City Library will accommodate:-</a:t>
            </a:r>
          </a:p>
          <a:p>
            <a:pPr>
              <a:buClrTx/>
              <a:buFont typeface="Wingdings" pitchFamily="2" charset="2"/>
              <a:buChar char="q"/>
            </a:pPr>
            <a:r>
              <a:rPr lang="en-IE" sz="2000" dirty="0">
                <a:solidFill>
                  <a:schemeClr val="bg1"/>
                </a:solidFill>
                <a:latin typeface="+mj-lt"/>
              </a:rPr>
              <a:t>New and improved spaces</a:t>
            </a:r>
          </a:p>
          <a:p>
            <a:pPr>
              <a:buClrTx/>
              <a:buFont typeface="Wingdings" pitchFamily="2" charset="2"/>
              <a:buChar char="q"/>
            </a:pPr>
            <a:r>
              <a:rPr lang="en-IE" sz="2000" dirty="0">
                <a:solidFill>
                  <a:schemeClr val="bg1"/>
                </a:solidFill>
                <a:latin typeface="+mj-lt"/>
              </a:rPr>
              <a:t>Expanded children’s space</a:t>
            </a:r>
          </a:p>
          <a:p>
            <a:pPr>
              <a:buClrTx/>
              <a:buFont typeface="Wingdings" pitchFamily="2" charset="2"/>
              <a:buChar char="q"/>
            </a:pPr>
            <a:r>
              <a:rPr lang="en-IE" sz="2000" dirty="0">
                <a:solidFill>
                  <a:schemeClr val="bg1"/>
                </a:solidFill>
                <a:latin typeface="+mj-lt"/>
              </a:rPr>
              <a:t>Expanded adult space</a:t>
            </a:r>
          </a:p>
          <a:p>
            <a:pPr>
              <a:buClrTx/>
              <a:buFont typeface="Wingdings" pitchFamily="2" charset="2"/>
              <a:buChar char="q"/>
            </a:pPr>
            <a:r>
              <a:rPr lang="en-IE" sz="2000" dirty="0">
                <a:solidFill>
                  <a:schemeClr val="bg1"/>
                </a:solidFill>
                <a:latin typeface="+mj-lt"/>
              </a:rPr>
              <a:t>New teen and adult area</a:t>
            </a:r>
          </a:p>
          <a:p>
            <a:pPr>
              <a:buClrTx/>
              <a:buFont typeface="Wingdings" pitchFamily="2" charset="2"/>
              <a:buChar char="q"/>
            </a:pPr>
            <a:r>
              <a:rPr lang="en-IE" sz="2000" dirty="0">
                <a:solidFill>
                  <a:schemeClr val="bg1"/>
                </a:solidFill>
                <a:latin typeface="+mj-lt"/>
              </a:rPr>
              <a:t>ICT learning hub with new technologies</a:t>
            </a:r>
          </a:p>
          <a:p>
            <a:pPr>
              <a:buClrTx/>
              <a:buFont typeface="Wingdings" pitchFamily="2" charset="2"/>
              <a:buChar char="q"/>
            </a:pPr>
            <a:r>
              <a:rPr lang="en-IE" sz="2000" dirty="0">
                <a:solidFill>
                  <a:schemeClr val="bg1"/>
                </a:solidFill>
                <a:latin typeface="+mj-lt"/>
              </a:rPr>
              <a:t>Community/exhibition spaces</a:t>
            </a:r>
          </a:p>
          <a:p>
            <a:pPr>
              <a:buFont typeface="Wingdings" pitchFamily="2" charset="2"/>
              <a:buChar char="Ø"/>
            </a:pPr>
            <a:endParaRPr lang="en-IE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23/10/2017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7847" y="6329419"/>
            <a:ext cx="8678497" cy="441325"/>
          </a:xfrm>
        </p:spPr>
        <p:txBody>
          <a:bodyPr/>
          <a:lstStyle/>
          <a:p>
            <a:r>
              <a:rPr lang="en-US" dirty="0"/>
              <a:t>23</a:t>
            </a:r>
            <a:r>
              <a:rPr lang="en-US" baseline="30000" dirty="0"/>
              <a:t>rd</a:t>
            </a:r>
            <a:r>
              <a:rPr lang="en-US" dirty="0"/>
              <a:t> October, 2017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ur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90000" contrast="-70000"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101600">
              <a:schemeClr val="accent1">
                <a:alpha val="40000"/>
              </a:schemeClr>
            </a:glow>
            <a:outerShdw dist="50800" sx="1000" sy="1000" algn="ctr" rotWithShape="0">
              <a:schemeClr val="tx1">
                <a:lumMod val="50000"/>
              </a:schemeClr>
            </a:outerShdw>
            <a:reflection blurRad="6350" endPos="0" dist="508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7049"/>
          </a:xfrm>
        </p:spPr>
        <p:txBody>
          <a:bodyPr>
            <a:noAutofit/>
          </a:bodyPr>
          <a:lstStyle/>
          <a:p>
            <a:r>
              <a:rPr lang="en-IE" sz="2800" dirty="0">
                <a:solidFill>
                  <a:schemeClr val="bg1"/>
                </a:solidFill>
              </a:rPr>
              <a:t>Summary of decisions taken in relation to 75/76 John Street, Kilkenny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01687"/>
            <a:ext cx="8229600" cy="531498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IE" sz="2100" dirty="0">
                <a:solidFill>
                  <a:schemeClr val="bg1"/>
                </a:solidFill>
              </a:rPr>
              <a:t>February 2007 – KCC Members agreed to purchase 75/76 John St</a:t>
            </a:r>
          </a:p>
          <a:p>
            <a:pPr>
              <a:buFont typeface="Wingdings" pitchFamily="2" charset="2"/>
              <a:buChar char="v"/>
            </a:pPr>
            <a:r>
              <a:rPr lang="en-IE" sz="2100" dirty="0">
                <a:solidFill>
                  <a:schemeClr val="bg1"/>
                </a:solidFill>
              </a:rPr>
              <a:t>March 2008 -  KCC &amp; KBC Members approved plans for redevelopment for Library,  Council offices, Decentralisation Offices, Riverside Park, Pedestrian Bridge. Car Park and Public Circulation Area. </a:t>
            </a:r>
          </a:p>
          <a:p>
            <a:pPr>
              <a:buFont typeface="Wingdings" pitchFamily="2" charset="2"/>
              <a:buChar char="v"/>
            </a:pPr>
            <a:r>
              <a:rPr lang="en-IE" sz="2100" dirty="0">
                <a:solidFill>
                  <a:schemeClr val="bg1"/>
                </a:solidFill>
              </a:rPr>
              <a:t>March 2010 – KCC members agreed to the procurement of design for library and offices.</a:t>
            </a:r>
          </a:p>
          <a:p>
            <a:pPr>
              <a:buFont typeface="Wingdings" pitchFamily="2" charset="2"/>
              <a:buChar char="v"/>
            </a:pPr>
            <a:r>
              <a:rPr lang="en-IE" sz="2100" dirty="0">
                <a:solidFill>
                  <a:schemeClr val="bg1"/>
                </a:solidFill>
              </a:rPr>
              <a:t>April 2012 – KCC &amp; KBC members approves the proposed design</a:t>
            </a:r>
          </a:p>
          <a:p>
            <a:pPr>
              <a:buFont typeface="Wingdings" pitchFamily="2" charset="2"/>
              <a:buChar char="v"/>
            </a:pPr>
            <a:r>
              <a:rPr lang="en-IE" sz="2100" dirty="0">
                <a:solidFill>
                  <a:schemeClr val="bg1"/>
                </a:solidFill>
              </a:rPr>
              <a:t>July 2013 – KCC &amp; KBC members approved Part 8 proposal </a:t>
            </a:r>
          </a:p>
          <a:p>
            <a:pPr>
              <a:buFont typeface="Wingdings" pitchFamily="2" charset="2"/>
              <a:buChar char="v"/>
            </a:pPr>
            <a:r>
              <a:rPr lang="en-IE" sz="2100" dirty="0">
                <a:solidFill>
                  <a:schemeClr val="bg1"/>
                </a:solidFill>
              </a:rPr>
              <a:t>January 2014- KCC members received report on proposed demolition works,  detailed design and cost estimate</a:t>
            </a:r>
          </a:p>
          <a:p>
            <a:pPr>
              <a:buFont typeface="Wingdings" pitchFamily="2" charset="2"/>
              <a:buChar char="v"/>
            </a:pPr>
            <a:r>
              <a:rPr lang="en-IE" sz="2100" dirty="0">
                <a:solidFill>
                  <a:schemeClr val="bg1"/>
                </a:solidFill>
              </a:rPr>
              <a:t>February 2015 – Members agreed to  look at alternative location for new library </a:t>
            </a:r>
          </a:p>
          <a:p>
            <a:pPr>
              <a:buFont typeface="Wingdings" pitchFamily="2" charset="2"/>
              <a:buChar char="v"/>
            </a:pPr>
            <a:r>
              <a:rPr lang="en-IE" sz="2100" dirty="0">
                <a:solidFill>
                  <a:schemeClr val="bg1"/>
                </a:solidFill>
              </a:rPr>
              <a:t>January 2017- Approval to Part 8 for Evan’s Home redevelopment &amp; concept for creative/cultural quarter discussed to include new enhanced Library</a:t>
            </a:r>
          </a:p>
          <a:p>
            <a:pPr>
              <a:buFont typeface="Wingdings" pitchFamily="2" charset="2"/>
              <a:buChar char="v"/>
            </a:pPr>
            <a:r>
              <a:rPr lang="en-IE" sz="2100" dirty="0">
                <a:solidFill>
                  <a:schemeClr val="bg1"/>
                </a:solidFill>
              </a:rPr>
              <a:t>June 2017- Members approved Capital Budget 2017-2019  which included €4.5m for City Library. </a:t>
            </a:r>
          </a:p>
          <a:p>
            <a:pPr>
              <a:buFont typeface="Wingdings" pitchFamily="2" charset="2"/>
              <a:buChar char="Ø"/>
            </a:pPr>
            <a:endParaRPr lang="en-IE" sz="2000" dirty="0">
              <a:solidFill>
                <a:schemeClr val="bg1"/>
              </a:solidFill>
            </a:endParaRPr>
          </a:p>
          <a:p>
            <a:endParaRPr lang="en-IE" sz="2000" dirty="0">
              <a:solidFill>
                <a:schemeClr val="bg1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23/10/2017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07848" y="6152384"/>
            <a:ext cx="8528304" cy="441325"/>
          </a:xfrm>
        </p:spPr>
        <p:txBody>
          <a:bodyPr/>
          <a:lstStyle/>
          <a:p>
            <a:r>
              <a:rPr lang="en-US" dirty="0"/>
              <a:t>23</a:t>
            </a:r>
            <a:r>
              <a:rPr lang="en-US" baseline="30000" dirty="0"/>
              <a:t>rd</a:t>
            </a:r>
            <a:r>
              <a:rPr lang="en-US" dirty="0"/>
              <a:t> October, 2017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ur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90000" contrast="-70000"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101600">
              <a:schemeClr val="accent1">
                <a:alpha val="40000"/>
              </a:schemeClr>
            </a:glow>
            <a:outerShdw dist="50800" sx="1000" sy="1000" algn="ctr" rotWithShape="0">
              <a:schemeClr val="tx1">
                <a:lumMod val="50000"/>
              </a:schemeClr>
            </a:outerShdw>
            <a:reflection blurRad="6350" endPos="0" dist="508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5243"/>
          </a:xfrm>
        </p:spPr>
        <p:txBody>
          <a:bodyPr/>
          <a:lstStyle/>
          <a:p>
            <a:r>
              <a:rPr lang="en-IE" b="1" dirty="0">
                <a:solidFill>
                  <a:srgbClr val="002060"/>
                </a:solidFill>
              </a:rPr>
              <a:t>Proposal for Consideration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83110"/>
            <a:ext cx="8229600" cy="5342774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 fontScale="70000" lnSpcReduction="20000"/>
          </a:bodyPr>
          <a:lstStyle/>
          <a:p>
            <a:pPr marL="521208" indent="-457200">
              <a:buNone/>
            </a:pPr>
            <a:r>
              <a:rPr lang="en-IE" sz="3600" b="1" dirty="0">
                <a:solidFill>
                  <a:schemeClr val="bg1"/>
                </a:solidFill>
                <a:latin typeface="+mj-lt"/>
              </a:rPr>
              <a:t>  </a:t>
            </a:r>
            <a:r>
              <a:rPr lang="en-IE" sz="3800" b="1" dirty="0">
                <a:solidFill>
                  <a:schemeClr val="bg1"/>
                </a:solidFill>
                <a:latin typeface="+mj-lt"/>
              </a:rPr>
              <a:t>Develop John’s Quay as a Cultural/Arts Campus  </a:t>
            </a:r>
          </a:p>
          <a:p>
            <a:pPr marL="521208" indent="-457200">
              <a:buFont typeface="Wingdings" pitchFamily="2" charset="2"/>
              <a:buChar char="§"/>
            </a:pPr>
            <a:endParaRPr lang="en-IE" sz="2900" b="1" dirty="0">
              <a:solidFill>
                <a:schemeClr val="bg1"/>
              </a:solidFill>
              <a:latin typeface="+mj-lt"/>
            </a:endParaRPr>
          </a:p>
          <a:p>
            <a:pPr marL="868680" lvl="1" indent="-457200">
              <a:buClrTx/>
              <a:buFont typeface="Wingdings" pitchFamily="2" charset="2"/>
              <a:buChar char="§"/>
            </a:pPr>
            <a:r>
              <a:rPr lang="en-IE" sz="2900" dirty="0">
                <a:solidFill>
                  <a:schemeClr val="bg1"/>
                </a:solidFill>
                <a:latin typeface="+mj-lt"/>
              </a:rPr>
              <a:t>Butler Gallery at refurbished Evan’s Home (ready for tender, subject to funding) </a:t>
            </a:r>
          </a:p>
          <a:p>
            <a:pPr marL="868680" lvl="1" indent="-457200">
              <a:buClrTx/>
              <a:buFont typeface="Wingdings" pitchFamily="2" charset="2"/>
              <a:buChar char="§"/>
            </a:pPr>
            <a:r>
              <a:rPr lang="en-IE" sz="2900" dirty="0">
                <a:solidFill>
                  <a:schemeClr val="bg1"/>
                </a:solidFill>
                <a:latin typeface="+mj-lt"/>
              </a:rPr>
              <a:t>City Library incorporating existing Carnegie Library</a:t>
            </a:r>
          </a:p>
          <a:p>
            <a:pPr marL="868680" lvl="1" indent="-457200">
              <a:buClrTx/>
              <a:buFont typeface="Wingdings" pitchFamily="2" charset="2"/>
              <a:buChar char="§"/>
            </a:pPr>
            <a:r>
              <a:rPr lang="en-IE" sz="2900" dirty="0">
                <a:solidFill>
                  <a:schemeClr val="bg1"/>
                </a:solidFill>
                <a:latin typeface="+mj-lt"/>
              </a:rPr>
              <a:t>Create new Public Plazas at Evan’s Home/Carnegie Car Park</a:t>
            </a:r>
          </a:p>
          <a:p>
            <a:pPr marL="868680" lvl="1" indent="-457200">
              <a:buFont typeface="Wingdings" pitchFamily="2" charset="2"/>
              <a:buChar char="§"/>
            </a:pPr>
            <a:endParaRPr lang="en-IE" sz="2900" dirty="0">
              <a:solidFill>
                <a:schemeClr val="bg1"/>
              </a:solidFill>
              <a:latin typeface="+mj-lt"/>
            </a:endParaRPr>
          </a:p>
          <a:p>
            <a:pPr marL="265113" indent="-201613">
              <a:buNone/>
            </a:pPr>
            <a:r>
              <a:rPr lang="en-IE" sz="3200" b="1" dirty="0">
                <a:solidFill>
                  <a:schemeClr val="bg1"/>
                </a:solidFill>
                <a:latin typeface="+mj-lt"/>
              </a:rPr>
              <a:t>   Part 8 approval in place for 1700sqm accommodation at John Street Kilkenny.</a:t>
            </a:r>
          </a:p>
          <a:p>
            <a:pPr marL="265113" indent="-201613">
              <a:buNone/>
            </a:pPr>
            <a:endParaRPr lang="en-IE" sz="3200" b="1" dirty="0">
              <a:solidFill>
                <a:schemeClr val="bg1"/>
              </a:solidFill>
              <a:latin typeface="+mj-lt"/>
            </a:endParaRPr>
          </a:p>
          <a:p>
            <a:pPr marL="265113" indent="-201613">
              <a:buNone/>
            </a:pPr>
            <a:r>
              <a:rPr lang="en-IE" sz="3200" b="1" dirty="0">
                <a:solidFill>
                  <a:schemeClr val="bg1"/>
                </a:solidFill>
                <a:latin typeface="+mj-lt"/>
              </a:rPr>
              <a:t>   Use as alternative office accommodation, consolidating all Council services on one campus</a:t>
            </a:r>
          </a:p>
          <a:p>
            <a:pPr marL="265113" indent="-201613">
              <a:buNone/>
            </a:pPr>
            <a:endParaRPr lang="en-IE" sz="2900" dirty="0">
              <a:solidFill>
                <a:schemeClr val="bg1"/>
              </a:solidFill>
              <a:latin typeface="+mj-lt"/>
            </a:endParaRPr>
          </a:p>
          <a:p>
            <a:pPr marL="868680" lvl="1" indent="-457200">
              <a:buClrTx/>
              <a:buFont typeface="Wingdings" pitchFamily="2" charset="2"/>
              <a:buChar char="§"/>
            </a:pPr>
            <a:r>
              <a:rPr lang="en-IE" sz="2900" dirty="0">
                <a:solidFill>
                  <a:schemeClr val="bg1"/>
                </a:solidFill>
                <a:latin typeface="+mj-lt"/>
              </a:rPr>
              <a:t>Desk/Office Capacity at Meubles Site circa 96 to 116 maximum</a:t>
            </a:r>
          </a:p>
          <a:p>
            <a:pPr marL="868680" lvl="1" indent="-457200">
              <a:buClrTx/>
              <a:buFont typeface="Wingdings" pitchFamily="2" charset="2"/>
              <a:buChar char="§"/>
            </a:pPr>
            <a:r>
              <a:rPr lang="en-IE" sz="2900" dirty="0">
                <a:solidFill>
                  <a:schemeClr val="bg1"/>
                </a:solidFill>
                <a:latin typeface="+mj-lt"/>
              </a:rPr>
              <a:t>Relocate staff to County Hall campus from other locations in the City</a:t>
            </a:r>
          </a:p>
          <a:p>
            <a:pPr>
              <a:buNone/>
            </a:pPr>
            <a:endParaRPr lang="en-IE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23/10/2017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8600" y="6329419"/>
            <a:ext cx="8726214" cy="441325"/>
          </a:xfrm>
        </p:spPr>
        <p:txBody>
          <a:bodyPr/>
          <a:lstStyle/>
          <a:p>
            <a:r>
              <a:rPr lang="en-US" dirty="0"/>
              <a:t>23</a:t>
            </a:r>
            <a:r>
              <a:rPr lang="en-US" baseline="30000" dirty="0"/>
              <a:t>rd</a:t>
            </a:r>
            <a:r>
              <a:rPr lang="en-US" dirty="0"/>
              <a:t> October, 2017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ur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bright="90000" contrast="-70000"/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101600">
              <a:schemeClr val="accent1">
                <a:alpha val="40000"/>
              </a:schemeClr>
            </a:glow>
            <a:outerShdw dist="50800" sx="1000" sy="1000" algn="ctr" rotWithShape="0">
              <a:schemeClr val="tx1">
                <a:lumMod val="50000"/>
              </a:schemeClr>
            </a:outerShdw>
            <a:reflection blurRad="6350" endPos="0" dist="508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67742"/>
          </a:xfrm>
        </p:spPr>
        <p:txBody>
          <a:bodyPr>
            <a:normAutofit/>
          </a:bodyPr>
          <a:lstStyle/>
          <a:p>
            <a:pPr algn="l"/>
            <a:r>
              <a:rPr lang="en-IE" sz="3600" b="1" dirty="0">
                <a:solidFill>
                  <a:srgbClr val="002060"/>
                </a:solidFill>
              </a:rPr>
              <a:t>Additional Points for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63547"/>
            <a:ext cx="8229600" cy="4747301"/>
          </a:xfrm>
        </p:spPr>
        <p:txBody>
          <a:bodyPr>
            <a:normAutofit fontScale="92500" lnSpcReduction="10000"/>
          </a:bodyPr>
          <a:lstStyle/>
          <a:p>
            <a:pPr>
              <a:buClrTx/>
              <a:buFont typeface="Wingdings" pitchFamily="2" charset="2"/>
              <a:buChar char="q"/>
            </a:pPr>
            <a:r>
              <a:rPr lang="en-IE" sz="1800" b="1" dirty="0">
                <a:solidFill>
                  <a:schemeClr val="bg1"/>
                </a:solidFill>
              </a:rPr>
              <a:t>Oct. 2017 preliminary estimate for 1500sqm City Library at Carnegie Site</a:t>
            </a:r>
          </a:p>
          <a:p>
            <a:pPr>
              <a:buClrTx/>
              <a:buNone/>
            </a:pPr>
            <a:endParaRPr lang="en-IE" sz="1800" b="1" dirty="0">
              <a:solidFill>
                <a:schemeClr val="bg1"/>
              </a:solidFill>
            </a:endParaRPr>
          </a:p>
          <a:p>
            <a:pPr lvl="1">
              <a:buClrTx/>
            </a:pPr>
            <a:r>
              <a:rPr lang="en-IE" sz="1800" dirty="0">
                <a:solidFill>
                  <a:schemeClr val="bg1"/>
                </a:solidFill>
              </a:rPr>
              <a:t> Approx cost is €4.5 to €5 million</a:t>
            </a:r>
          </a:p>
          <a:p>
            <a:pPr lvl="1">
              <a:buClrTx/>
            </a:pPr>
            <a:r>
              <a:rPr lang="en-IE" sz="1800" dirty="0">
                <a:solidFill>
                  <a:schemeClr val="bg1"/>
                </a:solidFill>
              </a:rPr>
              <a:t>€2.45m approved in Library Capital Programme – draw down by end of 2021. </a:t>
            </a:r>
          </a:p>
          <a:p>
            <a:pPr lvl="1">
              <a:buClrTx/>
            </a:pPr>
            <a:r>
              <a:rPr lang="en-IE" sz="1800" dirty="0">
                <a:solidFill>
                  <a:schemeClr val="bg1"/>
                </a:solidFill>
              </a:rPr>
              <a:t>Provision of €2.5m  required in  2019–2021  Capital Budget</a:t>
            </a:r>
          </a:p>
          <a:p>
            <a:pPr>
              <a:buNone/>
            </a:pPr>
            <a:endParaRPr lang="en-IE" sz="1800" dirty="0">
              <a:solidFill>
                <a:schemeClr val="bg1"/>
              </a:solidFill>
              <a:latin typeface="+mj-lt"/>
            </a:endParaRPr>
          </a:p>
          <a:p>
            <a:pPr>
              <a:buClrTx/>
              <a:buFont typeface="Wingdings" pitchFamily="2" charset="2"/>
              <a:buChar char="q"/>
            </a:pPr>
            <a:r>
              <a:rPr lang="en-IE" sz="1800" b="1" dirty="0">
                <a:solidFill>
                  <a:schemeClr val="bg1"/>
                </a:solidFill>
                <a:latin typeface="+mj-lt"/>
              </a:rPr>
              <a:t>Loss of circa 50 car parking spaces at Carnegie (net car-parking revenue €40,000/annum)</a:t>
            </a:r>
          </a:p>
          <a:p>
            <a:pPr>
              <a:buClrTx/>
              <a:buNone/>
            </a:pPr>
            <a:endParaRPr lang="en-IE" sz="1800" b="1" dirty="0">
              <a:solidFill>
                <a:schemeClr val="bg1"/>
              </a:solidFill>
              <a:latin typeface="+mj-lt"/>
            </a:endParaRPr>
          </a:p>
          <a:p>
            <a:pPr lvl="1">
              <a:buClrTx/>
              <a:buFont typeface="Arial" pitchFamily="34" charset="0"/>
              <a:buChar char="•"/>
            </a:pPr>
            <a:r>
              <a:rPr lang="en-IE" sz="1800" dirty="0">
                <a:solidFill>
                  <a:schemeClr val="bg1"/>
                </a:solidFill>
                <a:latin typeface="+mj-lt"/>
              </a:rPr>
              <a:t>requirement for replacement, proximate car-parking</a:t>
            </a:r>
          </a:p>
          <a:p>
            <a:pPr lvl="1">
              <a:buClrTx/>
              <a:buFont typeface="Wingdings" pitchFamily="2" charset="2"/>
              <a:buChar char="Ø"/>
            </a:pPr>
            <a:endParaRPr lang="en-IE" sz="1800" dirty="0">
              <a:solidFill>
                <a:schemeClr val="bg1"/>
              </a:solidFill>
              <a:latin typeface="+mj-lt"/>
            </a:endParaRPr>
          </a:p>
          <a:p>
            <a:pPr>
              <a:buClrTx/>
              <a:buFont typeface="Wingdings" pitchFamily="2" charset="2"/>
              <a:buChar char="q"/>
            </a:pPr>
            <a:r>
              <a:rPr lang="en-IE" sz="1800" b="1" dirty="0">
                <a:solidFill>
                  <a:schemeClr val="bg1"/>
                </a:solidFill>
                <a:latin typeface="+mj-lt"/>
              </a:rPr>
              <a:t>Rental costs for Parliament Street and John’s Green to be utilised towards funding new loan requirements</a:t>
            </a:r>
          </a:p>
          <a:p>
            <a:pPr lvl="1">
              <a:buClrTx/>
              <a:buNone/>
            </a:pPr>
            <a:r>
              <a:rPr lang="en-IE" sz="1800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>
              <a:buClrTx/>
              <a:buFont typeface="Wingdings" pitchFamily="2" charset="2"/>
              <a:buChar char="q"/>
            </a:pPr>
            <a:r>
              <a:rPr lang="en-IE" sz="1800" b="1" dirty="0">
                <a:solidFill>
                  <a:schemeClr val="bg1"/>
                </a:solidFill>
                <a:latin typeface="+mj-lt"/>
              </a:rPr>
              <a:t> Buildings at No 1 &amp; 6 Dean Street  - alternative use or sell</a:t>
            </a:r>
          </a:p>
          <a:p>
            <a:pPr lvl="1">
              <a:buClrTx/>
              <a:buNone/>
            </a:pPr>
            <a:endParaRPr lang="en-IE" sz="1800" dirty="0">
              <a:solidFill>
                <a:schemeClr val="bg1"/>
              </a:solidFill>
              <a:latin typeface="+mj-lt"/>
            </a:endParaRPr>
          </a:p>
          <a:p>
            <a:pPr lvl="1">
              <a:buClrTx/>
              <a:buFont typeface="Wingdings" pitchFamily="2" charset="2"/>
              <a:buChar char="Ø"/>
            </a:pPr>
            <a:endParaRPr lang="en-IE" sz="1600" dirty="0">
              <a:solidFill>
                <a:schemeClr val="bg1"/>
              </a:solidFill>
              <a:latin typeface="+mj-lt"/>
            </a:endParaRPr>
          </a:p>
          <a:p>
            <a:pPr lvl="1">
              <a:buClrTx/>
              <a:buNone/>
            </a:pPr>
            <a:endParaRPr lang="en-IE" sz="1600" dirty="0">
              <a:solidFill>
                <a:schemeClr val="bg1"/>
              </a:solidFill>
              <a:latin typeface="+mj-lt"/>
            </a:endParaRPr>
          </a:p>
          <a:p>
            <a:endParaRPr lang="en-IE" sz="2400" dirty="0">
              <a:solidFill>
                <a:schemeClr val="bg1"/>
              </a:solidFill>
            </a:endParaRPr>
          </a:p>
          <a:p>
            <a:pPr lvl="1"/>
            <a:endParaRPr lang="en-IE" sz="2000" dirty="0">
              <a:solidFill>
                <a:schemeClr val="bg1"/>
              </a:solidFill>
            </a:endParaRPr>
          </a:p>
          <a:p>
            <a:pPr lvl="2"/>
            <a:endParaRPr lang="en-IE" sz="1800" dirty="0">
              <a:solidFill>
                <a:schemeClr val="bg1"/>
              </a:solidFill>
            </a:endParaRPr>
          </a:p>
          <a:p>
            <a:endParaRPr lang="en-IE" sz="2400" dirty="0">
              <a:solidFill>
                <a:schemeClr val="bg1"/>
              </a:solidFill>
            </a:endParaRPr>
          </a:p>
          <a:p>
            <a:endParaRPr lang="en-IE" sz="2400" dirty="0"/>
          </a:p>
          <a:p>
            <a:endParaRPr lang="en-IE" sz="2400" dirty="0"/>
          </a:p>
          <a:p>
            <a:endParaRPr lang="en-IE" sz="24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23/10/2017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8600" y="6193098"/>
            <a:ext cx="8773510" cy="441325"/>
          </a:xfrm>
        </p:spPr>
        <p:txBody>
          <a:bodyPr/>
          <a:lstStyle/>
          <a:p>
            <a:r>
              <a:rPr lang="en-US" dirty="0"/>
              <a:t>23</a:t>
            </a:r>
            <a:r>
              <a:rPr lang="en-US" baseline="30000" dirty="0"/>
              <a:t>rd</a:t>
            </a:r>
            <a:r>
              <a:rPr lang="en-US" dirty="0"/>
              <a:t> October, 2017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90000" contrast="-70000"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101600">
              <a:schemeClr val="accent1">
                <a:alpha val="40000"/>
              </a:schemeClr>
            </a:glow>
            <a:outerShdw dist="50800" sx="1000" sy="1000" algn="ctr" rotWithShape="0">
              <a:schemeClr val="tx1">
                <a:lumMod val="50000"/>
              </a:schemeClr>
            </a:outerShdw>
            <a:reflection blurRad="6350" endPos="0" dist="508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Decision required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IE" dirty="0">
              <a:solidFill>
                <a:schemeClr val="bg1"/>
              </a:solidFill>
            </a:endParaRPr>
          </a:p>
          <a:p>
            <a:pPr>
              <a:buNone/>
            </a:pPr>
            <a:endParaRPr lang="en-IE" dirty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n-IE" dirty="0">
                <a:solidFill>
                  <a:schemeClr val="bg1"/>
                </a:solidFill>
              </a:rPr>
              <a:t>     </a:t>
            </a:r>
            <a:r>
              <a:rPr lang="en-IE" sz="4000" b="1" i="1" dirty="0">
                <a:solidFill>
                  <a:schemeClr val="bg1"/>
                </a:solidFill>
              </a:rPr>
              <a:t>Proceed to appoint Design Team to develop Carnegie Library as the new Library Complex. 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23/10/2017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01752" y="6257861"/>
            <a:ext cx="8534400" cy="441325"/>
          </a:xfrm>
        </p:spPr>
        <p:txBody>
          <a:bodyPr/>
          <a:lstStyle/>
          <a:p>
            <a:r>
              <a:rPr lang="en-US" dirty="0"/>
              <a:t>23</a:t>
            </a:r>
            <a:r>
              <a:rPr lang="en-US" baseline="30000" dirty="0"/>
              <a:t>rd</a:t>
            </a:r>
            <a:r>
              <a:rPr lang="en-US" dirty="0"/>
              <a:t> October, 2017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1176</TotalTime>
  <Words>567</Words>
  <Application>Microsoft Office PowerPoint</Application>
  <PresentationFormat>On-screen Show (4:3)</PresentationFormat>
  <Paragraphs>93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Civic</vt:lpstr>
      <vt:lpstr>Kilkenny City Library Presentation to Members at Council Meeting   23rd October 2017</vt:lpstr>
      <vt:lpstr>City Library – Current Context</vt:lpstr>
      <vt:lpstr>City Library - Requirements</vt:lpstr>
      <vt:lpstr>Summary of decisions taken in relation to 75/76 John Street, Kilkenny</vt:lpstr>
      <vt:lpstr>Proposal for Consideration</vt:lpstr>
      <vt:lpstr>Additional Points for Information</vt:lpstr>
      <vt:lpstr>Decision required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Merritt Bucholz</dc:creator>
  <cp:lastModifiedBy>temp</cp:lastModifiedBy>
  <cp:revision>171</cp:revision>
  <dcterms:created xsi:type="dcterms:W3CDTF">2017-06-15T11:53:19Z</dcterms:created>
  <dcterms:modified xsi:type="dcterms:W3CDTF">2017-10-20T10:33:32Z</dcterms:modified>
</cp:coreProperties>
</file>