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41"/>
  </p:notesMasterIdLst>
  <p:handoutMasterIdLst>
    <p:handoutMasterId r:id="rId42"/>
  </p:handoutMasterIdLst>
  <p:sldIdLst>
    <p:sldId id="298" r:id="rId2"/>
    <p:sldId id="299" r:id="rId3"/>
    <p:sldId id="267" r:id="rId4"/>
    <p:sldId id="268" r:id="rId5"/>
    <p:sldId id="259" r:id="rId6"/>
    <p:sldId id="261" r:id="rId7"/>
    <p:sldId id="256" r:id="rId8"/>
    <p:sldId id="257" r:id="rId9"/>
    <p:sldId id="258" r:id="rId10"/>
    <p:sldId id="269" r:id="rId11"/>
    <p:sldId id="264" r:id="rId12"/>
    <p:sldId id="263" r:id="rId13"/>
    <p:sldId id="265" r:id="rId14"/>
    <p:sldId id="266" r:id="rId15"/>
    <p:sldId id="271" r:id="rId16"/>
    <p:sldId id="270" r:id="rId17"/>
    <p:sldId id="274" r:id="rId18"/>
    <p:sldId id="287" r:id="rId19"/>
    <p:sldId id="275" r:id="rId20"/>
    <p:sldId id="289" r:id="rId21"/>
    <p:sldId id="290" r:id="rId22"/>
    <p:sldId id="291" r:id="rId23"/>
    <p:sldId id="292" r:id="rId24"/>
    <p:sldId id="293" r:id="rId25"/>
    <p:sldId id="294" r:id="rId26"/>
    <p:sldId id="295" r:id="rId27"/>
    <p:sldId id="276" r:id="rId28"/>
    <p:sldId id="277" r:id="rId29"/>
    <p:sldId id="296" r:id="rId30"/>
    <p:sldId id="278" r:id="rId31"/>
    <p:sldId id="279" r:id="rId32"/>
    <p:sldId id="280" r:id="rId33"/>
    <p:sldId id="281" r:id="rId34"/>
    <p:sldId id="282" r:id="rId35"/>
    <p:sldId id="283" r:id="rId36"/>
    <p:sldId id="284" r:id="rId37"/>
    <p:sldId id="285" r:id="rId38"/>
    <p:sldId id="297" r:id="rId39"/>
    <p:sldId id="286" r:id="rId40"/>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660"/>
  </p:normalViewPr>
  <p:slideViewPr>
    <p:cSldViewPr>
      <p:cViewPr varScale="1">
        <p:scale>
          <a:sx n="105" d="100"/>
          <a:sy n="105" d="100"/>
        </p:scale>
        <p:origin x="180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F3A298E3-237E-4408-A217-7FAC262DB1CE}" type="datetimeFigureOut">
              <a:rPr lang="en-IE" smtClean="0"/>
              <a:t>17/06/2019</a:t>
            </a:fld>
            <a:endParaRPr lang="en-IE"/>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C76284E7-7ABA-4ABC-A000-F94293EE55DE}" type="slidenum">
              <a:rPr lang="en-IE" smtClean="0"/>
              <a:t>‹#›</a:t>
            </a:fld>
            <a:endParaRPr lang="en-IE"/>
          </a:p>
        </p:txBody>
      </p:sp>
    </p:spTree>
    <p:extLst>
      <p:ext uri="{BB962C8B-B14F-4D97-AF65-F5344CB8AC3E}">
        <p14:creationId xmlns:p14="http://schemas.microsoft.com/office/powerpoint/2010/main" val="1947890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5EB4574C-6CF8-45C6-8B5D-7439038306CB}" type="datetimeFigureOut">
              <a:rPr lang="en-IE" smtClean="0"/>
              <a:t>17/06/2019</a:t>
            </a:fld>
            <a:endParaRPr lang="en-IE"/>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ECAD755F-8B98-42CB-8D6E-B44CFA40B501}" type="slidenum">
              <a:rPr lang="en-IE" smtClean="0"/>
              <a:t>‹#›</a:t>
            </a:fld>
            <a:endParaRPr lang="en-IE"/>
          </a:p>
        </p:txBody>
      </p:sp>
    </p:spTree>
    <p:extLst>
      <p:ext uri="{BB962C8B-B14F-4D97-AF65-F5344CB8AC3E}">
        <p14:creationId xmlns:p14="http://schemas.microsoft.com/office/powerpoint/2010/main" val="370499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Upstairs Room:</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the moment the upstairs room is completely unused, It is a general purpose room that was used for </a:t>
            </a:r>
            <a:r>
              <a:rPr lang="en-GB" sz="1200" kern="1200" dirty="0" err="1" smtClean="0">
                <a:solidFill>
                  <a:schemeClr val="tx1"/>
                </a:solidFill>
                <a:effectLst/>
                <a:latin typeface="+mn-lt"/>
                <a:ea typeface="+mn-ea"/>
                <a:cs typeface="+mn-cs"/>
              </a:rPr>
              <a:t>Ferogie</a:t>
            </a:r>
            <a:r>
              <a:rPr lang="en-GB" sz="1200" kern="1200" dirty="0" smtClean="0">
                <a:solidFill>
                  <a:schemeClr val="tx1"/>
                </a:solidFill>
                <a:effectLst/>
                <a:latin typeface="+mn-lt"/>
                <a:ea typeface="+mn-ea"/>
                <a:cs typeface="+mn-cs"/>
              </a:rPr>
              <a:t> clubs and community meetings in the past but it has been derelict for over two decades. Our aim is to refurbish this room so that it could be used for multiple purposes. Currently the community is lacking such a space that could be used for as a general purpose meeting area. There are many clubs and groups established in </a:t>
            </a:r>
            <a:r>
              <a:rPr lang="en-GB" sz="1200" kern="1200" dirty="0" err="1" smtClean="0">
                <a:solidFill>
                  <a:schemeClr val="tx1"/>
                </a:solidFill>
                <a:effectLst/>
                <a:latin typeface="+mn-lt"/>
                <a:ea typeface="+mn-ea"/>
                <a:cs typeface="+mn-cs"/>
              </a:rPr>
              <a:t>Galmoy</a:t>
            </a:r>
            <a:r>
              <a:rPr lang="en-GB" sz="1200" kern="1200" dirty="0" smtClean="0">
                <a:solidFill>
                  <a:schemeClr val="tx1"/>
                </a:solidFill>
                <a:effectLst/>
                <a:latin typeface="+mn-lt"/>
                <a:ea typeface="+mn-ea"/>
                <a:cs typeface="+mn-cs"/>
              </a:rPr>
              <a:t> that have expressed as interest in having such a facility available. The local GAA club, Badminton club, Choir group, Handball\Racket Ball and Squash clubs are just some examples. Many members of the community have also expressed an interest in setting up supervised study for secondary level students in the community. This room would be perfect for such an activity if it was fit for purpose.  The upstairs room is 11.25mtrs long and 4.8mtrs wide. The ceiling needs to be replaced and all the walls need to be insulated and plastered. Two new doors need to be installed (the head height of one to be increased) and three broken windows need to be replaced. There is currently no heating upstairs so we intend to install two new radiators. All the electrical wiring also needs to be redone in order to meet the current safety standards</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Kitchen Area:</a:t>
            </a:r>
            <a:endParaRPr lang="en-I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current kitchen is extremely cold and damp, the ceiling is too low, the roof is leaking and there is little natural light. The kitchen units are old and broken and not fitted correctly. The hall is frequently used for big functions like birthday parties, GAA gala events and celebrations or funerals. The kitchen is fundamental for the hosting of such events but it’s just not fit for purpose. If the kitchen area was not available and functioning the hall would simply never be used. Our proposal includes replacing the current flat roof and also raising the ceiling height by roughly 8 inches. We also propose installing 2 new Velux ceiling windows and increasing the size of the existing windows in order to maximise the amount of natural light in the kitchen. An inner leaf wall will be constructed against the current exterior wall, this will allow us to appropriately insulate and damp proof an existing area that is causing extreme damp. All the interior walls of the kitchen will be insulated and plastered (including the new roof\ceiling). The old Kitchen units will also be replaced with a new fitted kitchen including a dishwasher. </a:t>
            </a:r>
            <a:endParaRPr lang="en-IE" sz="1200" kern="1200" dirty="0" smtClean="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20</a:t>
            </a:fld>
            <a:endParaRPr lang="en-IE"/>
          </a:p>
        </p:txBody>
      </p:sp>
    </p:spTree>
    <p:extLst>
      <p:ext uri="{BB962C8B-B14F-4D97-AF65-F5344CB8AC3E}">
        <p14:creationId xmlns:p14="http://schemas.microsoft.com/office/powerpoint/2010/main" val="7989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21</a:t>
            </a:fld>
            <a:endParaRPr lang="en-IE"/>
          </a:p>
        </p:txBody>
      </p:sp>
    </p:spTree>
    <p:extLst>
      <p:ext uri="{BB962C8B-B14F-4D97-AF65-F5344CB8AC3E}">
        <p14:creationId xmlns:p14="http://schemas.microsoft.com/office/powerpoint/2010/main" val="595801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22</a:t>
            </a:fld>
            <a:endParaRPr lang="en-IE"/>
          </a:p>
        </p:txBody>
      </p:sp>
    </p:spTree>
    <p:extLst>
      <p:ext uri="{BB962C8B-B14F-4D97-AF65-F5344CB8AC3E}">
        <p14:creationId xmlns:p14="http://schemas.microsoft.com/office/powerpoint/2010/main" val="6866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23</a:t>
            </a:fld>
            <a:endParaRPr lang="en-IE"/>
          </a:p>
        </p:txBody>
      </p:sp>
    </p:spTree>
    <p:extLst>
      <p:ext uri="{BB962C8B-B14F-4D97-AF65-F5344CB8AC3E}">
        <p14:creationId xmlns:p14="http://schemas.microsoft.com/office/powerpoint/2010/main" val="83519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24</a:t>
            </a:fld>
            <a:endParaRPr lang="en-IE"/>
          </a:p>
        </p:txBody>
      </p:sp>
    </p:spTree>
    <p:extLst>
      <p:ext uri="{BB962C8B-B14F-4D97-AF65-F5344CB8AC3E}">
        <p14:creationId xmlns:p14="http://schemas.microsoft.com/office/powerpoint/2010/main" val="198279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25</a:t>
            </a:fld>
            <a:endParaRPr lang="en-IE"/>
          </a:p>
        </p:txBody>
      </p:sp>
    </p:spTree>
    <p:extLst>
      <p:ext uri="{BB962C8B-B14F-4D97-AF65-F5344CB8AC3E}">
        <p14:creationId xmlns:p14="http://schemas.microsoft.com/office/powerpoint/2010/main" val="365292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B512108-D684-4145-98D3-660C08AF1AD5}" type="slidenum">
              <a:rPr lang="en-IE" smtClean="0"/>
              <a:t>26</a:t>
            </a:fld>
            <a:endParaRPr lang="en-IE"/>
          </a:p>
        </p:txBody>
      </p:sp>
    </p:spTree>
    <p:extLst>
      <p:ext uri="{BB962C8B-B14F-4D97-AF65-F5344CB8AC3E}">
        <p14:creationId xmlns:p14="http://schemas.microsoft.com/office/powerpoint/2010/main" val="1561160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a:xfrm>
            <a:off x="1921934" y="5054602"/>
            <a:ext cx="4064860" cy="279400"/>
          </a:xfrm>
        </p:spPr>
        <p:txBody>
          <a:bodyPr/>
          <a:lstStyle/>
          <a:p>
            <a:endParaRPr lang="en-IE"/>
          </a:p>
        </p:txBody>
      </p:sp>
      <p:sp>
        <p:nvSpPr>
          <p:cNvPr id="6" name="Slide Number Placeholder 5"/>
          <p:cNvSpPr>
            <a:spLocks noGrp="1"/>
          </p:cNvSpPr>
          <p:nvPr>
            <p:ph type="sldNum" sz="quarter" idx="12"/>
          </p:nvPr>
        </p:nvSpPr>
        <p:spPr>
          <a:xfrm>
            <a:off x="6817317" y="5054602"/>
            <a:ext cx="413483" cy="279400"/>
          </a:xfrm>
        </p:spPr>
        <p:txBody>
          <a:bodyPr/>
          <a:lstStyle/>
          <a:p>
            <a:fld id="{A8C328CD-D809-4FAC-9002-BAA02749DB74}" type="slidenum">
              <a:rPr lang="en-IE" smtClean="0"/>
              <a:pPr/>
              <a:t>‹#›</a:t>
            </a:fld>
            <a:endParaRPr lang="en-IE"/>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08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206164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312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194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2215292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9696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727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388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80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102942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8C328CD-D809-4FAC-9002-BAA02749DB74}" type="slidenum">
              <a:rPr lang="en-IE" smtClean="0"/>
              <a:pPr/>
              <a:t>‹#›</a:t>
            </a:fld>
            <a:endParaRPr lang="en-IE"/>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481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182260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8C328CD-D809-4FAC-9002-BAA02749DB74}" type="slidenum">
              <a:rPr lang="en-IE" smtClean="0"/>
              <a:pPr/>
              <a:t>‹#›</a:t>
            </a:fld>
            <a:endParaRPr lang="en-IE"/>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25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8C328CD-D809-4FAC-9002-BAA02749DB74}" type="slidenum">
              <a:rPr lang="en-IE" smtClean="0"/>
              <a:pPr/>
              <a:t>‹#›</a:t>
            </a:fld>
            <a:endParaRPr lang="en-IE"/>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943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1024389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8C328CD-D809-4FAC-9002-BAA02749DB74}" type="slidenum">
              <a:rPr lang="en-IE" smtClean="0"/>
              <a:pPr/>
              <a:t>‹#›</a:t>
            </a:fld>
            <a:endParaRPr lang="en-IE"/>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8796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B4FFEE1-A49A-489C-8F48-BE421BC43BD9}" type="datetimeFigureOut">
              <a:rPr lang="en-IE" smtClean="0"/>
              <a:pPr/>
              <a:t>17/06/2019</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8C328CD-D809-4FAC-9002-BAA02749DB74}" type="slidenum">
              <a:rPr lang="en-IE" smtClean="0"/>
              <a:pPr/>
              <a:t>‹#›</a:t>
            </a:fld>
            <a:endParaRPr lang="en-IE"/>
          </a:p>
        </p:txBody>
      </p:sp>
    </p:spTree>
    <p:extLst>
      <p:ext uri="{BB962C8B-B14F-4D97-AF65-F5344CB8AC3E}">
        <p14:creationId xmlns:p14="http://schemas.microsoft.com/office/powerpoint/2010/main" val="160514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4FFEE1-A49A-489C-8F48-BE421BC43BD9}" type="datetimeFigureOut">
              <a:rPr lang="en-IE" smtClean="0"/>
              <a:pPr/>
              <a:t>17/06/2019</a:t>
            </a:fld>
            <a:endParaRPr lang="en-IE"/>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E"/>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8C328CD-D809-4FAC-9002-BAA02749DB74}" type="slidenum">
              <a:rPr lang="en-IE" smtClean="0"/>
              <a:pPr/>
              <a:t>‹#›</a:t>
            </a:fld>
            <a:endParaRPr lang="en-IE"/>
          </a:p>
        </p:txBody>
      </p:sp>
    </p:spTree>
    <p:extLst>
      <p:ext uri="{BB962C8B-B14F-4D97-AF65-F5344CB8AC3E}">
        <p14:creationId xmlns:p14="http://schemas.microsoft.com/office/powerpoint/2010/main" val="27596005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failteireland.ie/" TargetMode="External"/><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gov.ie/en/publication/942f74-local-authorities/"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ie/url?sa=i&amp;rct=j&amp;q=&amp;esrc=s&amp;source=images&amp;cd=&amp;cad=rja&amp;uact=8&amp;ved=0ahUKEwjmyLG13ObXAhULJMAKHdufCDUQjRwIBw&amp;url=https://www.tripadvisor.ie/Hotel_Review-g551561-d1427161-Reviews-Mount_Brandon_Cottages-Graiguenamanagh_Kilkenny_County_Kilkenny.html&amp;psig=AOvVaw1940x_V5GkmYAAoUkrz_p3&amp;ust=1512145568244742" TargetMode="External"/><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IE" sz="6000" b="1" dirty="0" smtClean="0">
                <a:latin typeface="Verdana" panose="020B0604030504040204" pitchFamily="34" charset="0"/>
                <a:ea typeface="Verdana" panose="020B0604030504040204" pitchFamily="34" charset="0"/>
                <a:cs typeface="Verdana" panose="020B0604030504040204" pitchFamily="34" charset="0"/>
              </a:rPr>
              <a:t>GRANT SCHEMES</a:t>
            </a:r>
            <a:endParaRPr lang="en-IE" sz="6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1584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4974933"/>
              </p:ext>
            </p:extLst>
          </p:nvPr>
        </p:nvGraphicFramePr>
        <p:xfrm>
          <a:off x="827585" y="764704"/>
          <a:ext cx="7488831" cy="5472608"/>
        </p:xfrm>
        <a:graphic>
          <a:graphicData uri="http://schemas.openxmlformats.org/drawingml/2006/table">
            <a:tbl>
              <a:tblPr/>
              <a:tblGrid>
                <a:gridCol w="5190513">
                  <a:extLst>
                    <a:ext uri="{9D8B030D-6E8A-4147-A177-3AD203B41FA5}">
                      <a16:colId xmlns:a16="http://schemas.microsoft.com/office/drawing/2014/main" val="20000"/>
                    </a:ext>
                  </a:extLst>
                </a:gridCol>
                <a:gridCol w="1149159">
                  <a:extLst>
                    <a:ext uri="{9D8B030D-6E8A-4147-A177-3AD203B41FA5}">
                      <a16:colId xmlns:a16="http://schemas.microsoft.com/office/drawing/2014/main" val="20001"/>
                    </a:ext>
                  </a:extLst>
                </a:gridCol>
                <a:gridCol w="1149159">
                  <a:extLst>
                    <a:ext uri="{9D8B030D-6E8A-4147-A177-3AD203B41FA5}">
                      <a16:colId xmlns:a16="http://schemas.microsoft.com/office/drawing/2014/main" val="20002"/>
                    </a:ext>
                  </a:extLst>
                </a:gridCol>
              </a:tblGrid>
              <a:tr h="1368152">
                <a:tc>
                  <a:txBody>
                    <a:bodyPr/>
                    <a:lstStyle/>
                    <a:p>
                      <a:pPr algn="l" fontAlgn="b"/>
                      <a:r>
                        <a:rPr lang="en-US" sz="2400" b="0" i="0" u="none" strike="noStrike" dirty="0">
                          <a:solidFill>
                            <a:schemeClr val="tx1"/>
                          </a:solidFill>
                          <a:latin typeface="Calibri"/>
                        </a:rPr>
                        <a:t>Woodstock House Gardens and Arboretum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E" sz="2000" b="0" i="0" u="none" strike="noStrike" dirty="0">
                          <a:solidFill>
                            <a:schemeClr val="tx1"/>
                          </a:solidFill>
                          <a:latin typeface="Calibri"/>
                        </a:rPr>
                        <a:t> €  625,000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IE" sz="2000" b="0" i="0" u="none" strike="noStrike" dirty="0">
                          <a:solidFill>
                            <a:schemeClr val="tx1"/>
                          </a:solidFill>
                          <a:latin typeface="Calibri"/>
                        </a:rPr>
                        <a:t> €  500,000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368152">
                <a:tc>
                  <a:txBody>
                    <a:bodyPr/>
                    <a:lstStyle/>
                    <a:p>
                      <a:pPr algn="l" fontAlgn="b"/>
                      <a:r>
                        <a:rPr lang="en-IE" sz="2400" b="0" i="0" u="none" strike="noStrike" dirty="0">
                          <a:solidFill>
                            <a:schemeClr val="tx1"/>
                          </a:solidFill>
                          <a:latin typeface="Calibri"/>
                        </a:rPr>
                        <a:t>Poulanassey Waterfall and Trail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217,000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173,600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68152">
                <a:tc>
                  <a:txBody>
                    <a:bodyPr/>
                    <a:lstStyle/>
                    <a:p>
                      <a:pPr algn="l" fontAlgn="b"/>
                      <a:r>
                        <a:rPr lang="en-IE" sz="2400" b="0" i="0" u="none" strike="noStrike" dirty="0">
                          <a:solidFill>
                            <a:schemeClr val="tx1"/>
                          </a:solidFill>
                          <a:latin typeface="Calibri"/>
                        </a:rPr>
                        <a:t>Silaire Wood Walk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257,513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200,000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68152">
                <a:tc>
                  <a:txBody>
                    <a:bodyPr/>
                    <a:lstStyle/>
                    <a:p>
                      <a:pPr algn="l" fontAlgn="b"/>
                      <a:r>
                        <a:rPr lang="en-IE" sz="2400" b="0" i="0" u="none" strike="noStrike">
                          <a:solidFill>
                            <a:schemeClr val="tx1"/>
                          </a:solidFill>
                          <a:latin typeface="Calibri"/>
                        </a:rPr>
                        <a:t>Paulstown Community Park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211,500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E" sz="2000" b="0" i="0" u="none" strike="noStrike" dirty="0">
                          <a:solidFill>
                            <a:schemeClr val="tx1"/>
                          </a:solidFill>
                          <a:latin typeface="Calibri"/>
                        </a:rPr>
                        <a:t> €  169,200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2"/>
          <p:cNvSpPr txBox="1"/>
          <p:nvPr/>
        </p:nvSpPr>
        <p:spPr>
          <a:xfrm>
            <a:off x="683568" y="764704"/>
            <a:ext cx="5688632" cy="646331"/>
          </a:xfrm>
          <a:prstGeom prst="rect">
            <a:avLst/>
          </a:prstGeom>
          <a:noFill/>
        </p:spPr>
        <p:txBody>
          <a:bodyPr wrap="square" rtlCol="0">
            <a:spAutoFit/>
          </a:bodyPr>
          <a:lstStyle/>
          <a:p>
            <a:r>
              <a:rPr lang="en-IE" sz="3600" dirty="0" smtClean="0">
                <a:solidFill>
                  <a:srgbClr val="00B0F0"/>
                </a:solidFill>
              </a:rPr>
              <a:t>ORIS APPLICATIONS 2019:</a:t>
            </a:r>
            <a:endParaRPr lang="en-IE" sz="3600" dirty="0">
              <a:solidFill>
                <a:srgbClr val="00B0F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 y="1"/>
            <a:ext cx="9144000" cy="6857999"/>
          </a:xfrm>
          <a:prstGeom prst="rect">
            <a:avLst/>
          </a:prstGeom>
          <a:noFill/>
          <a:ln w="9525">
            <a:noFill/>
            <a:miter lim="800000"/>
            <a:headEnd/>
            <a:tailEnd/>
          </a:ln>
        </p:spPr>
      </p:pic>
      <p:sp>
        <p:nvSpPr>
          <p:cNvPr id="3" name="TextBox 2"/>
          <p:cNvSpPr txBox="1"/>
          <p:nvPr/>
        </p:nvSpPr>
        <p:spPr>
          <a:xfrm>
            <a:off x="5652120" y="764704"/>
            <a:ext cx="3408434" cy="1477328"/>
          </a:xfrm>
          <a:prstGeom prst="rect">
            <a:avLst/>
          </a:prstGeom>
          <a:noFill/>
        </p:spPr>
        <p:txBody>
          <a:bodyPr wrap="none" rtlCol="0">
            <a:spAutoFit/>
          </a:bodyPr>
          <a:lstStyle/>
          <a:p>
            <a:r>
              <a:rPr lang="en-IE" dirty="0" smtClean="0"/>
              <a:t>2019 Application</a:t>
            </a:r>
          </a:p>
          <a:p>
            <a:r>
              <a:rPr lang="en-IE" dirty="0" err="1" smtClean="0"/>
              <a:t>Poulanassy</a:t>
            </a:r>
            <a:r>
              <a:rPr lang="en-IE" dirty="0" smtClean="0"/>
              <a:t> Waterfall</a:t>
            </a:r>
          </a:p>
          <a:p>
            <a:r>
              <a:rPr lang="en-IE" dirty="0" smtClean="0"/>
              <a:t>Car Parking and Trail rehabilitation</a:t>
            </a:r>
          </a:p>
          <a:p>
            <a:endParaRPr lang="en-IE" dirty="0" smtClean="0"/>
          </a:p>
          <a:p>
            <a:r>
              <a:rPr lang="en-IE" i="1" u="sng" dirty="0" smtClean="0"/>
              <a:t>Subject to Part 8</a:t>
            </a:r>
            <a:endParaRPr lang="en-IE" i="1" u="sn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ORIS 2019\Poulanassey Waterfall and Trail ORIS 2019 M2\Poulanassey5 ORI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ORIS 2019\Silaire Wood ORIS 2019 M2\IMG_4203.JPG"/>
          <p:cNvPicPr>
            <a:picLocks noChangeAspect="1" noChangeArrowheads="1"/>
          </p:cNvPicPr>
          <p:nvPr/>
        </p:nvPicPr>
        <p:blipFill>
          <a:blip r:embed="rId2" cstate="print"/>
          <a:srcRect/>
          <a:stretch>
            <a:fillRect/>
          </a:stretch>
        </p:blipFill>
        <p:spPr bwMode="auto">
          <a:xfrm>
            <a:off x="0" y="0"/>
            <a:ext cx="4716016" cy="6858000"/>
          </a:xfrm>
          <a:prstGeom prst="rect">
            <a:avLst/>
          </a:prstGeom>
          <a:noFill/>
        </p:spPr>
      </p:pic>
      <p:pic>
        <p:nvPicPr>
          <p:cNvPr id="21507" name="Picture 3"/>
          <p:cNvPicPr>
            <a:picLocks noChangeAspect="1" noChangeArrowheads="1"/>
          </p:cNvPicPr>
          <p:nvPr/>
        </p:nvPicPr>
        <p:blipFill>
          <a:blip r:embed="rId3" cstate="print"/>
          <a:srcRect/>
          <a:stretch>
            <a:fillRect/>
          </a:stretch>
        </p:blipFill>
        <p:spPr bwMode="auto">
          <a:xfrm>
            <a:off x="4716016" y="1"/>
            <a:ext cx="46085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lum bright="44000" contrast="-67000"/>
            <a:extLst>
              <a:ext uri="{28A0092B-C50C-407E-A947-70E740481C1C}">
                <a14:useLocalDpi xmlns:a14="http://schemas.microsoft.com/office/drawing/2010/main" val="0"/>
              </a:ext>
            </a:extLst>
          </a:blip>
          <a:srcRect/>
          <a:stretch>
            <a:fillRect/>
          </a:stretch>
        </p:blipFill>
        <p:spPr bwMode="auto">
          <a:xfrm>
            <a:off x="251520" y="0"/>
            <a:ext cx="8352928" cy="6597352"/>
          </a:xfrm>
          <a:prstGeom prst="rect">
            <a:avLst/>
          </a:prstGeom>
          <a:ln>
            <a:noFill/>
          </a:ln>
          <a:effectLst>
            <a:outerShdw blurRad="190500" algn="tl" rotWithShape="0">
              <a:srgbClr val="000000">
                <a:alpha val="70000"/>
              </a:srgbClr>
            </a:outerShdw>
          </a:effectLst>
        </p:spPr>
      </p:pic>
      <p:sp>
        <p:nvSpPr>
          <p:cNvPr id="10" name="TextBox 9"/>
          <p:cNvSpPr txBox="1"/>
          <p:nvPr/>
        </p:nvSpPr>
        <p:spPr>
          <a:xfrm>
            <a:off x="467544" y="404664"/>
            <a:ext cx="3168352" cy="369332"/>
          </a:xfrm>
          <a:prstGeom prst="rect">
            <a:avLst/>
          </a:prstGeom>
          <a:noFill/>
        </p:spPr>
        <p:txBody>
          <a:bodyPr wrap="square" rtlCol="0">
            <a:spAutoFit/>
          </a:bodyPr>
          <a:lstStyle/>
          <a:p>
            <a:r>
              <a:rPr lang="en-IE" dirty="0" smtClean="0">
                <a:solidFill>
                  <a:srgbClr val="FF0000"/>
                </a:solidFill>
              </a:rPr>
              <a:t>Smaller schemes €20K</a:t>
            </a:r>
            <a:endParaRPr lang="en-IE" dirty="0">
              <a:solidFill>
                <a:srgbClr val="FF0000"/>
              </a:solidFill>
            </a:endParaRPr>
          </a:p>
        </p:txBody>
      </p:sp>
      <p:graphicFrame>
        <p:nvGraphicFramePr>
          <p:cNvPr id="11" name="Table 10"/>
          <p:cNvGraphicFramePr>
            <a:graphicFrameLocks noGrp="1"/>
          </p:cNvGraphicFramePr>
          <p:nvPr/>
        </p:nvGraphicFramePr>
        <p:xfrm>
          <a:off x="899592" y="980729"/>
          <a:ext cx="5112568" cy="5429154"/>
        </p:xfrm>
        <a:graphic>
          <a:graphicData uri="http://schemas.openxmlformats.org/drawingml/2006/table">
            <a:tbl>
              <a:tblPr>
                <a:tableStyleId>{2D5ABB26-0587-4C30-8999-92F81FD0307C}</a:tableStyleId>
              </a:tblPr>
              <a:tblGrid>
                <a:gridCol w="5112568">
                  <a:extLst>
                    <a:ext uri="{9D8B030D-6E8A-4147-A177-3AD203B41FA5}">
                      <a16:colId xmlns:a16="http://schemas.microsoft.com/office/drawing/2014/main" val="20000"/>
                    </a:ext>
                  </a:extLst>
                </a:gridCol>
              </a:tblGrid>
              <a:tr h="576063">
                <a:tc>
                  <a:txBody>
                    <a:bodyPr/>
                    <a:lstStyle/>
                    <a:p>
                      <a:pPr algn="l" fontAlgn="b"/>
                      <a:r>
                        <a:rPr lang="en-IE" sz="1800" b="1" u="none" strike="noStrike" dirty="0">
                          <a:effectLst>
                            <a:outerShdw blurRad="38100" dist="38100" dir="2700000" algn="tl">
                              <a:srgbClr val="000000">
                                <a:alpha val="43137"/>
                              </a:srgbClr>
                            </a:outerShdw>
                          </a:effectLst>
                        </a:rPr>
                        <a:t>Castlecomer Discovery Park</a:t>
                      </a:r>
                      <a:endParaRPr lang="en-IE" sz="1800" b="1" i="0" u="none" strike="noStrike" dirty="0">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0"/>
                  </a:ext>
                </a:extLst>
              </a:tr>
              <a:tr h="576064">
                <a:tc>
                  <a:txBody>
                    <a:bodyPr/>
                    <a:lstStyle/>
                    <a:p>
                      <a:pPr algn="l" fontAlgn="b"/>
                      <a:r>
                        <a:rPr lang="en-IE" sz="1800" b="1" u="none" strike="noStrike" dirty="0">
                          <a:effectLst>
                            <a:outerShdw blurRad="38100" dist="38100" dir="2700000" algn="tl">
                              <a:srgbClr val="000000">
                                <a:alpha val="43137"/>
                              </a:srgbClr>
                            </a:outerShdw>
                          </a:effectLst>
                        </a:rPr>
                        <a:t>Woodstock </a:t>
                      </a:r>
                      <a:r>
                        <a:rPr lang="en-IE" sz="1800" b="1" u="none" strike="noStrike" dirty="0" smtClean="0">
                          <a:effectLst>
                            <a:outerShdw blurRad="38100" dist="38100" dir="2700000" algn="tl">
                              <a:srgbClr val="000000">
                                <a:alpha val="43137"/>
                              </a:srgbClr>
                            </a:outerShdw>
                          </a:effectLst>
                        </a:rPr>
                        <a:t>Communications </a:t>
                      </a:r>
                      <a:r>
                        <a:rPr lang="en-IE" sz="1800" b="1" u="none" strike="noStrike" dirty="0">
                          <a:effectLst>
                            <a:outerShdw blurRad="38100" dist="38100" dir="2700000" algn="tl">
                              <a:srgbClr val="000000">
                                <a:alpha val="43137"/>
                              </a:srgbClr>
                            </a:outerShdw>
                          </a:effectLst>
                        </a:rPr>
                        <a:t>Plan</a:t>
                      </a:r>
                      <a:endParaRPr lang="en-IE" sz="1800" b="1" i="0" u="none" strike="noStrike" dirty="0">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1"/>
                  </a:ext>
                </a:extLst>
              </a:tr>
              <a:tr h="720080">
                <a:tc>
                  <a:txBody>
                    <a:bodyPr/>
                    <a:lstStyle/>
                    <a:p>
                      <a:pPr algn="l" fontAlgn="b"/>
                      <a:r>
                        <a:rPr lang="en-US" sz="1800" b="1" u="none" strike="noStrike" dirty="0">
                          <a:effectLst>
                            <a:outerShdw blurRad="38100" dist="38100" dir="2700000" algn="tl">
                              <a:srgbClr val="000000">
                                <a:alpha val="43137"/>
                              </a:srgbClr>
                            </a:outerShdw>
                          </a:effectLst>
                        </a:rPr>
                        <a:t>Kilkenny Outdoor Activity Communications Plan</a:t>
                      </a:r>
                      <a:endParaRPr lang="en-US" sz="1800" b="1" i="0" u="none" strike="noStrike" dirty="0">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2"/>
                  </a:ext>
                </a:extLst>
              </a:tr>
              <a:tr h="618892">
                <a:tc>
                  <a:txBody>
                    <a:bodyPr/>
                    <a:lstStyle/>
                    <a:p>
                      <a:pPr algn="l" fontAlgn="b"/>
                      <a:r>
                        <a:rPr lang="en-IE" sz="1800" b="1" u="none" strike="noStrike">
                          <a:effectLst>
                            <a:outerShdw blurRad="38100" dist="38100" dir="2700000" algn="tl">
                              <a:srgbClr val="000000">
                                <a:alpha val="43137"/>
                              </a:srgbClr>
                            </a:outerShdw>
                          </a:effectLst>
                        </a:rPr>
                        <a:t>Tory Hill Walk</a:t>
                      </a:r>
                      <a:endParaRPr lang="en-IE" sz="1800" b="1" i="0" u="none" strike="noStrike">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3"/>
                  </a:ext>
                </a:extLst>
              </a:tr>
              <a:tr h="648072">
                <a:tc>
                  <a:txBody>
                    <a:bodyPr/>
                    <a:lstStyle/>
                    <a:p>
                      <a:pPr algn="l" fontAlgn="b"/>
                      <a:r>
                        <a:rPr lang="en-IE" sz="1800" b="1" u="none" strike="noStrike">
                          <a:effectLst>
                            <a:outerShdw blurRad="38100" dist="38100" dir="2700000" algn="tl">
                              <a:srgbClr val="000000">
                                <a:alpha val="43137"/>
                              </a:srgbClr>
                            </a:outerShdw>
                          </a:effectLst>
                        </a:rPr>
                        <a:t>Freshford Loop Walk</a:t>
                      </a:r>
                      <a:endParaRPr lang="en-IE" sz="1800" b="1" i="0" u="none" strike="noStrike">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4"/>
                  </a:ext>
                </a:extLst>
              </a:tr>
              <a:tr h="648072">
                <a:tc>
                  <a:txBody>
                    <a:bodyPr/>
                    <a:lstStyle/>
                    <a:p>
                      <a:pPr algn="l" fontAlgn="b"/>
                      <a:r>
                        <a:rPr lang="en-IE" sz="1800" b="1" u="none" strike="noStrike">
                          <a:effectLst>
                            <a:outerShdw blurRad="38100" dist="38100" dir="2700000" algn="tl">
                              <a:srgbClr val="000000">
                                <a:alpha val="43137"/>
                              </a:srgbClr>
                            </a:outerShdw>
                          </a:effectLst>
                        </a:rPr>
                        <a:t>Lingaun Valley</a:t>
                      </a:r>
                      <a:endParaRPr lang="en-IE" sz="1800" b="1" i="0" u="none" strike="noStrike">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5"/>
                  </a:ext>
                </a:extLst>
              </a:tr>
              <a:tr h="533239">
                <a:tc>
                  <a:txBody>
                    <a:bodyPr/>
                    <a:lstStyle/>
                    <a:p>
                      <a:pPr algn="l" fontAlgn="b"/>
                      <a:r>
                        <a:rPr lang="en-IE" sz="1800" b="1" u="none" strike="noStrike">
                          <a:effectLst>
                            <a:outerShdw blurRad="38100" dist="38100" dir="2700000" algn="tl">
                              <a:srgbClr val="000000">
                                <a:alpha val="43137"/>
                              </a:srgbClr>
                            </a:outerShdw>
                          </a:effectLst>
                        </a:rPr>
                        <a:t>Thomastown Cycling Loop</a:t>
                      </a:r>
                      <a:endParaRPr lang="en-IE" sz="1800" b="1" i="0" u="none" strike="noStrike">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6"/>
                  </a:ext>
                </a:extLst>
              </a:tr>
              <a:tr h="504056">
                <a:tc>
                  <a:txBody>
                    <a:bodyPr/>
                    <a:lstStyle/>
                    <a:p>
                      <a:pPr algn="l" fontAlgn="b"/>
                      <a:r>
                        <a:rPr lang="en-IE" sz="1800" b="1" u="none" strike="noStrike">
                          <a:effectLst>
                            <a:outerShdw blurRad="38100" dist="38100" dir="2700000" algn="tl">
                              <a:srgbClr val="000000">
                                <a:alpha val="43137"/>
                              </a:srgbClr>
                            </a:outerShdw>
                          </a:effectLst>
                        </a:rPr>
                        <a:t>Activity Counters</a:t>
                      </a:r>
                      <a:endParaRPr lang="en-IE" sz="1800" b="1" i="0" u="none" strike="noStrike">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7"/>
                  </a:ext>
                </a:extLst>
              </a:tr>
              <a:tr h="604616">
                <a:tc>
                  <a:txBody>
                    <a:bodyPr/>
                    <a:lstStyle/>
                    <a:p>
                      <a:pPr algn="l" fontAlgn="b"/>
                      <a:r>
                        <a:rPr lang="en-IE" sz="1800" b="1" u="none" strike="noStrike" dirty="0">
                          <a:effectLst>
                            <a:outerShdw blurRad="38100" dist="38100" dir="2700000" algn="tl">
                              <a:srgbClr val="000000">
                                <a:alpha val="43137"/>
                              </a:srgbClr>
                            </a:outerShdw>
                          </a:effectLst>
                        </a:rPr>
                        <a:t>Graiguenamanagh Hub</a:t>
                      </a:r>
                      <a:endParaRPr lang="en-IE" sz="1800" b="1" i="0" u="none" strike="noStrike" dirty="0">
                        <a:solidFill>
                          <a:srgbClr val="000000"/>
                        </a:solidFill>
                        <a:effectLst>
                          <a:outerShdw blurRad="38100" dist="38100" dir="2700000" algn="tl">
                            <a:srgbClr val="000000">
                              <a:alpha val="43137"/>
                            </a:srgbClr>
                          </a:outerShdw>
                        </a:effectLst>
                        <a:latin typeface="Calibri"/>
                      </a:endParaRPr>
                    </a:p>
                  </a:txBody>
                  <a:tcPr marL="0" marR="0" marT="0" marB="0" anchor="b"/>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79512" y="116632"/>
            <a:ext cx="8424936" cy="6336704"/>
            <a:chOff x="3275857" y="52034"/>
            <a:chExt cx="5021039" cy="5684647"/>
          </a:xfrm>
        </p:grpSpPr>
        <p:pic>
          <p:nvPicPr>
            <p:cNvPr id="2" name="Picture 1" descr="IMG_2970.JPG"/>
            <p:cNvPicPr>
              <a:picLocks noChangeAspect="1"/>
            </p:cNvPicPr>
            <p:nvPr/>
          </p:nvPicPr>
          <p:blipFill>
            <a:blip r:embed="rId2" cstate="print"/>
            <a:stretch>
              <a:fillRect/>
            </a:stretch>
          </p:blipFill>
          <p:spPr>
            <a:xfrm>
              <a:off x="3275857" y="150140"/>
              <a:ext cx="2446147" cy="2744217"/>
            </a:xfrm>
            <a:prstGeom prst="rect">
              <a:avLst/>
            </a:prstGeom>
          </p:spPr>
        </p:pic>
        <p:pic>
          <p:nvPicPr>
            <p:cNvPr id="3" name="Picture 2" descr="IMG_2972.JPG"/>
            <p:cNvPicPr>
              <a:picLocks noChangeAspect="1"/>
            </p:cNvPicPr>
            <p:nvPr/>
          </p:nvPicPr>
          <p:blipFill>
            <a:blip r:embed="rId3" cstate="print"/>
            <a:stretch>
              <a:fillRect/>
            </a:stretch>
          </p:blipFill>
          <p:spPr>
            <a:xfrm>
              <a:off x="3275857" y="2958956"/>
              <a:ext cx="2446147" cy="2777725"/>
            </a:xfrm>
            <a:prstGeom prst="rect">
              <a:avLst/>
            </a:prstGeom>
          </p:spPr>
        </p:pic>
        <p:pic>
          <p:nvPicPr>
            <p:cNvPr id="4" name="Picture 3" descr="IMG_3094.JPG"/>
            <p:cNvPicPr>
              <a:picLocks noChangeAspect="1"/>
            </p:cNvPicPr>
            <p:nvPr/>
          </p:nvPicPr>
          <p:blipFill>
            <a:blip r:embed="rId4" cstate="print"/>
            <a:stretch>
              <a:fillRect/>
            </a:stretch>
          </p:blipFill>
          <p:spPr>
            <a:xfrm>
              <a:off x="5764919" y="52034"/>
              <a:ext cx="2531977" cy="2648529"/>
            </a:xfrm>
            <a:prstGeom prst="rect">
              <a:avLst/>
            </a:prstGeom>
          </p:spPr>
        </p:pic>
        <p:pic>
          <p:nvPicPr>
            <p:cNvPr id="5" name="Picture 4" descr="IMG_3255.JPG"/>
            <p:cNvPicPr>
              <a:picLocks noChangeAspect="1"/>
            </p:cNvPicPr>
            <p:nvPr/>
          </p:nvPicPr>
          <p:blipFill>
            <a:blip r:embed="rId5" cstate="print"/>
            <a:stretch>
              <a:fillRect/>
            </a:stretch>
          </p:blipFill>
          <p:spPr>
            <a:xfrm>
              <a:off x="5764919" y="2765161"/>
              <a:ext cx="2523572" cy="2971520"/>
            </a:xfrm>
            <a:prstGeom prst="rect">
              <a:avLst/>
            </a:prstGeom>
          </p:spPr>
        </p:pic>
      </p:grpSp>
      <p:sp>
        <p:nvSpPr>
          <p:cNvPr id="7" name="TextBox 6"/>
          <p:cNvSpPr txBox="1"/>
          <p:nvPr/>
        </p:nvSpPr>
        <p:spPr>
          <a:xfrm>
            <a:off x="251520" y="476672"/>
            <a:ext cx="2664296" cy="369332"/>
          </a:xfrm>
          <a:prstGeom prst="rect">
            <a:avLst/>
          </a:prstGeom>
          <a:noFill/>
        </p:spPr>
        <p:txBody>
          <a:bodyPr wrap="square" rtlCol="0">
            <a:spAutoFit/>
          </a:bodyPr>
          <a:lstStyle/>
          <a:p>
            <a:r>
              <a:rPr lang="en-IE" dirty="0" smtClean="0">
                <a:solidFill>
                  <a:schemeClr val="bg1"/>
                </a:solidFill>
              </a:rPr>
              <a:t>2018 Smaller Schemes..</a:t>
            </a:r>
            <a:endParaRPr lang="en-IE"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Rural Funding Presentation</a:t>
            </a:r>
            <a:br>
              <a:rPr lang="en-IE" dirty="0" smtClean="0"/>
            </a:br>
            <a:r>
              <a:rPr lang="en-IE" dirty="0" smtClean="0"/>
              <a:t>Overview</a:t>
            </a:r>
            <a:endParaRPr lang="en-IE" dirty="0"/>
          </a:p>
        </p:txBody>
      </p:sp>
      <p:sp>
        <p:nvSpPr>
          <p:cNvPr id="3" name="Content Placeholder 2"/>
          <p:cNvSpPr>
            <a:spLocks noGrp="1"/>
          </p:cNvSpPr>
          <p:nvPr>
            <p:ph idx="1"/>
          </p:nvPr>
        </p:nvSpPr>
        <p:spPr/>
        <p:txBody>
          <a:bodyPr>
            <a:normAutofit/>
          </a:bodyPr>
          <a:lstStyle/>
          <a:p>
            <a:r>
              <a:rPr lang="en-IE" dirty="0" smtClean="0"/>
              <a:t>Main Schemes-CLÁR, Town and Village Renewal, Rural Regeneration and Development, Outdoor Recreation Infrastructure Scheme.</a:t>
            </a:r>
          </a:p>
          <a:p>
            <a:endParaRPr lang="en-IE" dirty="0" smtClean="0"/>
          </a:p>
          <a:p>
            <a:r>
              <a:rPr lang="en-IE" dirty="0" smtClean="0"/>
              <a:t>2016/17/18 applications and approvals.</a:t>
            </a:r>
          </a:p>
          <a:p>
            <a:endParaRPr lang="en-IE" dirty="0" smtClean="0"/>
          </a:p>
          <a:p>
            <a:r>
              <a:rPr lang="en-IE" dirty="0" smtClean="0"/>
              <a:t>2019 applications.</a:t>
            </a:r>
          </a:p>
          <a:p>
            <a:endParaRPr lang="en-IE" dirty="0"/>
          </a:p>
        </p:txBody>
      </p:sp>
    </p:spTree>
    <p:extLst>
      <p:ext uri="{BB962C8B-B14F-4D97-AF65-F5344CB8AC3E}">
        <p14:creationId xmlns:p14="http://schemas.microsoft.com/office/powerpoint/2010/main" val="1558618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61540628"/>
              </p:ext>
            </p:extLst>
          </p:nvPr>
        </p:nvGraphicFramePr>
        <p:xfrm>
          <a:off x="1547663" y="92074"/>
          <a:ext cx="5688633" cy="6941663"/>
        </p:xfrm>
        <a:graphic>
          <a:graphicData uri="http://schemas.openxmlformats.org/presentationml/2006/ole">
            <mc:AlternateContent xmlns:mc="http://schemas.openxmlformats.org/markup-compatibility/2006">
              <mc:Choice xmlns:v="urn:schemas-microsoft-com:vml" Requires="v">
                <p:oleObj spid="_x0000_s1031" name="Acrobat Document" r:id="rId3" imgW="8010522" imgH="11334600" progId="AcroExch.Document.DC">
                  <p:embed/>
                </p:oleObj>
              </mc:Choice>
              <mc:Fallback>
                <p:oleObj name="Acrobat Document" r:id="rId3" imgW="8010522" imgH="11334600" progId="AcroExch.Document.DC">
                  <p:embed/>
                  <p:pic>
                    <p:nvPicPr>
                      <p:cNvPr id="0" name=""/>
                      <p:cNvPicPr/>
                      <p:nvPr/>
                    </p:nvPicPr>
                    <p:blipFill>
                      <a:blip r:embed="rId4"/>
                      <a:stretch>
                        <a:fillRect/>
                      </a:stretch>
                    </p:blipFill>
                    <p:spPr>
                      <a:xfrm>
                        <a:off x="1547663" y="92074"/>
                        <a:ext cx="5688633" cy="6941663"/>
                      </a:xfrm>
                      <a:prstGeom prst="rect">
                        <a:avLst/>
                      </a:prstGeom>
                    </p:spPr>
                  </p:pic>
                </p:oleObj>
              </mc:Fallback>
            </mc:AlternateContent>
          </a:graphicData>
        </a:graphic>
      </p:graphicFrame>
    </p:spTree>
    <p:extLst>
      <p:ext uri="{BB962C8B-B14F-4D97-AF65-F5344CB8AC3E}">
        <p14:creationId xmlns:p14="http://schemas.microsoft.com/office/powerpoint/2010/main" val="3039191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08" y="548680"/>
            <a:ext cx="7467600" cy="778098"/>
          </a:xfrm>
        </p:spPr>
        <p:txBody>
          <a:bodyPr>
            <a:normAutofit/>
          </a:bodyPr>
          <a:lstStyle/>
          <a:p>
            <a:pPr algn="ctr"/>
            <a:r>
              <a:rPr lang="en-IE" sz="3200" dirty="0" smtClean="0"/>
              <a:t>CLÁR Projects 2017</a:t>
            </a:r>
            <a:endParaRPr lang="en-IE" sz="3200" dirty="0"/>
          </a:p>
        </p:txBody>
      </p:sp>
      <p:sp>
        <p:nvSpPr>
          <p:cNvPr id="3" name="Content Placeholder 2"/>
          <p:cNvSpPr>
            <a:spLocks noGrp="1"/>
          </p:cNvSpPr>
          <p:nvPr>
            <p:ph idx="1"/>
          </p:nvPr>
        </p:nvSpPr>
        <p:spPr>
          <a:xfrm>
            <a:off x="457200" y="1268760"/>
            <a:ext cx="8229600" cy="4857403"/>
          </a:xfrm>
        </p:spPr>
        <p:txBody>
          <a:bodyPr>
            <a:normAutofit fontScale="92500" lnSpcReduction="20000"/>
          </a:bodyPr>
          <a:lstStyle/>
          <a:p>
            <a:r>
              <a:rPr lang="en-IE" sz="1800" dirty="0" smtClean="0"/>
              <a:t>31 designated DED’s on the basis of population decline</a:t>
            </a:r>
          </a:p>
          <a:p>
            <a:r>
              <a:rPr lang="en-IE" sz="1800" dirty="0" smtClean="0"/>
              <a:t>A range of qualifying works which has changed since 2017.</a:t>
            </a:r>
          </a:p>
          <a:p>
            <a:pPr algn="ctr">
              <a:buNone/>
            </a:pPr>
            <a:r>
              <a:rPr lang="en-IE" sz="1800" b="1" dirty="0" smtClean="0"/>
              <a:t>2017</a:t>
            </a:r>
          </a:p>
          <a:p>
            <a:r>
              <a:rPr lang="en-IE" sz="1800" dirty="0" smtClean="0"/>
              <a:t>The Council   submitted 14 applications (13 under Measure 1 and 1 application under Measure 2 and 1 under Measure 3 (Community Halls)) in 2017 –4</a:t>
            </a:r>
            <a:r>
              <a:rPr lang="en-IE" sz="1800" b="1" dirty="0" smtClean="0"/>
              <a:t> of which were approved </a:t>
            </a:r>
            <a:r>
              <a:rPr lang="en-IE" sz="1800" dirty="0" smtClean="0"/>
              <a:t>as follows:</a:t>
            </a:r>
          </a:p>
          <a:p>
            <a:pPr>
              <a:buNone/>
            </a:pPr>
            <a:endParaRPr lang="en-IE" sz="1800" dirty="0" smtClean="0"/>
          </a:p>
          <a:p>
            <a:r>
              <a:rPr lang="en-IE" sz="1800" b="1" dirty="0" err="1" smtClean="0"/>
              <a:t>Galmoy</a:t>
            </a:r>
            <a:r>
              <a:rPr lang="en-IE" sz="1800" dirty="0" smtClean="0"/>
              <a:t> Community Hall €46,772.</a:t>
            </a:r>
          </a:p>
          <a:p>
            <a:r>
              <a:rPr lang="en-IE" sz="1800" b="1" dirty="0" err="1"/>
              <a:t>Crosspatrick</a:t>
            </a:r>
            <a:r>
              <a:rPr lang="en-IE" sz="1800" b="1" dirty="0"/>
              <a:t> Village </a:t>
            </a:r>
            <a:r>
              <a:rPr lang="en-IE" sz="1800" dirty="0"/>
              <a:t>/ </a:t>
            </a:r>
            <a:r>
              <a:rPr lang="en-IE" sz="1800" dirty="0" err="1"/>
              <a:t>Crosspatrick</a:t>
            </a:r>
            <a:r>
              <a:rPr lang="en-IE" sz="1800" dirty="0"/>
              <a:t> Tidy Towns</a:t>
            </a:r>
            <a:r>
              <a:rPr lang="en-IE" sz="1800" dirty="0" smtClean="0"/>
              <a:t> -Safety </a:t>
            </a:r>
            <a:r>
              <a:rPr lang="en-IE" sz="1800" dirty="0"/>
              <a:t>improvement </a:t>
            </a:r>
            <a:r>
              <a:rPr lang="en-IE" sz="1800" dirty="0" smtClean="0"/>
              <a:t>by way </a:t>
            </a:r>
            <a:r>
              <a:rPr lang="en-IE" sz="1800" dirty="0"/>
              <a:t>of a) public lighting upgrade and b) provision of footpaths.</a:t>
            </a:r>
            <a:r>
              <a:rPr lang="en-IE" sz="1800" dirty="0" smtClean="0"/>
              <a:t> </a:t>
            </a:r>
            <a:r>
              <a:rPr lang="en-IE" sz="1800" dirty="0"/>
              <a:t>€</a:t>
            </a:r>
            <a:r>
              <a:rPr lang="en-IE" sz="1800" dirty="0" smtClean="0"/>
              <a:t>50,000</a:t>
            </a:r>
          </a:p>
          <a:p>
            <a:r>
              <a:rPr lang="en-IE" sz="1800" b="1" dirty="0" err="1" smtClean="0"/>
              <a:t>Skeoughvosteen</a:t>
            </a:r>
            <a:r>
              <a:rPr lang="en-IE" sz="1800" dirty="0" smtClean="0"/>
              <a:t> </a:t>
            </a:r>
            <a:r>
              <a:rPr lang="en-IE" sz="1800" dirty="0"/>
              <a:t>GAA  Sports Grounds &amp; Community </a:t>
            </a:r>
            <a:r>
              <a:rPr lang="en-IE" sz="1800" dirty="0" smtClean="0"/>
              <a:t>Centre- </a:t>
            </a:r>
            <a:r>
              <a:rPr lang="en-IE" sz="1800" dirty="0"/>
              <a:t>Provision of a) public lighting and b) the provision of a safe pedestrian area along the public road in front of the facility. </a:t>
            </a:r>
            <a:r>
              <a:rPr lang="en-IE" sz="1800" dirty="0" smtClean="0"/>
              <a:t> </a:t>
            </a:r>
            <a:r>
              <a:rPr lang="en-IE" sz="1800" dirty="0"/>
              <a:t>€36,000</a:t>
            </a:r>
            <a:r>
              <a:rPr lang="en-IE" sz="1800" dirty="0" smtClean="0"/>
              <a:t> </a:t>
            </a:r>
          </a:p>
          <a:p>
            <a:r>
              <a:rPr lang="en-IE" sz="1800" b="1" dirty="0"/>
              <a:t>Clontubrid</a:t>
            </a:r>
            <a:r>
              <a:rPr lang="en-IE" sz="1800" dirty="0" smtClean="0"/>
              <a:t> -Sand </a:t>
            </a:r>
            <a:r>
              <a:rPr lang="en-IE" sz="1800" dirty="0"/>
              <a:t>based all weather playing surface to be constructed on the pitch / playing area </a:t>
            </a:r>
            <a:r>
              <a:rPr lang="en-IE" sz="1800" dirty="0" smtClean="0"/>
              <a:t>adjacent </a:t>
            </a:r>
            <a:r>
              <a:rPr lang="en-IE" sz="1800" dirty="0"/>
              <a:t>to school buildings on school grounds at Clontubrid Mixed National School</a:t>
            </a:r>
            <a:r>
              <a:rPr lang="en-IE" sz="1800" dirty="0" smtClean="0"/>
              <a:t> </a:t>
            </a:r>
            <a:r>
              <a:rPr lang="en-IE" sz="1800" dirty="0"/>
              <a:t>€29,160</a:t>
            </a:r>
            <a:r>
              <a:rPr lang="en-IE" sz="1800" dirty="0" smtClean="0"/>
              <a:t> </a:t>
            </a:r>
          </a:p>
          <a:p>
            <a:pPr algn="ctr">
              <a:buNone/>
            </a:pPr>
            <a:r>
              <a:rPr lang="en-IE" sz="1800" b="1" dirty="0" smtClean="0"/>
              <a:t>Total €161,932</a:t>
            </a:r>
            <a:endParaRPr lang="en-IE" sz="1800" b="1" dirty="0"/>
          </a:p>
        </p:txBody>
      </p:sp>
    </p:spTree>
    <p:extLst>
      <p:ext uri="{BB962C8B-B14F-4D97-AF65-F5344CB8AC3E}">
        <p14:creationId xmlns:p14="http://schemas.microsoft.com/office/powerpoint/2010/main" val="1582790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b="1" dirty="0"/>
              <a:t>Grant Schemes covered include</a:t>
            </a:r>
            <a:r>
              <a:rPr lang="en-IE" b="1" dirty="0" smtClean="0"/>
              <a:t>:</a:t>
            </a:r>
            <a:endParaRPr lang="en-IE" dirty="0"/>
          </a:p>
        </p:txBody>
      </p:sp>
      <p:sp>
        <p:nvSpPr>
          <p:cNvPr id="3" name="Content Placeholder 2"/>
          <p:cNvSpPr>
            <a:spLocks noGrp="1"/>
          </p:cNvSpPr>
          <p:nvPr>
            <p:ph idx="1"/>
          </p:nvPr>
        </p:nvSpPr>
        <p:spPr/>
        <p:txBody>
          <a:bodyPr>
            <a:normAutofit fontScale="92500" lnSpcReduction="20000"/>
          </a:bodyPr>
          <a:lstStyle/>
          <a:p>
            <a:pPr marL="0" indent="0">
              <a:buNone/>
            </a:pPr>
            <a:endParaRPr lang="en-IE" dirty="0" smtClean="0"/>
          </a:p>
          <a:p>
            <a:pPr>
              <a:buFont typeface="Courier New" panose="02070309020205020404" pitchFamily="49" charset="0"/>
              <a:buChar char="o"/>
            </a:pPr>
            <a:r>
              <a:rPr lang="en-IE" dirty="0" smtClean="0"/>
              <a:t>Outdoor Recreation Infrastructure Scheme</a:t>
            </a:r>
          </a:p>
          <a:p>
            <a:pPr>
              <a:buFont typeface="Courier New" panose="02070309020205020404" pitchFamily="49" charset="0"/>
              <a:buChar char="o"/>
            </a:pPr>
            <a:endParaRPr lang="en-IE" dirty="0" smtClean="0"/>
          </a:p>
          <a:p>
            <a:pPr>
              <a:buFont typeface="Courier New" panose="02070309020205020404" pitchFamily="49" charset="0"/>
              <a:buChar char="o"/>
            </a:pPr>
            <a:r>
              <a:rPr lang="en-IE" dirty="0" smtClean="0"/>
              <a:t>CLAR Scheme</a:t>
            </a:r>
          </a:p>
          <a:p>
            <a:pPr>
              <a:buFont typeface="Courier New" panose="02070309020205020404" pitchFamily="49" charset="0"/>
              <a:buChar char="o"/>
            </a:pPr>
            <a:endParaRPr lang="en-IE" dirty="0" smtClean="0"/>
          </a:p>
          <a:p>
            <a:pPr>
              <a:buFont typeface="Courier New" panose="02070309020205020404" pitchFamily="49" charset="0"/>
              <a:buChar char="o"/>
            </a:pPr>
            <a:r>
              <a:rPr lang="en-IE" dirty="0" smtClean="0"/>
              <a:t>Town &amp; Village Scheme</a:t>
            </a:r>
          </a:p>
          <a:p>
            <a:pPr>
              <a:buFont typeface="Courier New" panose="02070309020205020404" pitchFamily="49" charset="0"/>
              <a:buChar char="o"/>
            </a:pPr>
            <a:endParaRPr lang="en-IE" dirty="0" smtClean="0"/>
          </a:p>
          <a:p>
            <a:pPr>
              <a:buFont typeface="Courier New" panose="02070309020205020404" pitchFamily="49" charset="0"/>
              <a:buChar char="o"/>
            </a:pPr>
            <a:r>
              <a:rPr lang="en-IE" dirty="0" smtClean="0"/>
              <a:t>Rural Regeneration &amp; Development Fund</a:t>
            </a:r>
            <a:endParaRPr lang="en-IE" dirty="0"/>
          </a:p>
        </p:txBody>
      </p:sp>
    </p:spTree>
    <p:extLst>
      <p:ext uri="{BB962C8B-B14F-4D97-AF65-F5344CB8AC3E}">
        <p14:creationId xmlns:p14="http://schemas.microsoft.com/office/powerpoint/2010/main" val="1772988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(Before)</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4" name="Picture 3"/>
          <p:cNvPicPr/>
          <p:nvPr/>
        </p:nvPicPr>
        <p:blipFill>
          <a:blip r:embed="rId3"/>
          <a:stretch>
            <a:fillRect/>
          </a:stretch>
        </p:blipFill>
        <p:spPr>
          <a:xfrm>
            <a:off x="971600" y="1556792"/>
            <a:ext cx="3096344" cy="2592288"/>
          </a:xfrm>
          <a:prstGeom prst="rect">
            <a:avLst/>
          </a:prstGeom>
        </p:spPr>
      </p:pic>
      <p:pic>
        <p:nvPicPr>
          <p:cNvPr id="5" name="Picture 4"/>
          <p:cNvPicPr/>
          <p:nvPr/>
        </p:nvPicPr>
        <p:blipFill>
          <a:blip r:embed="rId4"/>
          <a:stretch>
            <a:fillRect/>
          </a:stretch>
        </p:blipFill>
        <p:spPr>
          <a:xfrm>
            <a:off x="4716016" y="1556792"/>
            <a:ext cx="2952328" cy="2624127"/>
          </a:xfrm>
          <a:prstGeom prst="rect">
            <a:avLst/>
          </a:prstGeom>
        </p:spPr>
      </p:pic>
      <p:pic>
        <p:nvPicPr>
          <p:cNvPr id="7" name="Picture 6"/>
          <p:cNvPicPr/>
          <p:nvPr/>
        </p:nvPicPr>
        <p:blipFill>
          <a:blip r:embed="rId5"/>
          <a:stretch>
            <a:fillRect/>
          </a:stretch>
        </p:blipFill>
        <p:spPr>
          <a:xfrm>
            <a:off x="4716016" y="4208910"/>
            <a:ext cx="2952328" cy="2316433"/>
          </a:xfrm>
          <a:prstGeom prst="rect">
            <a:avLst/>
          </a:prstGeom>
        </p:spPr>
      </p:pic>
      <p:pic>
        <p:nvPicPr>
          <p:cNvPr id="3074" name="Picture 2" descr="C:\Users\g022619\Desktop\Grants\Hall\CLAR\Photos\during\20171212_0947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389" y="4208910"/>
            <a:ext cx="3140564" cy="235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1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(During)</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1026" name="Picture 2" descr="C:\Users\g022619\Desktop\Grants\Hall\CLAR\Photos\during\20171103_1226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556792"/>
            <a:ext cx="3456384" cy="48245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022619\Desktop\Grants\Hall\CLAR\Photos\during\20171103_1227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556792"/>
            <a:ext cx="396044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68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(During)</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2050" name="Picture 2" descr="C:\Users\g022619\Desktop\Grants\Hall\CLAR\Photos\during\20171212_0946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484784"/>
            <a:ext cx="3600400" cy="50405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022619\Desktop\Grants\Hall\CLAR\Photos\during\20171212_0947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7" y="1484784"/>
            <a:ext cx="3888432"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98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(After)</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4098" name="Picture 2" descr="C:\Users\g022619\Desktop\Grants\Hall\CLAR\Photos\20180113_1148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659192"/>
            <a:ext cx="3384376" cy="46501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g022619\Desktop\Grants\Hall\CLAR\Photos\20180113_1148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662032"/>
            <a:ext cx="3024336" cy="464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09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(After)</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5122" name="Picture 2" descr="C:\Users\g022619\Desktop\Grants\Hall\CLAR\Photos\20180113_1148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556792"/>
            <a:ext cx="3384376"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g022619\Desktop\Grants\Hall\CLAR\Photos\20180113_1304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556792"/>
            <a:ext cx="331236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2770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(After)</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6146" name="Picture 2" descr="C:\Users\g022619\Desktop\Grants\Hall\CLAR\Photos\20180113_1150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628800"/>
            <a:ext cx="2304256" cy="46805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g022619\Desktop\Grants\Hall\CLAR\Photos\20180113_1150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956787"/>
            <a:ext cx="5184576" cy="1568557"/>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g022619\Desktop\Grants\Hall\CLAR\Photos\20180113_1151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1262" y="1650301"/>
            <a:ext cx="214042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g022619\Desktop\Grants\Hall\CLAR\Photos\20180113_1151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6136" y="1650301"/>
            <a:ext cx="2140425"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145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1080120"/>
          </a:xfrm>
          <a:ln>
            <a:solidFill>
              <a:schemeClr val="accent1"/>
            </a:solidFill>
          </a:ln>
        </p:spPr>
        <p:txBody>
          <a:bodyPr>
            <a:normAutofit fontScale="90000"/>
          </a:bodyPr>
          <a:lstStyle/>
          <a:p>
            <a:r>
              <a:rPr lang="en-GB" dirty="0" err="1" smtClean="0"/>
              <a:t>Galmoy</a:t>
            </a:r>
            <a:r>
              <a:rPr lang="en-GB" dirty="0" smtClean="0"/>
              <a:t> Community Hall (After)</a:t>
            </a:r>
            <a:endParaRPr lang="en-IE" dirty="0"/>
          </a:p>
        </p:txBody>
      </p:sp>
      <p:sp>
        <p:nvSpPr>
          <p:cNvPr id="3" name="Subtitle 2"/>
          <p:cNvSpPr>
            <a:spLocks noGrp="1"/>
          </p:cNvSpPr>
          <p:nvPr>
            <p:ph type="subTitle" idx="1"/>
          </p:nvPr>
        </p:nvSpPr>
        <p:spPr>
          <a:xfrm>
            <a:off x="611560" y="1484784"/>
            <a:ext cx="7776864" cy="5112568"/>
          </a:xfrm>
        </p:spPr>
        <p:txBody>
          <a:bodyPr/>
          <a:lstStyle/>
          <a:p>
            <a:endParaRPr lang="en-IE" dirty="0"/>
          </a:p>
        </p:txBody>
      </p:sp>
      <p:pic>
        <p:nvPicPr>
          <p:cNvPr id="6" name="Picture 3" descr="C:\Users\g022619\Desktop\Grants\Hall\CLAR\Photos\20180113_115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844824"/>
            <a:ext cx="712879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347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476672"/>
            <a:ext cx="6798734" cy="569447"/>
          </a:xfrm>
        </p:spPr>
        <p:txBody>
          <a:bodyPr>
            <a:normAutofit fontScale="90000"/>
          </a:bodyPr>
          <a:lstStyle/>
          <a:p>
            <a:pPr algn="ctr"/>
            <a:r>
              <a:rPr lang="en-IE" dirty="0" smtClean="0"/>
              <a:t> </a:t>
            </a:r>
            <a:r>
              <a:rPr lang="en-IE" sz="3200" b="1" dirty="0" smtClean="0"/>
              <a:t>CLÁR Projects 2018</a:t>
            </a:r>
            <a:endParaRPr lang="en-IE" sz="3200" b="1" dirty="0"/>
          </a:p>
        </p:txBody>
      </p:sp>
      <p:sp>
        <p:nvSpPr>
          <p:cNvPr id="3" name="Content Placeholder 2"/>
          <p:cNvSpPr>
            <a:spLocks noGrp="1"/>
          </p:cNvSpPr>
          <p:nvPr>
            <p:ph idx="1"/>
          </p:nvPr>
        </p:nvSpPr>
        <p:spPr>
          <a:xfrm>
            <a:off x="467544" y="980728"/>
            <a:ext cx="8435280" cy="5184576"/>
          </a:xfrm>
        </p:spPr>
        <p:txBody>
          <a:bodyPr>
            <a:normAutofit fontScale="25000" lnSpcReduction="20000"/>
          </a:bodyPr>
          <a:lstStyle/>
          <a:p>
            <a:endParaRPr lang="en-IE" dirty="0" smtClean="0"/>
          </a:p>
          <a:p>
            <a:pPr>
              <a:buNone/>
            </a:pPr>
            <a:r>
              <a:rPr lang="en-IE" sz="7200" dirty="0" smtClean="0"/>
              <a:t>    The Council   submitted 11 applications (10 under Measure 1 and 1 application under Measure 2) in 2018 </a:t>
            </a:r>
            <a:r>
              <a:rPr lang="en-IE" sz="7200" dirty="0" smtClean="0"/>
              <a:t>–</a:t>
            </a:r>
            <a:r>
              <a:rPr lang="en-IE" sz="7200" b="1" dirty="0" smtClean="0"/>
              <a:t>all of which were approved </a:t>
            </a:r>
            <a:r>
              <a:rPr lang="en-IE" sz="7200" dirty="0" smtClean="0"/>
              <a:t>as follows:</a:t>
            </a:r>
            <a:endParaRPr lang="en-IE" sz="7200" dirty="0" smtClean="0"/>
          </a:p>
          <a:p>
            <a:pPr>
              <a:buNone/>
            </a:pPr>
            <a:endParaRPr lang="en-IE" sz="7200" dirty="0" smtClean="0"/>
          </a:p>
          <a:p>
            <a:r>
              <a:rPr lang="en-IE" sz="7200" b="1" dirty="0" err="1" smtClean="0"/>
              <a:t>Muckalee</a:t>
            </a:r>
            <a:r>
              <a:rPr lang="en-IE" sz="7200" dirty="0" smtClean="0"/>
              <a:t> Community Crèche - Parking, Safety Improvements/Connectivity  €50,000.</a:t>
            </a:r>
          </a:p>
          <a:p>
            <a:r>
              <a:rPr lang="en-IE" sz="7200" dirty="0" smtClean="0"/>
              <a:t>Clontubrid – MUGA  €       26,974.54 </a:t>
            </a:r>
          </a:p>
          <a:p>
            <a:r>
              <a:rPr lang="en-IE" sz="7200" b="1" dirty="0" err="1" smtClean="0"/>
              <a:t>Kilmaganny</a:t>
            </a:r>
            <a:r>
              <a:rPr lang="en-IE" sz="7200" dirty="0" smtClean="0"/>
              <a:t> -  Public Lighting, Safety Improvement &amp; Enhanced Connectivity  €19,710 </a:t>
            </a:r>
          </a:p>
          <a:p>
            <a:r>
              <a:rPr lang="en-IE" sz="7200" b="1" dirty="0" err="1" smtClean="0"/>
              <a:t>Kilmanagh</a:t>
            </a:r>
            <a:r>
              <a:rPr lang="en-IE" sz="7200" dirty="0" smtClean="0"/>
              <a:t> National School &amp; Church  - Parking &amp; Safety Improvements  €27,000 </a:t>
            </a:r>
          </a:p>
          <a:p>
            <a:r>
              <a:rPr lang="en-IE" sz="7200" b="1" dirty="0" err="1" smtClean="0"/>
              <a:t>Listerlin</a:t>
            </a:r>
            <a:r>
              <a:rPr lang="en-IE" sz="7200" dirty="0" smtClean="0"/>
              <a:t> National School -  - Safety Improvement &amp; Enhanced Connectivity  € 8,000 </a:t>
            </a:r>
          </a:p>
          <a:p>
            <a:r>
              <a:rPr lang="en-IE" sz="7200" b="1" dirty="0" err="1" smtClean="0"/>
              <a:t>Crosspatrick</a:t>
            </a:r>
            <a:r>
              <a:rPr lang="en-IE" sz="7200" dirty="0" smtClean="0"/>
              <a:t> Village - Safety Improvement Phase 2  € 20,000 </a:t>
            </a:r>
          </a:p>
          <a:p>
            <a:r>
              <a:rPr lang="en-IE" sz="7200" b="1" dirty="0" err="1" smtClean="0"/>
              <a:t>Castlewarren</a:t>
            </a:r>
            <a:r>
              <a:rPr lang="en-IE" sz="7200" dirty="0" smtClean="0"/>
              <a:t> Village &amp; Sports Ground -   Safety Improvements  €1,980 </a:t>
            </a:r>
          </a:p>
          <a:p>
            <a:r>
              <a:rPr lang="en-IE" sz="7200" b="1" dirty="0" smtClean="0"/>
              <a:t>Windgap -</a:t>
            </a:r>
            <a:r>
              <a:rPr lang="en-IE" sz="7200" dirty="0" smtClean="0"/>
              <a:t>St. Nicholas National School</a:t>
            </a:r>
            <a:r>
              <a:rPr lang="en-IE" sz="7200" b="1" dirty="0" smtClean="0"/>
              <a:t>, </a:t>
            </a:r>
            <a:r>
              <a:rPr lang="en-IE" sz="7200" dirty="0" smtClean="0"/>
              <a:t>- Safety Improvement &amp; Enhanced Connectivity        €37,800 </a:t>
            </a:r>
          </a:p>
          <a:p>
            <a:r>
              <a:rPr lang="en-IE" sz="7200" b="1" dirty="0" err="1" smtClean="0"/>
              <a:t>Conah</a:t>
            </a:r>
            <a:r>
              <a:rPr lang="en-IE" sz="7200" dirty="0" err="1" smtClean="0"/>
              <a:t>y</a:t>
            </a:r>
            <a:r>
              <a:rPr lang="en-IE" sz="7200" dirty="0" smtClean="0"/>
              <a:t> Community Car Park   € 31,500 </a:t>
            </a:r>
          </a:p>
          <a:p>
            <a:r>
              <a:rPr lang="en-IE" sz="7200" b="1" dirty="0" err="1" smtClean="0"/>
              <a:t>Lisdowney</a:t>
            </a:r>
            <a:r>
              <a:rPr lang="en-IE" sz="7200" dirty="0" smtClean="0"/>
              <a:t>  -  Safety Improvement &amp; Enhanced Connectivity  €40,500 </a:t>
            </a:r>
          </a:p>
          <a:p>
            <a:r>
              <a:rPr lang="en-IE" sz="7200" b="1" dirty="0" err="1" smtClean="0"/>
              <a:t>Knockroe</a:t>
            </a:r>
            <a:r>
              <a:rPr lang="en-IE" sz="7200" dirty="0" smtClean="0"/>
              <a:t> - Improved access &amp; parking  € 30,000.</a:t>
            </a:r>
          </a:p>
          <a:p>
            <a:pPr>
              <a:buNone/>
            </a:pPr>
            <a:r>
              <a:rPr lang="en-IE" sz="7200" dirty="0" smtClean="0"/>
              <a:t> </a:t>
            </a:r>
          </a:p>
          <a:p>
            <a:pPr algn="ctr">
              <a:buNone/>
            </a:pPr>
            <a:r>
              <a:rPr lang="en-IE" sz="7200" b="1" dirty="0" smtClean="0"/>
              <a:t>Total funding  €     303,464.54 </a:t>
            </a:r>
            <a:endParaRPr lang="en-IE" sz="7200" dirty="0" smtClean="0"/>
          </a:p>
          <a:p>
            <a:endParaRPr lang="en-IE" dirty="0"/>
          </a:p>
        </p:txBody>
      </p:sp>
    </p:spTree>
    <p:extLst>
      <p:ext uri="{BB962C8B-B14F-4D97-AF65-F5344CB8AC3E}">
        <p14:creationId xmlns:p14="http://schemas.microsoft.com/office/powerpoint/2010/main" val="673636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7467600" cy="504056"/>
          </a:xfrm>
        </p:spPr>
        <p:txBody>
          <a:bodyPr>
            <a:normAutofit fontScale="90000"/>
          </a:bodyPr>
          <a:lstStyle/>
          <a:p>
            <a:pPr algn="ctr"/>
            <a:r>
              <a:rPr lang="en-IE" dirty="0" smtClean="0"/>
              <a:t> CLÁR Projects 2019</a:t>
            </a:r>
            <a:endParaRPr lang="en-IE" dirty="0"/>
          </a:p>
        </p:txBody>
      </p:sp>
      <p:sp>
        <p:nvSpPr>
          <p:cNvPr id="3" name="Content Placeholder 2"/>
          <p:cNvSpPr>
            <a:spLocks noGrp="1"/>
          </p:cNvSpPr>
          <p:nvPr>
            <p:ph idx="1"/>
          </p:nvPr>
        </p:nvSpPr>
        <p:spPr>
          <a:xfrm>
            <a:off x="611560" y="1772816"/>
            <a:ext cx="8075240" cy="4392488"/>
          </a:xfrm>
        </p:spPr>
        <p:txBody>
          <a:bodyPr>
            <a:normAutofit fontScale="25000" lnSpcReduction="20000"/>
          </a:bodyPr>
          <a:lstStyle/>
          <a:p>
            <a:r>
              <a:rPr lang="en-IE" sz="4900" dirty="0" smtClean="0"/>
              <a:t>The measures available for Kilkenny County Council to apply for are:</a:t>
            </a:r>
          </a:p>
          <a:p>
            <a:endParaRPr lang="en-IE" sz="4900" dirty="0" smtClean="0"/>
          </a:p>
          <a:p>
            <a:r>
              <a:rPr lang="en-IE" sz="4900" dirty="0" smtClean="0"/>
              <a:t>Measure </a:t>
            </a:r>
            <a:r>
              <a:rPr lang="en-IE" sz="4900" dirty="0"/>
              <a:t>1: </a:t>
            </a:r>
            <a:r>
              <a:rPr lang="en-IE" sz="4900" b="1" dirty="0"/>
              <a:t>Support for Schools/Community Safety Measure</a:t>
            </a:r>
            <a:r>
              <a:rPr lang="en-IE" sz="4900" dirty="0"/>
              <a:t> </a:t>
            </a:r>
          </a:p>
          <a:p>
            <a:r>
              <a:rPr lang="en-IE" sz="4900" dirty="0"/>
              <a:t>Measure 2: </a:t>
            </a:r>
            <a:r>
              <a:rPr lang="en-IE" sz="4900" b="1" dirty="0"/>
              <a:t>Play Areas (including MUGAs)</a:t>
            </a:r>
            <a:r>
              <a:rPr lang="en-IE" sz="4900" dirty="0"/>
              <a:t> </a:t>
            </a:r>
          </a:p>
          <a:p>
            <a:r>
              <a:rPr lang="en-IE" sz="4900" dirty="0"/>
              <a:t>Measure 3c: </a:t>
            </a:r>
            <a:r>
              <a:rPr lang="en-IE" sz="4900" b="1" dirty="0"/>
              <a:t>Community Wellbeing Support - Sensory Gardens</a:t>
            </a:r>
            <a:r>
              <a:rPr lang="en-IE" sz="4900" b="1" dirty="0" smtClean="0"/>
              <a:t>.</a:t>
            </a:r>
          </a:p>
          <a:p>
            <a:pPr>
              <a:buNone/>
            </a:pPr>
            <a:endParaRPr lang="en-IE" sz="4900" dirty="0"/>
          </a:p>
          <a:p>
            <a:r>
              <a:rPr lang="en-IE" sz="4900" dirty="0"/>
              <a:t>Area Engineers and the Community Department work with local schools and communities to develop applications for identified small scale infrastructure projects</a:t>
            </a:r>
            <a:r>
              <a:rPr lang="en-IE" sz="4900" dirty="0" smtClean="0"/>
              <a:t>.</a:t>
            </a:r>
          </a:p>
          <a:p>
            <a:pPr>
              <a:buNone/>
            </a:pPr>
            <a:endParaRPr lang="en-IE" sz="4900" dirty="0" smtClean="0"/>
          </a:p>
          <a:p>
            <a:r>
              <a:rPr lang="en-IE" sz="4900" dirty="0" smtClean="0"/>
              <a:t>Other Measures include First Response Measure and Cancer Care Mobility Measure-</a:t>
            </a:r>
          </a:p>
          <a:p>
            <a:r>
              <a:rPr lang="en-IE" sz="4900" dirty="0" smtClean="0"/>
              <a:t>-Applications made directly to the Department by appropriate voluntary groups involved in First Response and Cancer Care transport.</a:t>
            </a:r>
          </a:p>
          <a:p>
            <a:endParaRPr lang="en-IE" sz="4900" dirty="0"/>
          </a:p>
          <a:p>
            <a:r>
              <a:rPr lang="en-IE" sz="4900" dirty="0" smtClean="0"/>
              <a:t>Kilkenny County Council has sought funding for 11 Projects totalling </a:t>
            </a:r>
            <a:r>
              <a:rPr lang="en-IE" sz="4900" b="1" dirty="0" smtClean="0"/>
              <a:t>€304,300 </a:t>
            </a:r>
            <a:r>
              <a:rPr lang="en-IE" sz="4900" dirty="0" smtClean="0"/>
              <a:t>as follows:</a:t>
            </a:r>
          </a:p>
          <a:p>
            <a:endParaRPr lang="en-IE" dirty="0" smtClean="0"/>
          </a:p>
          <a:p>
            <a:pPr>
              <a:buNone/>
            </a:pPr>
            <a:r>
              <a:rPr lang="en-IE" sz="4200" dirty="0" smtClean="0"/>
              <a:t>    </a:t>
            </a:r>
          </a:p>
          <a:p>
            <a:pPr>
              <a:buNone/>
            </a:pPr>
            <a:endParaRPr lang="en-IE" sz="4200" dirty="0" smtClean="0"/>
          </a:p>
          <a:p>
            <a:endParaRPr lang="en-IE" dirty="0"/>
          </a:p>
        </p:txBody>
      </p:sp>
    </p:spTree>
    <p:extLst>
      <p:ext uri="{BB962C8B-B14F-4D97-AF65-F5344CB8AC3E}">
        <p14:creationId xmlns:p14="http://schemas.microsoft.com/office/powerpoint/2010/main" val="1598104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IE" dirty="0" smtClean="0"/>
              <a:t>CLONTUBRID MUGA</a:t>
            </a:r>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3407" y="2490788"/>
            <a:ext cx="5425124" cy="3444875"/>
          </a:xfrm>
        </p:spPr>
      </p:pic>
    </p:spTree>
    <p:extLst>
      <p:ext uri="{BB962C8B-B14F-4D97-AF65-F5344CB8AC3E}">
        <p14:creationId xmlns:p14="http://schemas.microsoft.com/office/powerpoint/2010/main" val="39736533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395536" y="3356992"/>
            <a:ext cx="8280920" cy="3416320"/>
          </a:xfrm>
          <a:prstGeom prst="rect">
            <a:avLst/>
          </a:prstGeom>
          <a:noFill/>
        </p:spPr>
        <p:txBody>
          <a:bodyPr wrap="square" rtlCol="0">
            <a:spAutoFit/>
          </a:bodyPr>
          <a:lstStyle/>
          <a:p>
            <a:r>
              <a:rPr lang="en-US" sz="2400" dirty="0" smtClean="0">
                <a:latin typeface="Arial Rounded MT Bold" pitchFamily="34" charset="0"/>
              </a:rPr>
              <a:t>Funding for the development of new facilities, and for the maintenance, enhancement or promotion of existing outdoor recreational infrastructure in rural areas across Ireland.</a:t>
            </a:r>
          </a:p>
          <a:p>
            <a:endParaRPr lang="en-US" sz="2400" dirty="0" smtClean="0">
              <a:latin typeface="Arial Rounded MT Bold" pitchFamily="34" charset="0"/>
            </a:endParaRPr>
          </a:p>
          <a:p>
            <a:r>
              <a:rPr lang="en-US" sz="2400" dirty="0" smtClean="0">
                <a:latin typeface="Arial Rounded MT Bold" pitchFamily="34" charset="0"/>
              </a:rPr>
              <a:t> The Scheme is administered and funded by the Department of Rural and Community Development with additional funding being provided by </a:t>
            </a:r>
            <a:r>
              <a:rPr lang="en-US" sz="2400" u="sng" dirty="0" smtClean="0">
                <a:latin typeface="Arial Rounded MT Bold" pitchFamily="34" charset="0"/>
                <a:hlinkClick r:id="rId3"/>
              </a:rPr>
              <a:t>Fáilte Ireland.</a:t>
            </a:r>
            <a:endParaRPr lang="en-IE" sz="2400" dirty="0">
              <a:latin typeface="Arial Rounded MT Bold"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94364126"/>
              </p:ext>
            </p:extLst>
          </p:nvPr>
        </p:nvGraphicFramePr>
        <p:xfrm>
          <a:off x="1115617" y="764704"/>
          <a:ext cx="6840760" cy="5851941"/>
        </p:xfrm>
        <a:graphic>
          <a:graphicData uri="http://schemas.openxmlformats.org/drawingml/2006/table">
            <a:tbl>
              <a:tblPr/>
              <a:tblGrid>
                <a:gridCol w="2304255">
                  <a:extLst>
                    <a:ext uri="{9D8B030D-6E8A-4147-A177-3AD203B41FA5}">
                      <a16:colId xmlns:a16="http://schemas.microsoft.com/office/drawing/2014/main" val="20000"/>
                    </a:ext>
                  </a:extLst>
                </a:gridCol>
                <a:gridCol w="1154376">
                  <a:extLst>
                    <a:ext uri="{9D8B030D-6E8A-4147-A177-3AD203B41FA5}">
                      <a16:colId xmlns:a16="http://schemas.microsoft.com/office/drawing/2014/main" val="20001"/>
                    </a:ext>
                  </a:extLst>
                </a:gridCol>
                <a:gridCol w="1293476">
                  <a:extLst>
                    <a:ext uri="{9D8B030D-6E8A-4147-A177-3AD203B41FA5}">
                      <a16:colId xmlns:a16="http://schemas.microsoft.com/office/drawing/2014/main" val="20002"/>
                    </a:ext>
                  </a:extLst>
                </a:gridCol>
                <a:gridCol w="2088653">
                  <a:extLst>
                    <a:ext uri="{9D8B030D-6E8A-4147-A177-3AD203B41FA5}">
                      <a16:colId xmlns:a16="http://schemas.microsoft.com/office/drawing/2014/main" val="20003"/>
                    </a:ext>
                  </a:extLst>
                </a:gridCol>
              </a:tblGrid>
              <a:tr h="474053">
                <a:tc>
                  <a:txBody>
                    <a:bodyPr/>
                    <a:lstStyle/>
                    <a:p>
                      <a:pPr>
                        <a:lnSpc>
                          <a:spcPct val="115000"/>
                        </a:lnSpc>
                        <a:spcAft>
                          <a:spcPts val="0"/>
                        </a:spcAft>
                      </a:pPr>
                      <a:r>
                        <a:rPr lang="en-IE" sz="1400" b="1" dirty="0">
                          <a:solidFill>
                            <a:srgbClr val="000000"/>
                          </a:solidFill>
                          <a:latin typeface="Calibri"/>
                          <a:ea typeface="Calibri"/>
                          <a:cs typeface="Arial"/>
                        </a:rPr>
                        <a:t>Community Group</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E" sz="1400" b="1" dirty="0">
                          <a:latin typeface="Calibri"/>
                          <a:ea typeface="Calibri"/>
                          <a:cs typeface="Arial"/>
                        </a:rPr>
                        <a:t>Project Cost</a:t>
                      </a:r>
                      <a:endParaRPr lang="en-IE" sz="1400"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E" sz="1400" b="1" dirty="0">
                          <a:latin typeface="Calibri"/>
                          <a:ea typeface="Calibri"/>
                          <a:cs typeface="Arial"/>
                        </a:rPr>
                        <a:t>Funding requested</a:t>
                      </a:r>
                      <a:endParaRPr lang="en-IE" sz="1400"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E" sz="1400" b="1" dirty="0">
                          <a:latin typeface="Calibri"/>
                          <a:ea typeface="Calibri"/>
                          <a:cs typeface="Arial"/>
                        </a:rPr>
                        <a:t>Project Details</a:t>
                      </a:r>
                      <a:endParaRPr lang="en-IE" sz="1400"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74053">
                <a:tc>
                  <a:txBody>
                    <a:bodyPr/>
                    <a:lstStyle/>
                    <a:p>
                      <a:pPr>
                        <a:lnSpc>
                          <a:spcPct val="115000"/>
                        </a:lnSpc>
                        <a:spcAft>
                          <a:spcPts val="0"/>
                        </a:spcAft>
                      </a:pPr>
                      <a:r>
                        <a:rPr lang="en-IE" sz="1400" b="1" dirty="0">
                          <a:solidFill>
                            <a:srgbClr val="000000"/>
                          </a:solidFill>
                          <a:latin typeface="Calibri"/>
                          <a:ea typeface="Calibri"/>
                          <a:cs typeface="Arial"/>
                        </a:rPr>
                        <a:t>Windgap National School</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€ 55,000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€ 41,000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Pedestrian Crossing.</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6700">
                <a:tc>
                  <a:txBody>
                    <a:bodyPr/>
                    <a:lstStyle/>
                    <a:p>
                      <a:pPr>
                        <a:lnSpc>
                          <a:spcPct val="115000"/>
                        </a:lnSpc>
                        <a:spcAft>
                          <a:spcPts val="0"/>
                        </a:spcAft>
                      </a:pPr>
                      <a:r>
                        <a:rPr lang="en-IE" sz="1400" b="1" dirty="0" err="1">
                          <a:solidFill>
                            <a:srgbClr val="000000"/>
                          </a:solidFill>
                          <a:latin typeface="Calibri"/>
                          <a:ea typeface="Calibri"/>
                          <a:cs typeface="Arial"/>
                        </a:rPr>
                        <a:t>Muckalee</a:t>
                      </a:r>
                      <a:r>
                        <a:rPr lang="en-IE" sz="1400" b="1" dirty="0">
                          <a:solidFill>
                            <a:srgbClr val="000000"/>
                          </a:solidFill>
                          <a:latin typeface="Calibri"/>
                          <a:ea typeface="Calibri"/>
                          <a:cs typeface="Arial"/>
                        </a:rPr>
                        <a:t> Community </a:t>
                      </a:r>
                      <a:r>
                        <a:rPr lang="en-IE" sz="1400" b="1" dirty="0" err="1">
                          <a:solidFill>
                            <a:srgbClr val="000000"/>
                          </a:solidFill>
                          <a:latin typeface="Calibri"/>
                          <a:ea typeface="Calibri"/>
                          <a:cs typeface="Arial"/>
                        </a:rPr>
                        <a:t>Creché</a:t>
                      </a:r>
                      <a:r>
                        <a:rPr lang="en-IE" sz="1400" b="1" dirty="0">
                          <a:solidFill>
                            <a:srgbClr val="000000"/>
                          </a:solidFill>
                          <a:latin typeface="Calibri"/>
                          <a:ea typeface="Calibri"/>
                          <a:cs typeface="Arial"/>
                        </a:rPr>
                        <a:t>, St. Brendan's National School, </a:t>
                      </a:r>
                      <a:r>
                        <a:rPr lang="en-IE" sz="1400" b="1" dirty="0" err="1">
                          <a:solidFill>
                            <a:srgbClr val="000000"/>
                          </a:solidFill>
                          <a:latin typeface="Calibri"/>
                          <a:ea typeface="Calibri"/>
                          <a:cs typeface="Arial"/>
                        </a:rPr>
                        <a:t>Muckalee</a:t>
                      </a:r>
                      <a:r>
                        <a:rPr lang="en-IE" sz="1400" b="1" dirty="0">
                          <a:solidFill>
                            <a:srgbClr val="000000"/>
                          </a:solidFill>
                          <a:latin typeface="Calibri"/>
                          <a:ea typeface="Calibri"/>
                          <a:cs typeface="Arial"/>
                        </a:rPr>
                        <a:t> Parish Committee</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€ 60,000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€ 50,000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Car park surfacing Phase 2 of 2 phase project. </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4053">
                <a:tc>
                  <a:txBody>
                    <a:bodyPr/>
                    <a:lstStyle/>
                    <a:p>
                      <a:pPr>
                        <a:lnSpc>
                          <a:spcPct val="115000"/>
                        </a:lnSpc>
                        <a:spcAft>
                          <a:spcPts val="0"/>
                        </a:spcAft>
                      </a:pPr>
                      <a:r>
                        <a:rPr lang="en-IE" sz="1400" b="1">
                          <a:solidFill>
                            <a:srgbClr val="000000"/>
                          </a:solidFill>
                          <a:latin typeface="Calibri"/>
                          <a:ea typeface="Calibri"/>
                          <a:cs typeface="Arial"/>
                        </a:rPr>
                        <a:t>Black &amp; Whites GAA &amp; Community Centre</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€ 48,634</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€ 43,770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b="1" dirty="0">
                          <a:solidFill>
                            <a:srgbClr val="000000"/>
                          </a:solidFill>
                          <a:latin typeface="Calibri"/>
                          <a:ea typeface="Calibri"/>
                          <a:cs typeface="Arial"/>
                        </a:rPr>
                        <a:t>Multi-Use Games Area</a:t>
                      </a:r>
                      <a:r>
                        <a:rPr lang="en-IE" sz="1400" dirty="0">
                          <a:solidFill>
                            <a:srgbClr val="000000"/>
                          </a:solidFill>
                          <a:latin typeface="Calibri"/>
                          <a:ea typeface="Calibri"/>
                          <a:cs typeface="Arial"/>
                        </a:rPr>
                        <a:t>.</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9837">
                <a:tc>
                  <a:txBody>
                    <a:bodyPr/>
                    <a:lstStyle/>
                    <a:p>
                      <a:pPr>
                        <a:lnSpc>
                          <a:spcPct val="115000"/>
                        </a:lnSpc>
                        <a:spcAft>
                          <a:spcPts val="0"/>
                        </a:spcAft>
                      </a:pPr>
                      <a:r>
                        <a:rPr lang="en-IE" sz="1400" b="1">
                          <a:solidFill>
                            <a:srgbClr val="000000"/>
                          </a:solidFill>
                          <a:latin typeface="Calibri"/>
                          <a:ea typeface="Calibri"/>
                          <a:cs typeface="Arial"/>
                        </a:rPr>
                        <a:t>St.Colemans, Conahy</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€ 17,500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€ 15,000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Speed safety signs.</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4053">
                <a:tc>
                  <a:txBody>
                    <a:bodyPr/>
                    <a:lstStyle/>
                    <a:p>
                      <a:pPr>
                        <a:lnSpc>
                          <a:spcPct val="115000"/>
                        </a:lnSpc>
                        <a:spcAft>
                          <a:spcPts val="0"/>
                        </a:spcAft>
                      </a:pPr>
                      <a:r>
                        <a:rPr lang="en-IE" sz="1400" b="1" dirty="0" err="1">
                          <a:solidFill>
                            <a:srgbClr val="000000"/>
                          </a:solidFill>
                          <a:latin typeface="Calibri"/>
                          <a:ea typeface="Calibri"/>
                          <a:cs typeface="Arial"/>
                        </a:rPr>
                        <a:t>Scoil</a:t>
                      </a:r>
                      <a:r>
                        <a:rPr lang="en-IE" sz="1400" b="1" dirty="0">
                          <a:solidFill>
                            <a:srgbClr val="000000"/>
                          </a:solidFill>
                          <a:latin typeface="Calibri"/>
                          <a:ea typeface="Calibri"/>
                          <a:cs typeface="Arial"/>
                        </a:rPr>
                        <a:t> </a:t>
                      </a:r>
                      <a:r>
                        <a:rPr lang="en-IE" sz="1400" b="1" dirty="0" err="1">
                          <a:solidFill>
                            <a:srgbClr val="000000"/>
                          </a:solidFill>
                          <a:latin typeface="Calibri"/>
                          <a:ea typeface="Calibri"/>
                          <a:cs typeface="Arial"/>
                        </a:rPr>
                        <a:t>Naisiunta</a:t>
                      </a:r>
                      <a:r>
                        <a:rPr lang="en-IE" sz="1400" b="1" dirty="0">
                          <a:solidFill>
                            <a:srgbClr val="000000"/>
                          </a:solidFill>
                          <a:latin typeface="Calibri"/>
                          <a:ea typeface="Calibri"/>
                          <a:cs typeface="Arial"/>
                        </a:rPr>
                        <a:t> </a:t>
                      </a:r>
                      <a:r>
                        <a:rPr lang="en-IE" sz="1400" b="1" dirty="0" err="1">
                          <a:solidFill>
                            <a:srgbClr val="000000"/>
                          </a:solidFill>
                          <a:latin typeface="Calibri"/>
                          <a:ea typeface="Calibri"/>
                          <a:cs typeface="Arial"/>
                        </a:rPr>
                        <a:t>Bhrighde</a:t>
                      </a:r>
                      <a:r>
                        <a:rPr lang="en-IE" sz="1400" b="1" dirty="0">
                          <a:solidFill>
                            <a:srgbClr val="000000"/>
                          </a:solidFill>
                          <a:latin typeface="Calibri"/>
                          <a:ea typeface="Calibri"/>
                          <a:cs typeface="Arial"/>
                        </a:rPr>
                        <a:t>, Coon</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€ 25,000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€ 22,500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Pedestrian Crossing.</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4053">
                <a:tc>
                  <a:txBody>
                    <a:bodyPr/>
                    <a:lstStyle/>
                    <a:p>
                      <a:pPr>
                        <a:lnSpc>
                          <a:spcPct val="115000"/>
                        </a:lnSpc>
                        <a:spcAft>
                          <a:spcPts val="0"/>
                        </a:spcAft>
                      </a:pPr>
                      <a:r>
                        <a:rPr lang="en-IE" sz="1400" b="1">
                          <a:solidFill>
                            <a:srgbClr val="000000"/>
                          </a:solidFill>
                          <a:latin typeface="Calibri"/>
                          <a:ea typeface="Calibri"/>
                          <a:cs typeface="Arial"/>
                        </a:rPr>
                        <a:t>Lisnafunchion National School</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€ 17,500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€ 15,000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Speed safety signs. </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4053">
                <a:tc>
                  <a:txBody>
                    <a:bodyPr/>
                    <a:lstStyle/>
                    <a:p>
                      <a:pPr>
                        <a:lnSpc>
                          <a:spcPct val="115000"/>
                        </a:lnSpc>
                        <a:spcAft>
                          <a:spcPts val="0"/>
                        </a:spcAft>
                      </a:pPr>
                      <a:r>
                        <a:rPr lang="en-IE" sz="1400" b="1">
                          <a:solidFill>
                            <a:srgbClr val="000000"/>
                          </a:solidFill>
                          <a:latin typeface="Calibri"/>
                          <a:ea typeface="Calibri"/>
                          <a:cs typeface="Arial"/>
                        </a:rPr>
                        <a:t>Tullogher Rosbercon GAA Club</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€ 55,000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€ 30,000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Car park surfacing. </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9837">
                <a:tc>
                  <a:txBody>
                    <a:bodyPr/>
                    <a:lstStyle/>
                    <a:p>
                      <a:pPr>
                        <a:lnSpc>
                          <a:spcPct val="115000"/>
                        </a:lnSpc>
                        <a:spcAft>
                          <a:spcPts val="0"/>
                        </a:spcAft>
                      </a:pPr>
                      <a:r>
                        <a:rPr lang="en-IE" sz="1400" b="1">
                          <a:solidFill>
                            <a:srgbClr val="000000"/>
                          </a:solidFill>
                          <a:latin typeface="Calibri"/>
                          <a:ea typeface="Calibri"/>
                          <a:cs typeface="Arial"/>
                        </a:rPr>
                        <a:t>St. Aiden’s Kilmanagh</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€ 20,000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€ 15,000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Speed safety signs.</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74053">
                <a:tc>
                  <a:txBody>
                    <a:bodyPr/>
                    <a:lstStyle/>
                    <a:p>
                      <a:pPr>
                        <a:lnSpc>
                          <a:spcPct val="115000"/>
                        </a:lnSpc>
                        <a:spcAft>
                          <a:spcPts val="0"/>
                        </a:spcAft>
                      </a:pPr>
                      <a:r>
                        <a:rPr lang="en-IE" sz="1400" b="1">
                          <a:solidFill>
                            <a:srgbClr val="000000"/>
                          </a:solidFill>
                          <a:latin typeface="Calibri"/>
                          <a:ea typeface="Calibri"/>
                          <a:cs typeface="Arial"/>
                        </a:rPr>
                        <a:t>Crosspatrick National School</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€ 50,000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€ 41,000</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Footpath &amp; Speed safety signs.</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74053">
                <a:tc>
                  <a:txBody>
                    <a:bodyPr/>
                    <a:lstStyle/>
                    <a:p>
                      <a:pPr>
                        <a:lnSpc>
                          <a:spcPct val="115000"/>
                        </a:lnSpc>
                        <a:spcAft>
                          <a:spcPts val="0"/>
                        </a:spcAft>
                      </a:pPr>
                      <a:r>
                        <a:rPr lang="en-IE" sz="1400" b="1">
                          <a:solidFill>
                            <a:srgbClr val="000000"/>
                          </a:solidFill>
                          <a:latin typeface="Calibri"/>
                          <a:ea typeface="Calibri"/>
                          <a:cs typeface="Arial"/>
                        </a:rPr>
                        <a:t>Scoil Naomh Fiachra, Clontubrid</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€ 20,000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€ 15,000</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dirty="0">
                          <a:solidFill>
                            <a:srgbClr val="000000"/>
                          </a:solidFill>
                          <a:latin typeface="Calibri"/>
                          <a:ea typeface="Calibri"/>
                          <a:cs typeface="Arial"/>
                        </a:rPr>
                        <a:t>Speed safety signs.</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9837">
                <a:tc>
                  <a:txBody>
                    <a:bodyPr/>
                    <a:lstStyle/>
                    <a:p>
                      <a:pPr>
                        <a:lnSpc>
                          <a:spcPct val="115000"/>
                        </a:lnSpc>
                        <a:spcAft>
                          <a:spcPts val="0"/>
                        </a:spcAft>
                      </a:pPr>
                      <a:r>
                        <a:rPr lang="en-IE" sz="1400" b="1" dirty="0">
                          <a:solidFill>
                            <a:srgbClr val="000000"/>
                          </a:solidFill>
                          <a:latin typeface="Calibri"/>
                          <a:ea typeface="Calibri"/>
                          <a:cs typeface="Arial"/>
                        </a:rPr>
                        <a:t>St. Aiden’s </a:t>
                      </a:r>
                      <a:r>
                        <a:rPr lang="en-IE" sz="1400" b="1" dirty="0" err="1">
                          <a:solidFill>
                            <a:srgbClr val="000000"/>
                          </a:solidFill>
                          <a:latin typeface="Calibri"/>
                          <a:ea typeface="Calibri"/>
                          <a:cs typeface="Arial"/>
                        </a:rPr>
                        <a:t>Kilmanagh</a:t>
                      </a:r>
                      <a:endParaRPr lang="en-IE" sz="1400"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€ 17,814</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a:solidFill>
                            <a:srgbClr val="000000"/>
                          </a:solidFill>
                          <a:latin typeface="Calibri"/>
                          <a:ea typeface="Calibri"/>
                          <a:cs typeface="Arial"/>
                        </a:rPr>
                        <a:t>€ 16,031</a:t>
                      </a:r>
                      <a:endParaRPr lang="en-IE" sz="140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400" b="1" dirty="0">
                          <a:solidFill>
                            <a:srgbClr val="000000"/>
                          </a:solidFill>
                          <a:latin typeface="Calibri"/>
                          <a:ea typeface="Calibri"/>
                          <a:cs typeface="Arial"/>
                        </a:rPr>
                        <a:t>Sensory Garden.</a:t>
                      </a:r>
                      <a:endParaRPr lang="en-IE" sz="1400" b="1" dirty="0">
                        <a:latin typeface="Calibri"/>
                        <a:ea typeface="Calibri"/>
                        <a:cs typeface="Times New Roman"/>
                      </a:endParaRPr>
                    </a:p>
                  </a:txBody>
                  <a:tcPr marL="60237" marR="6023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5" name="Title 4"/>
          <p:cNvSpPr>
            <a:spLocks noGrp="1"/>
          </p:cNvSpPr>
          <p:nvPr>
            <p:ph type="title"/>
          </p:nvPr>
        </p:nvSpPr>
        <p:spPr>
          <a:xfrm>
            <a:off x="457200" y="274638"/>
            <a:ext cx="8229600" cy="346050"/>
          </a:xfrm>
        </p:spPr>
        <p:txBody>
          <a:bodyPr>
            <a:normAutofit fontScale="90000"/>
          </a:bodyPr>
          <a:lstStyle/>
          <a:p>
            <a:r>
              <a:rPr lang="en-IE" dirty="0" smtClean="0"/>
              <a:t>Applications 2019</a:t>
            </a:r>
            <a:endParaRPr lang="en-IE" dirty="0"/>
          </a:p>
        </p:txBody>
      </p:sp>
    </p:spTree>
    <p:extLst>
      <p:ext uri="{BB962C8B-B14F-4D97-AF65-F5344CB8AC3E}">
        <p14:creationId xmlns:p14="http://schemas.microsoft.com/office/powerpoint/2010/main" val="2487123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915337"/>
            <a:ext cx="6798734" cy="857479"/>
          </a:xfrm>
        </p:spPr>
        <p:txBody>
          <a:bodyPr>
            <a:normAutofit fontScale="90000"/>
          </a:bodyPr>
          <a:lstStyle/>
          <a:p>
            <a:pPr algn="ctr"/>
            <a:r>
              <a:rPr lang="en-IE" dirty="0" smtClean="0"/>
              <a:t>Town and Village Renewal Scheme</a:t>
            </a:r>
            <a:endParaRPr lang="en-IE" dirty="0"/>
          </a:p>
        </p:txBody>
      </p:sp>
      <p:sp>
        <p:nvSpPr>
          <p:cNvPr id="3" name="Content Placeholder 2"/>
          <p:cNvSpPr>
            <a:spLocks noGrp="1"/>
          </p:cNvSpPr>
          <p:nvPr>
            <p:ph idx="1"/>
          </p:nvPr>
        </p:nvSpPr>
        <p:spPr/>
        <p:txBody>
          <a:bodyPr>
            <a:normAutofit fontScale="40000" lnSpcReduction="20000"/>
          </a:bodyPr>
          <a:lstStyle/>
          <a:p>
            <a:endParaRPr lang="en-IE" dirty="0" smtClean="0"/>
          </a:p>
          <a:p>
            <a:r>
              <a:rPr lang="en-IE" sz="2900" dirty="0" smtClean="0"/>
              <a:t>A scheme of capital funding to fund capital works in villages that have experienced economic decline and a loss of vibrancy.</a:t>
            </a:r>
          </a:p>
          <a:p>
            <a:r>
              <a:rPr lang="en-IE" sz="2900" dirty="0" smtClean="0"/>
              <a:t>Applications to be developed in collaboration with local communities on foot of expressions of interest.</a:t>
            </a:r>
          </a:p>
          <a:p>
            <a:r>
              <a:rPr lang="en-IE" sz="2900" dirty="0" smtClean="0"/>
              <a:t>Terms of Scheme extended and varied since 2016.</a:t>
            </a:r>
          </a:p>
          <a:p>
            <a:endParaRPr lang="en-IE" sz="2900" dirty="0"/>
          </a:p>
          <a:p>
            <a:pPr algn="ctr">
              <a:buNone/>
            </a:pPr>
            <a:r>
              <a:rPr lang="en-IE" sz="2900" b="1" dirty="0" smtClean="0"/>
              <a:t>2016.</a:t>
            </a:r>
          </a:p>
          <a:p>
            <a:r>
              <a:rPr lang="en-IE" sz="2900" dirty="0" smtClean="0"/>
              <a:t> Kilkenny County Council was allocated €380,000 and it was invited to apply for up to 8 projects.</a:t>
            </a:r>
          </a:p>
          <a:p>
            <a:r>
              <a:rPr lang="en-IE" sz="2900" dirty="0" smtClean="0"/>
              <a:t>Kilkenny County Council prepared and implemented with local communities village renewal projects in</a:t>
            </a:r>
          </a:p>
          <a:p>
            <a:r>
              <a:rPr lang="en-IE" sz="2900" b="1" dirty="0" err="1" smtClean="0"/>
              <a:t>Ballyhale</a:t>
            </a:r>
            <a:endParaRPr lang="en-IE" sz="2900" b="1" dirty="0" smtClean="0"/>
          </a:p>
          <a:p>
            <a:r>
              <a:rPr lang="en-IE" sz="2900" b="1" dirty="0" smtClean="0"/>
              <a:t>Urlingford</a:t>
            </a:r>
          </a:p>
          <a:p>
            <a:r>
              <a:rPr lang="en-IE" sz="2900" b="1" dirty="0" err="1" smtClean="0"/>
              <a:t>Kells</a:t>
            </a:r>
            <a:endParaRPr lang="en-IE" sz="2900" b="1" dirty="0" smtClean="0"/>
          </a:p>
          <a:p>
            <a:r>
              <a:rPr lang="en-IE" sz="2900" b="1" dirty="0" err="1" smtClean="0"/>
              <a:t>Piltown</a:t>
            </a:r>
            <a:endParaRPr lang="en-IE" sz="2900" b="1" dirty="0" smtClean="0"/>
          </a:p>
        </p:txBody>
      </p:sp>
    </p:spTree>
    <p:extLst>
      <p:ext uri="{BB962C8B-B14F-4D97-AF65-F5344CB8AC3E}">
        <p14:creationId xmlns:p14="http://schemas.microsoft.com/office/powerpoint/2010/main" val="2898183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pPr algn="ctr"/>
            <a:r>
              <a:rPr lang="en-IE" sz="2000" b="1" dirty="0" smtClean="0"/>
              <a:t>Town and Village Renewal Scheme 2017</a:t>
            </a:r>
            <a:endParaRPr lang="en-IE" sz="2000" b="1" dirty="0"/>
          </a:p>
        </p:txBody>
      </p:sp>
      <p:sp>
        <p:nvSpPr>
          <p:cNvPr id="3" name="Content Placeholder 2"/>
          <p:cNvSpPr>
            <a:spLocks noGrp="1"/>
          </p:cNvSpPr>
          <p:nvPr>
            <p:ph idx="1"/>
          </p:nvPr>
        </p:nvSpPr>
        <p:spPr>
          <a:xfrm>
            <a:off x="755576" y="1052736"/>
            <a:ext cx="7931224" cy="5400600"/>
          </a:xfrm>
        </p:spPr>
        <p:txBody>
          <a:bodyPr>
            <a:normAutofit fontScale="25000" lnSpcReduction="20000"/>
          </a:bodyPr>
          <a:lstStyle/>
          <a:p>
            <a:r>
              <a:rPr lang="en-IE" sz="6400" b="1" dirty="0" smtClean="0"/>
              <a:t>Castlecomer</a:t>
            </a:r>
            <a:r>
              <a:rPr lang="en-IE" sz="6400" dirty="0" smtClean="0"/>
              <a:t>- Provide </a:t>
            </a:r>
            <a:r>
              <a:rPr lang="en-IE" sz="6400" dirty="0"/>
              <a:t>a pedestrian </a:t>
            </a:r>
            <a:r>
              <a:rPr lang="en-IE" sz="6400" dirty="0" smtClean="0"/>
              <a:t> </a:t>
            </a:r>
            <a:r>
              <a:rPr lang="en-IE" sz="6400" dirty="0"/>
              <a:t>cyclist bridge </a:t>
            </a:r>
            <a:r>
              <a:rPr lang="en-IE" sz="6400" dirty="0" smtClean="0"/>
              <a:t>€200,000...€100,000 awarded</a:t>
            </a:r>
            <a:endParaRPr lang="en-IE" sz="6400" dirty="0"/>
          </a:p>
          <a:p>
            <a:r>
              <a:rPr lang="en-IE" sz="6400" b="1" dirty="0" err="1" smtClean="0"/>
              <a:t>Piltown</a:t>
            </a:r>
            <a:r>
              <a:rPr lang="en-IE" sz="6400" b="1" dirty="0" smtClean="0"/>
              <a:t>-</a:t>
            </a:r>
            <a:r>
              <a:rPr lang="en-IE" sz="6400" dirty="0" smtClean="0"/>
              <a:t>Construction </a:t>
            </a:r>
            <a:r>
              <a:rPr lang="en-IE" sz="6400" dirty="0"/>
              <a:t>of a custom-built Enterprise Hub (2,563 sq feet) as an extension to an existing Incubation Enterprise </a:t>
            </a:r>
            <a:r>
              <a:rPr lang="en-IE" sz="6400" dirty="0" smtClean="0"/>
              <a:t>Centre - </a:t>
            </a:r>
            <a:r>
              <a:rPr lang="en-IE" sz="6400" dirty="0"/>
              <a:t>€200,000</a:t>
            </a:r>
          </a:p>
          <a:p>
            <a:r>
              <a:rPr lang="en-IE" sz="6400" b="1" dirty="0" smtClean="0"/>
              <a:t>Thomastown</a:t>
            </a:r>
            <a:r>
              <a:rPr lang="en-IE" sz="6400" dirty="0" smtClean="0"/>
              <a:t>- Provision </a:t>
            </a:r>
            <a:r>
              <a:rPr lang="en-IE" sz="6400" dirty="0"/>
              <a:t>of a Community and Incubation Hub in an existing premises.-Phase 1 </a:t>
            </a:r>
            <a:r>
              <a:rPr lang="en-IE" sz="6400" dirty="0" smtClean="0"/>
              <a:t>works.  </a:t>
            </a:r>
            <a:r>
              <a:rPr lang="en-IE" sz="6400" dirty="0"/>
              <a:t>€</a:t>
            </a:r>
            <a:r>
              <a:rPr lang="en-IE" sz="6400" dirty="0" smtClean="0"/>
              <a:t>200,000-Not approved</a:t>
            </a:r>
            <a:endParaRPr lang="en-IE" sz="6400" dirty="0"/>
          </a:p>
          <a:p>
            <a:r>
              <a:rPr lang="en-IE" sz="6400" b="1" dirty="0" smtClean="0"/>
              <a:t>Graiguenamanagh</a:t>
            </a:r>
            <a:r>
              <a:rPr lang="en-IE" sz="6400" dirty="0" smtClean="0"/>
              <a:t> -Provision </a:t>
            </a:r>
            <a:r>
              <a:rPr lang="en-IE" sz="6400" dirty="0"/>
              <a:t>of Marquees, a Town of Books book </a:t>
            </a:r>
            <a:r>
              <a:rPr lang="en-IE" sz="6400" dirty="0" smtClean="0"/>
              <a:t>store, </a:t>
            </a:r>
            <a:r>
              <a:rPr lang="en-IE" sz="6400" dirty="0"/>
              <a:t>Marketing and PR Campaign so as to amalgamate two existing </a:t>
            </a:r>
            <a:r>
              <a:rPr lang="en-IE" sz="6400" dirty="0" smtClean="0"/>
              <a:t>into </a:t>
            </a:r>
            <a:r>
              <a:rPr lang="en-IE" sz="6400" dirty="0"/>
              <a:t>a month long festival of events </a:t>
            </a:r>
            <a:r>
              <a:rPr lang="en-IE" sz="6400" dirty="0" smtClean="0"/>
              <a:t>.- </a:t>
            </a:r>
            <a:r>
              <a:rPr lang="en-IE" sz="6400" dirty="0"/>
              <a:t>€41,000</a:t>
            </a:r>
          </a:p>
          <a:p>
            <a:r>
              <a:rPr lang="en-IE" sz="6400" b="1" dirty="0" smtClean="0"/>
              <a:t>Callan</a:t>
            </a:r>
            <a:r>
              <a:rPr lang="en-IE" sz="6400" dirty="0" smtClean="0"/>
              <a:t> -Undertake </a:t>
            </a:r>
            <a:r>
              <a:rPr lang="en-IE" sz="6400" dirty="0"/>
              <a:t>in-river and riverbank improvements to the Kings River in Callan</a:t>
            </a:r>
            <a:r>
              <a:rPr lang="en-IE" sz="6400" dirty="0" smtClean="0"/>
              <a:t>.-€</a:t>
            </a:r>
            <a:r>
              <a:rPr lang="en-IE" sz="6400" dirty="0"/>
              <a:t>72,000</a:t>
            </a:r>
          </a:p>
          <a:p>
            <a:r>
              <a:rPr lang="en-IE" sz="6400" b="1" dirty="0" smtClean="0"/>
              <a:t>Ballyragget –Community Centre-</a:t>
            </a:r>
            <a:r>
              <a:rPr lang="en-IE" sz="6400" dirty="0" smtClean="0"/>
              <a:t>Provision </a:t>
            </a:r>
            <a:r>
              <a:rPr lang="en-IE" sz="6400" dirty="0"/>
              <a:t>of  a youth facility and an adult education facility </a:t>
            </a:r>
            <a:r>
              <a:rPr lang="en-IE" sz="6400" dirty="0" smtClean="0"/>
              <a:t>€</a:t>
            </a:r>
            <a:r>
              <a:rPr lang="en-IE" sz="6400" dirty="0"/>
              <a:t>55,000</a:t>
            </a:r>
          </a:p>
          <a:p>
            <a:r>
              <a:rPr lang="en-IE" sz="6400" b="1" dirty="0" smtClean="0"/>
              <a:t>Goresbridge -</a:t>
            </a:r>
            <a:r>
              <a:rPr lang="en-IE" sz="6400" dirty="0" smtClean="0"/>
              <a:t>Completion </a:t>
            </a:r>
            <a:r>
              <a:rPr lang="en-IE" sz="6400" dirty="0"/>
              <a:t>of access road to existing playground</a:t>
            </a:r>
            <a:r>
              <a:rPr lang="en-IE" sz="6400" dirty="0" smtClean="0"/>
              <a:t>, and various Quayside works. </a:t>
            </a:r>
            <a:r>
              <a:rPr lang="en-IE" sz="6400" dirty="0"/>
              <a:t>€46,600</a:t>
            </a:r>
          </a:p>
          <a:p>
            <a:r>
              <a:rPr lang="en-IE" sz="6400" b="1" dirty="0" smtClean="0"/>
              <a:t>Windgap</a:t>
            </a:r>
            <a:r>
              <a:rPr lang="en-IE" sz="6400" dirty="0" smtClean="0"/>
              <a:t>-Fitting </a:t>
            </a:r>
            <a:r>
              <a:rPr lang="en-IE" sz="6400" dirty="0"/>
              <a:t>out of Community Shop, Community Hub and Tea </a:t>
            </a:r>
            <a:r>
              <a:rPr lang="en-IE" sz="6400" dirty="0" smtClean="0"/>
              <a:t>Rooms.- </a:t>
            </a:r>
            <a:r>
              <a:rPr lang="en-IE" sz="6400" dirty="0"/>
              <a:t>€79,960</a:t>
            </a:r>
          </a:p>
          <a:p>
            <a:r>
              <a:rPr lang="en-IE" sz="6400" b="1" dirty="0" smtClean="0"/>
              <a:t>Newmarket</a:t>
            </a:r>
            <a:r>
              <a:rPr lang="en-IE" sz="6400" dirty="0" smtClean="0"/>
              <a:t>-Provision </a:t>
            </a:r>
            <a:r>
              <a:rPr lang="en-IE" sz="6400" dirty="0"/>
              <a:t>of an extension and upgrade to </a:t>
            </a:r>
            <a:r>
              <a:rPr lang="en-IE" sz="6400" dirty="0" err="1"/>
              <a:t>Gairdín</a:t>
            </a:r>
            <a:r>
              <a:rPr lang="en-IE" sz="6400" dirty="0"/>
              <a:t> an Ghorta Community and Visitor </a:t>
            </a:r>
            <a:r>
              <a:rPr lang="en-IE" sz="6400" dirty="0" smtClean="0"/>
              <a:t>centre. </a:t>
            </a:r>
            <a:r>
              <a:rPr lang="en-IE" sz="6400" dirty="0"/>
              <a:t>€80,000</a:t>
            </a:r>
          </a:p>
          <a:p>
            <a:r>
              <a:rPr lang="en-IE" sz="6400" b="1" dirty="0" smtClean="0"/>
              <a:t>Hugginstow</a:t>
            </a:r>
            <a:r>
              <a:rPr lang="en-IE" sz="6400" dirty="0" smtClean="0"/>
              <a:t>n-Provision </a:t>
            </a:r>
            <a:r>
              <a:rPr lang="en-IE" sz="6400" dirty="0"/>
              <a:t>of Walkways, kerbing, drainage, </a:t>
            </a:r>
            <a:r>
              <a:rPr lang="en-IE" sz="6400" dirty="0" smtClean="0"/>
              <a:t> </a:t>
            </a:r>
            <a:r>
              <a:rPr lang="en-IE" sz="6400" dirty="0"/>
              <a:t>and other public realm </a:t>
            </a:r>
            <a:r>
              <a:rPr lang="en-IE" sz="6400" dirty="0" smtClean="0"/>
              <a:t>(phase1) </a:t>
            </a:r>
            <a:r>
              <a:rPr lang="en-IE" sz="6400" dirty="0"/>
              <a:t>€95,000</a:t>
            </a:r>
          </a:p>
          <a:p>
            <a:r>
              <a:rPr lang="en-IE" sz="6400" b="1" dirty="0" smtClean="0"/>
              <a:t>Kilmacow</a:t>
            </a:r>
            <a:r>
              <a:rPr lang="en-IE" sz="6400" dirty="0" smtClean="0"/>
              <a:t>-Provision </a:t>
            </a:r>
            <a:r>
              <a:rPr lang="en-IE" sz="6400" dirty="0"/>
              <a:t>of walkways ,drainage and public lighting, car parking and landscaping in order to connect both parts of the village </a:t>
            </a:r>
            <a:r>
              <a:rPr lang="en-IE" sz="6400" dirty="0" smtClean="0"/>
              <a:t>Phase 1).- </a:t>
            </a:r>
            <a:r>
              <a:rPr lang="en-IE" sz="6400" dirty="0"/>
              <a:t>€77,760</a:t>
            </a:r>
          </a:p>
          <a:p>
            <a:r>
              <a:rPr lang="en-IE" sz="6400" b="1" dirty="0" smtClean="0"/>
              <a:t>Inistiog</a:t>
            </a:r>
            <a:r>
              <a:rPr lang="en-IE" sz="6400" dirty="0" smtClean="0"/>
              <a:t>e-Stabilising </a:t>
            </a:r>
            <a:r>
              <a:rPr lang="en-IE" sz="6400" dirty="0"/>
              <a:t>works to an  the ruins of a Medieval three storey Fortified Townhouse (a Protected Structure ). </a:t>
            </a:r>
            <a:r>
              <a:rPr lang="en-IE" sz="6400" dirty="0" smtClean="0"/>
              <a:t>€</a:t>
            </a:r>
            <a:r>
              <a:rPr lang="en-IE" sz="6400" dirty="0"/>
              <a:t>26,000</a:t>
            </a:r>
          </a:p>
          <a:p>
            <a:endParaRPr lang="en-IE" dirty="0"/>
          </a:p>
        </p:txBody>
      </p:sp>
    </p:spTree>
    <p:extLst>
      <p:ext uri="{BB962C8B-B14F-4D97-AF65-F5344CB8AC3E}">
        <p14:creationId xmlns:p14="http://schemas.microsoft.com/office/powerpoint/2010/main" val="23043375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67544" y="476675"/>
          <a:ext cx="8208912" cy="5681150"/>
        </p:xfrm>
        <a:graphic>
          <a:graphicData uri="http://schemas.openxmlformats.org/drawingml/2006/table">
            <a:tbl>
              <a:tblPr/>
              <a:tblGrid>
                <a:gridCol w="2232248">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tblGrid>
              <a:tr h="656072">
                <a:tc>
                  <a:txBody>
                    <a:bodyPr/>
                    <a:lstStyle/>
                    <a:p>
                      <a:pPr algn="ctr">
                        <a:lnSpc>
                          <a:spcPct val="115000"/>
                        </a:lnSpc>
                        <a:spcAft>
                          <a:spcPts val="0"/>
                        </a:spcAft>
                      </a:pPr>
                      <a:r>
                        <a:rPr lang="en-IE" sz="1800" b="1" u="sng" dirty="0" smtClean="0">
                          <a:latin typeface="Calibri"/>
                          <a:ea typeface="Calibri"/>
                          <a:cs typeface="Times New Roman"/>
                        </a:rPr>
                        <a:t>2018</a:t>
                      </a:r>
                    </a:p>
                    <a:p>
                      <a:pPr algn="ctr">
                        <a:lnSpc>
                          <a:spcPct val="115000"/>
                        </a:lnSpc>
                        <a:spcAft>
                          <a:spcPts val="0"/>
                        </a:spcAft>
                      </a:pPr>
                      <a:r>
                        <a:rPr lang="en-IE" sz="1400" b="1" dirty="0" smtClean="0">
                          <a:latin typeface="Calibri"/>
                          <a:ea typeface="Calibri"/>
                          <a:cs typeface="Times New Roman"/>
                        </a:rPr>
                        <a:t>Town/Village</a:t>
                      </a:r>
                      <a:endParaRPr lang="en-I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endParaRPr lang="en-IE" sz="1400" b="1" dirty="0" smtClean="0">
                        <a:latin typeface="Calibri"/>
                        <a:ea typeface="Calibri"/>
                        <a:cs typeface="Times New Roman"/>
                      </a:endParaRPr>
                    </a:p>
                    <a:p>
                      <a:pPr algn="ctr">
                        <a:lnSpc>
                          <a:spcPct val="115000"/>
                        </a:lnSpc>
                        <a:spcAft>
                          <a:spcPts val="0"/>
                        </a:spcAft>
                      </a:pPr>
                      <a:r>
                        <a:rPr lang="en-IE" sz="1400" b="1" dirty="0" smtClean="0">
                          <a:latin typeface="Calibri"/>
                          <a:ea typeface="Calibri"/>
                          <a:cs typeface="Times New Roman"/>
                        </a:rPr>
                        <a:t>Proposal </a:t>
                      </a:r>
                      <a:r>
                        <a:rPr lang="en-IE" sz="1400" b="1" dirty="0">
                          <a:latin typeface="Calibri"/>
                          <a:ea typeface="Calibri"/>
                          <a:cs typeface="Times New Roman"/>
                        </a:rPr>
                        <a:t>Overview</a:t>
                      </a:r>
                      <a:endParaRPr lang="en-I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IE" sz="1400" b="1" dirty="0">
                          <a:latin typeface="Calibri"/>
                          <a:ea typeface="Calibri"/>
                          <a:cs typeface="Times New Roman"/>
                        </a:rPr>
                        <a:t>Amount applied </a:t>
                      </a:r>
                      <a:r>
                        <a:rPr lang="en-IE" sz="1400" b="1" dirty="0" smtClean="0">
                          <a:latin typeface="Calibri"/>
                          <a:ea typeface="Calibri"/>
                          <a:cs typeface="Times New Roman"/>
                        </a:rPr>
                        <a:t>for/</a:t>
                      </a:r>
                    </a:p>
                    <a:p>
                      <a:pPr algn="ctr">
                        <a:lnSpc>
                          <a:spcPct val="115000"/>
                        </a:lnSpc>
                        <a:spcAft>
                          <a:spcPts val="0"/>
                        </a:spcAft>
                      </a:pPr>
                      <a:r>
                        <a:rPr lang="en-IE" sz="1400" b="1" dirty="0" smtClean="0">
                          <a:latin typeface="Calibri"/>
                          <a:ea typeface="Calibri"/>
                          <a:cs typeface="Times New Roman"/>
                        </a:rPr>
                        <a:t>Approved</a:t>
                      </a:r>
                      <a:endParaRPr lang="en-IE"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56072">
                <a:tc>
                  <a:txBody>
                    <a:bodyPr/>
                    <a:lstStyle/>
                    <a:p>
                      <a:pPr>
                        <a:lnSpc>
                          <a:spcPct val="115000"/>
                        </a:lnSpc>
                        <a:spcAft>
                          <a:spcPts val="0"/>
                        </a:spcAft>
                      </a:pPr>
                      <a:r>
                        <a:rPr lang="en-IE" sz="1600" b="1" dirty="0">
                          <a:latin typeface="Calibri"/>
                          <a:ea typeface="Calibri"/>
                          <a:cs typeface="Times New Roman"/>
                        </a:rPr>
                        <a:t>Inistioge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Inistioge Heritage Square Enhancement Programme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200,000-</a:t>
                      </a:r>
                      <a:r>
                        <a:rPr lang="en-IE" sz="1600" b="1" dirty="0" smtClean="0">
                          <a:latin typeface="Calibri"/>
                          <a:ea typeface="Calibri"/>
                          <a:cs typeface="Times New Roman"/>
                        </a:rPr>
                        <a:t>Approved</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56072">
                <a:tc>
                  <a:txBody>
                    <a:bodyPr/>
                    <a:lstStyle/>
                    <a:p>
                      <a:pPr>
                        <a:lnSpc>
                          <a:spcPct val="115000"/>
                        </a:lnSpc>
                        <a:spcAft>
                          <a:spcPts val="0"/>
                        </a:spcAft>
                      </a:pPr>
                      <a:r>
                        <a:rPr lang="en-IE" sz="1600" b="1" dirty="0" err="1">
                          <a:latin typeface="Calibri"/>
                          <a:ea typeface="Calibri"/>
                          <a:cs typeface="Times New Roman"/>
                        </a:rPr>
                        <a:t>Ballyhale</a:t>
                      </a:r>
                      <a:r>
                        <a:rPr lang="en-IE" sz="1600" b="1" dirty="0">
                          <a:latin typeface="Calibri"/>
                          <a:ea typeface="Calibri"/>
                          <a:cs typeface="Times New Roman"/>
                        </a:rPr>
                        <a:t> - </a:t>
                      </a:r>
                      <a:r>
                        <a:rPr lang="en-IE" sz="1600" b="1" dirty="0" err="1">
                          <a:latin typeface="Calibri"/>
                          <a:ea typeface="Calibri"/>
                          <a:cs typeface="Times New Roman"/>
                        </a:rPr>
                        <a:t>Knocktopher</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Provision of Walkway between </a:t>
                      </a:r>
                      <a:r>
                        <a:rPr lang="en-IE" sz="1600" dirty="0" err="1">
                          <a:latin typeface="Calibri"/>
                          <a:ea typeface="Calibri"/>
                          <a:cs typeface="Times New Roman"/>
                        </a:rPr>
                        <a:t>Ballyhale</a:t>
                      </a:r>
                      <a:r>
                        <a:rPr lang="en-IE" sz="1600" dirty="0">
                          <a:latin typeface="Calibri"/>
                          <a:ea typeface="Calibri"/>
                          <a:cs typeface="Times New Roman"/>
                        </a:rPr>
                        <a:t> and </a:t>
                      </a:r>
                      <a:r>
                        <a:rPr lang="en-IE" sz="1600" dirty="0" err="1">
                          <a:latin typeface="Calibri"/>
                          <a:ea typeface="Calibri"/>
                          <a:cs typeface="Times New Roman"/>
                        </a:rPr>
                        <a:t>Knocktopher</a:t>
                      </a:r>
                      <a:endParaRPr lang="en-IE"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100,000-</a:t>
                      </a:r>
                      <a:r>
                        <a:rPr lang="en-IE" sz="1600" b="1" dirty="0" smtClean="0">
                          <a:latin typeface="Calibri"/>
                          <a:ea typeface="Calibri"/>
                          <a:cs typeface="Times New Roman"/>
                        </a:rPr>
                        <a:t>Approved</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12146">
                <a:tc>
                  <a:txBody>
                    <a:bodyPr/>
                    <a:lstStyle/>
                    <a:p>
                      <a:pPr>
                        <a:lnSpc>
                          <a:spcPct val="115000"/>
                        </a:lnSpc>
                        <a:spcAft>
                          <a:spcPts val="0"/>
                        </a:spcAft>
                      </a:pPr>
                      <a:r>
                        <a:rPr lang="en-IE" sz="1600" b="1" dirty="0">
                          <a:latin typeface="Calibri"/>
                          <a:ea typeface="Calibri"/>
                          <a:cs typeface="Times New Roman"/>
                        </a:rPr>
                        <a:t>Thomastown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Provision of Incubation and Hot Desks Facilities (alongside future branch library re-location in </a:t>
                      </a:r>
                      <a:r>
                        <a:rPr lang="en-IE" sz="1600" dirty="0" err="1">
                          <a:latin typeface="Calibri"/>
                          <a:ea typeface="Calibri"/>
                          <a:cs typeface="Times New Roman"/>
                        </a:rPr>
                        <a:t>dis</a:t>
                      </a:r>
                      <a:r>
                        <a:rPr lang="en-IE" sz="1600" dirty="0">
                          <a:latin typeface="Calibri"/>
                          <a:ea typeface="Calibri"/>
                          <a:cs typeface="Times New Roman"/>
                        </a:rPr>
                        <a:t>-used sports hall) at Marshes Street.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200,000-A</a:t>
                      </a:r>
                      <a:r>
                        <a:rPr lang="en-IE" sz="1600" b="1" dirty="0" smtClean="0">
                          <a:latin typeface="Calibri"/>
                          <a:ea typeface="Calibri"/>
                          <a:cs typeface="Times New Roman"/>
                        </a:rPr>
                        <a:t>pproved</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56072">
                <a:tc>
                  <a:txBody>
                    <a:bodyPr/>
                    <a:lstStyle/>
                    <a:p>
                      <a:pPr>
                        <a:lnSpc>
                          <a:spcPct val="115000"/>
                        </a:lnSpc>
                        <a:spcAft>
                          <a:spcPts val="0"/>
                        </a:spcAft>
                      </a:pPr>
                      <a:r>
                        <a:rPr lang="en-IE" sz="1600" b="1" dirty="0">
                          <a:latin typeface="Calibri"/>
                          <a:ea typeface="Calibri"/>
                          <a:cs typeface="Times New Roman"/>
                        </a:rPr>
                        <a:t>Coon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Surfacing of car park and reconstruction of heritage wall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b="1" dirty="0" smtClean="0">
                          <a:latin typeface="Calibri"/>
                          <a:ea typeface="Calibri"/>
                          <a:cs typeface="Times New Roman"/>
                        </a:rPr>
                        <a:t>100,000-Approved</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8036">
                <a:tc>
                  <a:txBody>
                    <a:bodyPr/>
                    <a:lstStyle/>
                    <a:p>
                      <a:pPr>
                        <a:lnSpc>
                          <a:spcPct val="115000"/>
                        </a:lnSpc>
                        <a:spcAft>
                          <a:spcPts val="0"/>
                        </a:spcAft>
                      </a:pPr>
                      <a:r>
                        <a:rPr lang="en-IE" sz="1600" b="1" dirty="0">
                          <a:latin typeface="Calibri"/>
                          <a:ea typeface="Calibri"/>
                          <a:cs typeface="Times New Roman"/>
                        </a:rPr>
                        <a:t>Castlecomer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Castlecomer Destination Branding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52,280-</a:t>
                      </a:r>
                      <a:r>
                        <a:rPr lang="en-IE" sz="1600" b="1" dirty="0" smtClean="0">
                          <a:latin typeface="Calibri"/>
                          <a:ea typeface="Calibri"/>
                          <a:cs typeface="Times New Roman"/>
                        </a:rPr>
                        <a:t>Approved</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8036">
                <a:tc>
                  <a:txBody>
                    <a:bodyPr/>
                    <a:lstStyle/>
                    <a:p>
                      <a:pPr>
                        <a:lnSpc>
                          <a:spcPct val="115000"/>
                        </a:lnSpc>
                        <a:spcAft>
                          <a:spcPts val="0"/>
                        </a:spcAft>
                      </a:pPr>
                      <a:r>
                        <a:rPr lang="en-IE" sz="1600" b="1" dirty="0" err="1">
                          <a:latin typeface="Calibri"/>
                          <a:ea typeface="Calibri"/>
                          <a:cs typeface="Times New Roman"/>
                        </a:rPr>
                        <a:t>Stoneyford</a:t>
                      </a:r>
                      <a:r>
                        <a:rPr lang="en-IE" sz="1600" b="1" dirty="0">
                          <a:latin typeface="Calibri"/>
                          <a:ea typeface="Calibri"/>
                          <a:cs typeface="Times New Roman"/>
                        </a:rPr>
                        <a:t> - </a:t>
                      </a:r>
                      <a:r>
                        <a:rPr lang="en-IE" sz="1600" b="1" dirty="0" err="1">
                          <a:latin typeface="Calibri"/>
                          <a:ea typeface="Calibri"/>
                          <a:cs typeface="Times New Roman"/>
                        </a:rPr>
                        <a:t>Ennisnag</a:t>
                      </a:r>
                      <a:endParaRPr lang="en-IE" sz="16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Walkway from </a:t>
                      </a:r>
                      <a:r>
                        <a:rPr lang="en-IE" sz="1600" dirty="0" err="1">
                          <a:latin typeface="Calibri"/>
                          <a:ea typeface="Calibri"/>
                          <a:cs typeface="Times New Roman"/>
                        </a:rPr>
                        <a:t>Stoneyford</a:t>
                      </a:r>
                      <a:r>
                        <a:rPr lang="en-IE" sz="1600" dirty="0">
                          <a:latin typeface="Calibri"/>
                          <a:ea typeface="Calibri"/>
                          <a:cs typeface="Times New Roman"/>
                        </a:rPr>
                        <a:t> to </a:t>
                      </a:r>
                      <a:r>
                        <a:rPr lang="en-IE" sz="1600" dirty="0" err="1">
                          <a:latin typeface="Calibri"/>
                          <a:ea typeface="Calibri"/>
                          <a:cs typeface="Times New Roman"/>
                        </a:rPr>
                        <a:t>Ennisnag</a:t>
                      </a:r>
                      <a:r>
                        <a:rPr lang="en-IE" sz="1600" dirty="0">
                          <a:latin typeface="Calibri"/>
                          <a:ea typeface="Calibri"/>
                          <a:cs typeface="Times New Roman"/>
                        </a:rPr>
                        <a:t> and a village signage scheme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100,000</a:t>
                      </a:r>
                    </a:p>
                    <a:p>
                      <a:pPr>
                        <a:lnSpc>
                          <a:spcPct val="115000"/>
                        </a:lnSpc>
                        <a:spcAft>
                          <a:spcPts val="0"/>
                        </a:spcAft>
                      </a:pPr>
                      <a:r>
                        <a:rPr lang="en-IE" sz="1600" dirty="0" smtClean="0">
                          <a:solidFill>
                            <a:srgbClr val="FF0000"/>
                          </a:solidFill>
                          <a:latin typeface="Calibri"/>
                          <a:ea typeface="Calibri"/>
                          <a:cs typeface="Times New Roman"/>
                        </a:rPr>
                        <a:t>Not approved</a:t>
                      </a:r>
                      <a:endParaRPr lang="en-IE" sz="16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8036">
                <a:tc>
                  <a:txBody>
                    <a:bodyPr/>
                    <a:lstStyle/>
                    <a:p>
                      <a:pPr>
                        <a:lnSpc>
                          <a:spcPct val="115000"/>
                        </a:lnSpc>
                        <a:spcAft>
                          <a:spcPts val="0"/>
                        </a:spcAft>
                      </a:pPr>
                      <a:r>
                        <a:rPr lang="en-IE" sz="1600" b="1" dirty="0">
                          <a:latin typeface="Calibri"/>
                          <a:ea typeface="Calibri"/>
                          <a:cs typeface="Times New Roman"/>
                        </a:rPr>
                        <a:t>Graiguenamanagh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Provision of public toilets and car park at Turf Market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dirty="0">
                          <a:latin typeface="Calibri"/>
                          <a:ea typeface="Calibri"/>
                          <a:cs typeface="Times New Roman"/>
                        </a:rPr>
                        <a:t>€</a:t>
                      </a:r>
                      <a:r>
                        <a:rPr lang="en-IE" sz="1600" dirty="0" smtClean="0">
                          <a:latin typeface="Calibri"/>
                          <a:ea typeface="Calibri"/>
                          <a:cs typeface="Times New Roman"/>
                        </a:rPr>
                        <a:t>100,000</a:t>
                      </a:r>
                    </a:p>
                    <a:p>
                      <a:pPr>
                        <a:lnSpc>
                          <a:spcPct val="115000"/>
                        </a:lnSpc>
                        <a:spcAft>
                          <a:spcPts val="0"/>
                        </a:spcAft>
                      </a:pPr>
                      <a:r>
                        <a:rPr lang="en-IE" sz="1600" dirty="0" smtClean="0">
                          <a:solidFill>
                            <a:srgbClr val="FF0000"/>
                          </a:solidFill>
                          <a:latin typeface="Calibri"/>
                          <a:ea typeface="Calibri"/>
                          <a:cs typeface="Times New Roman"/>
                        </a:rPr>
                        <a:t>Not approved</a:t>
                      </a:r>
                      <a:endParaRPr lang="en-IE" sz="16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8036">
                <a:tc>
                  <a:txBody>
                    <a:bodyPr/>
                    <a:lstStyle/>
                    <a:p>
                      <a:pPr>
                        <a:lnSpc>
                          <a:spcPct val="115000"/>
                        </a:lnSpc>
                        <a:spcAft>
                          <a:spcPts val="0"/>
                        </a:spcAft>
                      </a:pPr>
                      <a:endParaRPr lang="en-IE"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b="1">
                          <a:latin typeface="Calibri"/>
                          <a:ea typeface="Calibri"/>
                          <a:cs typeface="Times New Roman"/>
                        </a:rPr>
                        <a:t>Total</a:t>
                      </a:r>
                      <a:endParaRPr lang="en-IE" sz="16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IE" sz="1600" b="1" dirty="0" smtClean="0">
                          <a:latin typeface="Calibri"/>
                          <a:ea typeface="Calibri"/>
                          <a:cs typeface="Times New Roman"/>
                        </a:rPr>
                        <a:t>€652,280 approved</a:t>
                      </a:r>
                      <a:endParaRPr lang="en-IE" sz="16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828270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83568" y="404666"/>
          <a:ext cx="7920881" cy="6019721"/>
        </p:xfrm>
        <a:graphic>
          <a:graphicData uri="http://schemas.openxmlformats.org/drawingml/2006/table">
            <a:tbl>
              <a:tblPr/>
              <a:tblGrid>
                <a:gridCol w="1944216">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gridCol w="1656185">
                  <a:extLst>
                    <a:ext uri="{9D8B030D-6E8A-4147-A177-3AD203B41FA5}">
                      <a16:colId xmlns:a16="http://schemas.microsoft.com/office/drawing/2014/main" val="20002"/>
                    </a:ext>
                  </a:extLst>
                </a:gridCol>
              </a:tblGrid>
              <a:tr h="474686">
                <a:tc gridSpan="3">
                  <a:txBody>
                    <a:bodyPr/>
                    <a:lstStyle/>
                    <a:p>
                      <a:pPr algn="ctr">
                        <a:lnSpc>
                          <a:spcPct val="115000"/>
                        </a:lnSpc>
                        <a:spcAft>
                          <a:spcPts val="0"/>
                        </a:spcAft>
                      </a:pPr>
                      <a:r>
                        <a:rPr lang="en-IE" sz="1800" b="1" dirty="0" smtClean="0">
                          <a:latin typeface="Calibri"/>
                          <a:ea typeface="Calibri"/>
                          <a:cs typeface="Times New Roman"/>
                        </a:rPr>
                        <a:t>2019 Town and Village -Applications being finalised.</a:t>
                      </a:r>
                      <a:endParaRPr lang="en-IE" sz="18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hMerge="1">
                  <a:txBody>
                    <a:bodyPr/>
                    <a:lstStyle/>
                    <a:p>
                      <a:pPr>
                        <a:lnSpc>
                          <a:spcPct val="115000"/>
                        </a:lnSpc>
                        <a:spcAft>
                          <a:spcPts val="0"/>
                        </a:spcAft>
                      </a:pPr>
                      <a:endParaRPr lang="en-IE" sz="1400" b="1"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hMerge="1">
                  <a:txBody>
                    <a:bodyPr/>
                    <a:lstStyle/>
                    <a:p>
                      <a:pPr>
                        <a:lnSpc>
                          <a:spcPct val="115000"/>
                        </a:lnSpc>
                        <a:spcAft>
                          <a:spcPts val="0"/>
                        </a:spcAft>
                      </a:pPr>
                      <a:endParaRPr lang="en-IE" sz="1400" b="1"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28890">
                <a:tc>
                  <a:txBody>
                    <a:bodyPr/>
                    <a:lstStyle/>
                    <a:p>
                      <a:pPr>
                        <a:lnSpc>
                          <a:spcPct val="115000"/>
                        </a:lnSpc>
                        <a:spcAft>
                          <a:spcPts val="0"/>
                        </a:spcAft>
                      </a:pPr>
                      <a:r>
                        <a:rPr lang="en-IE" sz="1600" b="1" dirty="0" smtClean="0">
                          <a:latin typeface="Calibri"/>
                          <a:ea typeface="Calibri"/>
                          <a:cs typeface="Times New Roman"/>
                        </a:rPr>
                        <a:t>Location</a:t>
                      </a:r>
                      <a:endParaRPr lang="en-IE" sz="16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00"/>
                    </a:solidFill>
                  </a:tcPr>
                </a:tc>
                <a:tc>
                  <a:txBody>
                    <a:bodyPr/>
                    <a:lstStyle/>
                    <a:p>
                      <a:pPr>
                        <a:lnSpc>
                          <a:spcPct val="115000"/>
                        </a:lnSpc>
                        <a:spcAft>
                          <a:spcPts val="0"/>
                        </a:spcAft>
                      </a:pPr>
                      <a:r>
                        <a:rPr lang="en-IE" sz="1600" b="1" dirty="0" smtClean="0">
                          <a:latin typeface="Calibri"/>
                          <a:ea typeface="Calibri"/>
                          <a:cs typeface="Times New Roman"/>
                        </a:rPr>
                        <a:t>Proposed Project</a:t>
                      </a:r>
                      <a:endParaRPr lang="en-IE" sz="1600" b="1"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00"/>
                    </a:solidFill>
                  </a:tcPr>
                </a:tc>
                <a:tc>
                  <a:txBody>
                    <a:bodyPr/>
                    <a:lstStyle/>
                    <a:p>
                      <a:pPr>
                        <a:lnSpc>
                          <a:spcPct val="115000"/>
                        </a:lnSpc>
                        <a:spcAft>
                          <a:spcPts val="0"/>
                        </a:spcAft>
                      </a:pPr>
                      <a:r>
                        <a:rPr lang="en-IE" sz="1600" b="1" dirty="0" smtClean="0">
                          <a:latin typeface="Calibri"/>
                          <a:ea typeface="Calibri"/>
                          <a:cs typeface="Times New Roman"/>
                        </a:rPr>
                        <a:t>Amount being requested</a:t>
                      </a:r>
                      <a:endParaRPr lang="en-IE" sz="1600" b="1"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74686">
                <a:tc>
                  <a:txBody>
                    <a:bodyPr/>
                    <a:lstStyle/>
                    <a:p>
                      <a:pPr>
                        <a:lnSpc>
                          <a:spcPct val="115000"/>
                        </a:lnSpc>
                        <a:spcAft>
                          <a:spcPts val="0"/>
                        </a:spcAft>
                      </a:pPr>
                      <a:r>
                        <a:rPr lang="en-IE" sz="1200" b="1" dirty="0" err="1">
                          <a:solidFill>
                            <a:srgbClr val="000000"/>
                          </a:solidFill>
                          <a:latin typeface="Calibri"/>
                          <a:ea typeface="Times New Roman"/>
                          <a:cs typeface="Times New Roman"/>
                        </a:rPr>
                        <a:t>Stoneyford</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Provision of pedestrian walkway from </a:t>
                      </a:r>
                      <a:r>
                        <a:rPr lang="en-IE" sz="1200" dirty="0" err="1">
                          <a:solidFill>
                            <a:srgbClr val="000000"/>
                          </a:solidFill>
                          <a:latin typeface="Calibri"/>
                          <a:ea typeface="Times New Roman"/>
                          <a:cs typeface="Times New Roman"/>
                        </a:rPr>
                        <a:t>Stoneyford</a:t>
                      </a:r>
                      <a:r>
                        <a:rPr lang="en-IE" sz="1200" dirty="0">
                          <a:solidFill>
                            <a:srgbClr val="000000"/>
                          </a:solidFill>
                          <a:latin typeface="Calibri"/>
                          <a:ea typeface="Times New Roman"/>
                          <a:cs typeface="Times New Roman"/>
                        </a:rPr>
                        <a:t> to </a:t>
                      </a:r>
                      <a:r>
                        <a:rPr lang="en-IE" sz="1200" dirty="0" err="1">
                          <a:solidFill>
                            <a:srgbClr val="000000"/>
                          </a:solidFill>
                          <a:latin typeface="Calibri"/>
                          <a:ea typeface="Times New Roman"/>
                          <a:cs typeface="Times New Roman"/>
                        </a:rPr>
                        <a:t>Ennisnag</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€100,000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2029">
                <a:tc>
                  <a:txBody>
                    <a:bodyPr/>
                    <a:lstStyle/>
                    <a:p>
                      <a:pPr>
                        <a:lnSpc>
                          <a:spcPct val="115000"/>
                        </a:lnSpc>
                        <a:spcAft>
                          <a:spcPts val="0"/>
                        </a:spcAft>
                      </a:pPr>
                      <a:r>
                        <a:rPr lang="en-IE" sz="1200" b="1" dirty="0">
                          <a:solidFill>
                            <a:srgbClr val="000000"/>
                          </a:solidFill>
                          <a:latin typeface="Calibri"/>
                          <a:ea typeface="Times New Roman"/>
                          <a:cs typeface="Times New Roman"/>
                        </a:rPr>
                        <a:t>Graiguenamanagh</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Provision of public toilets and car parking including disabled and age friendly car parking at </a:t>
                      </a:r>
                      <a:r>
                        <a:rPr lang="en-IE" sz="1200" dirty="0" err="1" smtClean="0">
                          <a:solidFill>
                            <a:srgbClr val="000000"/>
                          </a:solidFill>
                          <a:latin typeface="Calibri"/>
                          <a:ea typeface="Times New Roman"/>
                          <a:cs typeface="Times New Roman"/>
                        </a:rPr>
                        <a:t>Turfmarket</a:t>
                      </a:r>
                      <a:r>
                        <a:rPr lang="en-IE" sz="1200" dirty="0" smtClean="0">
                          <a:solidFill>
                            <a:srgbClr val="000000"/>
                          </a:solidFill>
                          <a:latin typeface="Calibri"/>
                          <a:ea typeface="Times New Roman"/>
                          <a:cs typeface="Times New Roman"/>
                        </a:rPr>
                        <a:t>,</a:t>
                      </a:r>
                      <a:r>
                        <a:rPr lang="en-IE" sz="1200" baseline="0" dirty="0" smtClean="0">
                          <a:solidFill>
                            <a:srgbClr val="000000"/>
                          </a:solidFill>
                          <a:latin typeface="Calibri"/>
                          <a:ea typeface="Times New Roman"/>
                          <a:cs typeface="Times New Roman"/>
                        </a:rPr>
                        <a:t> Graiguenamanagh</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€100,000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74686">
                <a:tc>
                  <a:txBody>
                    <a:bodyPr/>
                    <a:lstStyle/>
                    <a:p>
                      <a:pPr>
                        <a:lnSpc>
                          <a:spcPct val="115000"/>
                        </a:lnSpc>
                        <a:spcAft>
                          <a:spcPts val="0"/>
                        </a:spcAft>
                      </a:pPr>
                      <a:r>
                        <a:rPr lang="en-IE" sz="1200" b="1" dirty="0" err="1">
                          <a:solidFill>
                            <a:srgbClr val="000000"/>
                          </a:solidFill>
                          <a:latin typeface="Calibri"/>
                          <a:ea typeface="Times New Roman"/>
                          <a:cs typeface="Times New Roman"/>
                        </a:rPr>
                        <a:t>Kilmanagh</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latin typeface="Calibri"/>
                          <a:ea typeface="Times New Roman"/>
                          <a:cs typeface="Times New Roman"/>
                        </a:rPr>
                        <a:t> Refurbishment of old school house into Community Centre</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tcPr>
                </a:tc>
                <a:tc>
                  <a:txBody>
                    <a:bodyPr/>
                    <a:lstStyle/>
                    <a:p>
                      <a:pPr>
                        <a:lnSpc>
                          <a:spcPct val="115000"/>
                        </a:lnSpc>
                        <a:spcAft>
                          <a:spcPts val="0"/>
                        </a:spcAft>
                      </a:pPr>
                      <a:r>
                        <a:rPr lang="en-IE" sz="1200">
                          <a:solidFill>
                            <a:srgbClr val="000000"/>
                          </a:solidFill>
                          <a:latin typeface="Calibri"/>
                          <a:ea typeface="Times New Roman"/>
                          <a:cs typeface="Times New Roman"/>
                        </a:rPr>
                        <a:t>€100,000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74686">
                <a:tc>
                  <a:txBody>
                    <a:bodyPr/>
                    <a:lstStyle/>
                    <a:p>
                      <a:pPr>
                        <a:lnSpc>
                          <a:spcPct val="115000"/>
                        </a:lnSpc>
                        <a:spcAft>
                          <a:spcPts val="0"/>
                        </a:spcAft>
                      </a:pPr>
                      <a:r>
                        <a:rPr lang="en-IE" sz="1200" b="1" dirty="0">
                          <a:solidFill>
                            <a:srgbClr val="000000"/>
                          </a:solidFill>
                          <a:latin typeface="Calibri"/>
                          <a:ea typeface="Times New Roman"/>
                          <a:cs typeface="Times New Roman"/>
                        </a:rPr>
                        <a:t>The Rower</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latin typeface="Calibri"/>
                          <a:ea typeface="Times New Roman"/>
                          <a:cs typeface="Times New Roman"/>
                        </a:rPr>
                        <a:t>The provision of public realm and safety improvement works</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tcPr>
                </a:tc>
                <a:tc>
                  <a:txBody>
                    <a:bodyPr/>
                    <a:lstStyle/>
                    <a:p>
                      <a:pPr>
                        <a:lnSpc>
                          <a:spcPct val="115000"/>
                        </a:lnSpc>
                        <a:spcAft>
                          <a:spcPts val="0"/>
                        </a:spcAft>
                      </a:pPr>
                      <a:r>
                        <a:rPr lang="en-IE" sz="1200">
                          <a:solidFill>
                            <a:srgbClr val="000000"/>
                          </a:solidFill>
                          <a:latin typeface="Calibri"/>
                          <a:ea typeface="Times New Roman"/>
                          <a:cs typeface="Times New Roman"/>
                        </a:rPr>
                        <a:t>€91,600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74686">
                <a:tc>
                  <a:txBody>
                    <a:bodyPr/>
                    <a:lstStyle/>
                    <a:p>
                      <a:pPr>
                        <a:lnSpc>
                          <a:spcPct val="115000"/>
                        </a:lnSpc>
                        <a:spcAft>
                          <a:spcPts val="0"/>
                        </a:spcAft>
                      </a:pPr>
                      <a:r>
                        <a:rPr lang="en-IE" sz="1200" b="1" dirty="0">
                          <a:solidFill>
                            <a:srgbClr val="000000"/>
                          </a:solidFill>
                          <a:latin typeface="Calibri"/>
                          <a:ea typeface="Times New Roman"/>
                          <a:cs typeface="Times New Roman"/>
                        </a:rPr>
                        <a:t>Kilmacow</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latin typeface="Calibri"/>
                          <a:ea typeface="Times New Roman"/>
                          <a:cs typeface="Times New Roman"/>
                        </a:rPr>
                        <a:t>The provision of public realm and safety improvement works (Phase 2)</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tcPr>
                </a:tc>
                <a:tc>
                  <a:txBody>
                    <a:bodyPr/>
                    <a:lstStyle/>
                    <a:p>
                      <a:pPr>
                        <a:lnSpc>
                          <a:spcPct val="115000"/>
                        </a:lnSpc>
                        <a:spcAft>
                          <a:spcPts val="0"/>
                        </a:spcAft>
                      </a:pPr>
                      <a:r>
                        <a:rPr lang="en-IE" sz="1200">
                          <a:solidFill>
                            <a:srgbClr val="000000"/>
                          </a:solidFill>
                          <a:latin typeface="Calibri"/>
                          <a:ea typeface="Times New Roman"/>
                          <a:cs typeface="Times New Roman"/>
                        </a:rPr>
                        <a:t>€100,000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74686">
                <a:tc>
                  <a:txBody>
                    <a:bodyPr/>
                    <a:lstStyle/>
                    <a:p>
                      <a:pPr>
                        <a:lnSpc>
                          <a:spcPct val="115000"/>
                        </a:lnSpc>
                        <a:spcAft>
                          <a:spcPts val="0"/>
                        </a:spcAft>
                      </a:pPr>
                      <a:r>
                        <a:rPr lang="en-IE" sz="1200" b="1" dirty="0">
                          <a:solidFill>
                            <a:srgbClr val="000000"/>
                          </a:solidFill>
                          <a:latin typeface="Calibri"/>
                          <a:ea typeface="Times New Roman"/>
                          <a:cs typeface="Times New Roman"/>
                        </a:rPr>
                        <a:t>Hugginstown</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latin typeface="Calibri"/>
                          <a:ea typeface="Times New Roman"/>
                          <a:cs typeface="Times New Roman"/>
                        </a:rPr>
                        <a:t>The provision of public realm and safety improvement works (Phase2 )</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tcPr>
                </a:tc>
                <a:tc>
                  <a:txBody>
                    <a:bodyPr/>
                    <a:lstStyle/>
                    <a:p>
                      <a:pPr>
                        <a:lnSpc>
                          <a:spcPct val="115000"/>
                        </a:lnSpc>
                        <a:spcAft>
                          <a:spcPts val="0"/>
                        </a:spcAft>
                      </a:pPr>
                      <a:r>
                        <a:rPr lang="en-IE" sz="1200">
                          <a:solidFill>
                            <a:srgbClr val="000000"/>
                          </a:solidFill>
                          <a:latin typeface="Calibri"/>
                          <a:ea typeface="Times New Roman"/>
                          <a:cs typeface="Times New Roman"/>
                        </a:rPr>
                        <a:t>€100,000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74686">
                <a:tc>
                  <a:txBody>
                    <a:bodyPr/>
                    <a:lstStyle/>
                    <a:p>
                      <a:pPr>
                        <a:lnSpc>
                          <a:spcPct val="115000"/>
                        </a:lnSpc>
                        <a:spcAft>
                          <a:spcPts val="0"/>
                        </a:spcAft>
                      </a:pPr>
                      <a:r>
                        <a:rPr lang="en-IE" sz="1200" b="1" dirty="0">
                          <a:solidFill>
                            <a:srgbClr val="000000"/>
                          </a:solidFill>
                          <a:latin typeface="Calibri"/>
                          <a:ea typeface="Times New Roman"/>
                          <a:cs typeface="Times New Roman"/>
                        </a:rPr>
                        <a:t>Slieverue</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latin typeface="Calibri"/>
                          <a:ea typeface="Times New Roman"/>
                          <a:cs typeface="Times New Roman"/>
                        </a:rPr>
                        <a:t>The provision of public realm and safety improvement works</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tcPr>
                </a:tc>
                <a:tc>
                  <a:txBody>
                    <a:bodyPr/>
                    <a:lstStyle/>
                    <a:p>
                      <a:pPr>
                        <a:lnSpc>
                          <a:spcPct val="115000"/>
                        </a:lnSpc>
                        <a:spcAft>
                          <a:spcPts val="0"/>
                        </a:spcAft>
                      </a:pPr>
                      <a:r>
                        <a:rPr lang="en-IE" sz="1200">
                          <a:solidFill>
                            <a:srgbClr val="000000"/>
                          </a:solidFill>
                          <a:latin typeface="Calibri"/>
                          <a:ea typeface="Times New Roman"/>
                          <a:cs typeface="Times New Roman"/>
                        </a:rPr>
                        <a:t>€200,000</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74686">
                <a:tc>
                  <a:txBody>
                    <a:bodyPr/>
                    <a:lstStyle/>
                    <a:p>
                      <a:pPr>
                        <a:lnSpc>
                          <a:spcPct val="115000"/>
                        </a:lnSpc>
                        <a:spcAft>
                          <a:spcPts val="0"/>
                        </a:spcAft>
                      </a:pPr>
                      <a:r>
                        <a:rPr lang="en-IE" sz="1200" b="1" dirty="0">
                          <a:solidFill>
                            <a:srgbClr val="000000"/>
                          </a:solidFill>
                          <a:latin typeface="Calibri"/>
                          <a:ea typeface="Times New Roman"/>
                          <a:cs typeface="Times New Roman"/>
                        </a:rPr>
                        <a:t>Urlingford-Johnstown</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To undertake a Health Check for both </a:t>
                      </a:r>
                      <a:r>
                        <a:rPr lang="en-IE" sz="1200" dirty="0" smtClean="0">
                          <a:solidFill>
                            <a:srgbClr val="000000"/>
                          </a:solidFill>
                          <a:latin typeface="Calibri"/>
                          <a:ea typeface="Times New Roman"/>
                          <a:cs typeface="Times New Roman"/>
                        </a:rPr>
                        <a:t> </a:t>
                      </a:r>
                      <a:r>
                        <a:rPr lang="en-IE" sz="1200" dirty="0">
                          <a:solidFill>
                            <a:srgbClr val="000000"/>
                          </a:solidFill>
                          <a:latin typeface="Calibri"/>
                          <a:ea typeface="Times New Roman"/>
                          <a:cs typeface="Times New Roman"/>
                        </a:rPr>
                        <a:t>villages.</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€20,000</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37343">
                <a:tc>
                  <a:txBody>
                    <a:bodyPr/>
                    <a:lstStyle/>
                    <a:p>
                      <a:pPr>
                        <a:lnSpc>
                          <a:spcPct val="115000"/>
                        </a:lnSpc>
                        <a:spcAft>
                          <a:spcPts val="0"/>
                        </a:spcAft>
                      </a:pPr>
                      <a:r>
                        <a:rPr lang="en-IE" sz="1200" b="1" dirty="0">
                          <a:solidFill>
                            <a:srgbClr val="000000"/>
                          </a:solidFill>
                          <a:latin typeface="Calibri"/>
                          <a:ea typeface="Times New Roman"/>
                          <a:cs typeface="Times New Roman"/>
                        </a:rPr>
                        <a:t>Mullinavat</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To undertake a Health Check </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€20,000</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37343">
                <a:tc>
                  <a:txBody>
                    <a:bodyPr/>
                    <a:lstStyle/>
                    <a:p>
                      <a:pPr>
                        <a:lnSpc>
                          <a:spcPct val="115000"/>
                        </a:lnSpc>
                        <a:spcAft>
                          <a:spcPts val="0"/>
                        </a:spcAft>
                      </a:pPr>
                      <a:r>
                        <a:rPr lang="en-IE" sz="1200" b="1" dirty="0">
                          <a:solidFill>
                            <a:srgbClr val="000000"/>
                          </a:solidFill>
                          <a:latin typeface="Calibri"/>
                          <a:ea typeface="Times New Roman"/>
                          <a:cs typeface="Times New Roman"/>
                        </a:rPr>
                        <a:t>Goresbridge</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To undertake a Health Check.</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€20,000</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37343">
                <a:tc>
                  <a:txBody>
                    <a:bodyPr/>
                    <a:lstStyle/>
                    <a:p>
                      <a:pPr>
                        <a:lnSpc>
                          <a:spcPct val="115000"/>
                        </a:lnSpc>
                        <a:spcAft>
                          <a:spcPts val="0"/>
                        </a:spcAft>
                      </a:pPr>
                      <a:r>
                        <a:rPr lang="en-IE" sz="1200" b="1" dirty="0">
                          <a:solidFill>
                            <a:srgbClr val="000000"/>
                          </a:solidFill>
                          <a:latin typeface="Calibri"/>
                          <a:ea typeface="Times New Roman"/>
                          <a:cs typeface="Times New Roman"/>
                        </a:rPr>
                        <a:t>Castlecomer</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To undertake a Health Check.</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€20,000</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538ED5"/>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37343">
                <a:tc>
                  <a:txBody>
                    <a:bodyPr/>
                    <a:lstStyle/>
                    <a:p>
                      <a:pPr>
                        <a:lnSpc>
                          <a:spcPct val="115000"/>
                        </a:lnSpc>
                        <a:spcAft>
                          <a:spcPts val="0"/>
                        </a:spcAft>
                      </a:pPr>
                      <a:r>
                        <a:rPr lang="en-IE" sz="1200" b="1" dirty="0">
                          <a:solidFill>
                            <a:srgbClr val="000000"/>
                          </a:solidFill>
                          <a:latin typeface="Calibri"/>
                          <a:ea typeface="Times New Roman"/>
                          <a:cs typeface="Times New Roman"/>
                        </a:rPr>
                        <a:t>Thomastown</a:t>
                      </a:r>
                      <a:endParaRPr lang="en-IE" sz="1200" b="1"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a:solidFill>
                            <a:srgbClr val="000000"/>
                          </a:solidFill>
                          <a:latin typeface="Calibri"/>
                          <a:ea typeface="Times New Roman"/>
                          <a:cs typeface="Times New Roman"/>
                        </a:rPr>
                        <a:t>To undertake a Health Check.</a:t>
                      </a:r>
                      <a:endParaRPr lang="en-IE" sz="120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538ED5"/>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en-IE" sz="1200" dirty="0">
                          <a:solidFill>
                            <a:srgbClr val="000000"/>
                          </a:solidFill>
                          <a:latin typeface="Calibri"/>
                          <a:ea typeface="Times New Roman"/>
                          <a:cs typeface="Times New Roman"/>
                        </a:rPr>
                        <a:t>€20,000</a:t>
                      </a:r>
                      <a:endParaRPr lang="en-IE" sz="1200" dirty="0">
                        <a:latin typeface="Calibri"/>
                        <a:ea typeface="Calibri"/>
                        <a:cs typeface="Times New Roman"/>
                      </a:endParaRPr>
                    </a:p>
                  </a:txBody>
                  <a:tcPr marL="68580" marR="68580" marT="0" marB="0" anchor="b">
                    <a:lnL w="12700" cap="flat" cmpd="sng" algn="ctr">
                      <a:solidFill>
                        <a:srgbClr val="538ED5"/>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38ED5"/>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63533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778098"/>
          </a:xfrm>
        </p:spPr>
        <p:txBody>
          <a:bodyPr>
            <a:normAutofit/>
          </a:bodyPr>
          <a:lstStyle/>
          <a:p>
            <a:pPr algn="ctr"/>
            <a:r>
              <a:rPr lang="en-IE" sz="2800" b="1" dirty="0" smtClean="0"/>
              <a:t>Rural Regeneration and Development Fund</a:t>
            </a:r>
            <a:endParaRPr lang="en-IE" sz="2800" b="1" dirty="0"/>
          </a:p>
        </p:txBody>
      </p:sp>
      <p:sp>
        <p:nvSpPr>
          <p:cNvPr id="3" name="Content Placeholder 2"/>
          <p:cNvSpPr>
            <a:spLocks noGrp="1"/>
          </p:cNvSpPr>
          <p:nvPr>
            <p:ph idx="1"/>
          </p:nvPr>
        </p:nvSpPr>
        <p:spPr>
          <a:xfrm>
            <a:off x="457200" y="1268760"/>
            <a:ext cx="8229600" cy="5184576"/>
          </a:xfrm>
        </p:spPr>
        <p:txBody>
          <a:bodyPr>
            <a:normAutofit fontScale="92500" lnSpcReduction="20000"/>
          </a:bodyPr>
          <a:lstStyle/>
          <a:p>
            <a:r>
              <a:rPr lang="en-IE" dirty="0" smtClean="0"/>
              <a:t>10 Year Fund-Minimum draw from fund is €0.5m (75%)</a:t>
            </a:r>
          </a:p>
          <a:p>
            <a:r>
              <a:rPr lang="en-IE" dirty="0" smtClean="0"/>
              <a:t>Projects of Scale</a:t>
            </a:r>
          </a:p>
          <a:p>
            <a:r>
              <a:rPr lang="en-IE" dirty="0" smtClean="0"/>
              <a:t>2018-Call for Category 1-(Ready to Commence) and Category 2 (requiring further development)</a:t>
            </a:r>
          </a:p>
          <a:p>
            <a:r>
              <a:rPr lang="en-IE" b="1" dirty="0" smtClean="0"/>
              <a:t>Kilkenny County Council submitted Projects for </a:t>
            </a:r>
          </a:p>
          <a:p>
            <a:pPr>
              <a:buNone/>
            </a:pPr>
            <a:r>
              <a:rPr lang="en-IE" b="1" dirty="0" smtClean="0"/>
              <a:t>    Callan, Thomastown, </a:t>
            </a:r>
            <a:r>
              <a:rPr lang="en-IE" b="1" dirty="0" err="1" smtClean="0"/>
              <a:t>Piltown</a:t>
            </a:r>
            <a:r>
              <a:rPr lang="en-IE" b="1" dirty="0" smtClean="0"/>
              <a:t>, Graiguenamanagh and Castlecomer.</a:t>
            </a:r>
          </a:p>
          <a:p>
            <a:pPr algn="ctr">
              <a:buNone/>
            </a:pPr>
            <a:r>
              <a:rPr lang="en-IE" b="1" dirty="0" smtClean="0"/>
              <a:t>Callan</a:t>
            </a:r>
          </a:p>
          <a:p>
            <a:r>
              <a:rPr lang="en-IE" dirty="0" smtClean="0"/>
              <a:t>Callan Fair Green Amenity-Category 1- € </a:t>
            </a:r>
            <a:r>
              <a:rPr lang="en-IE" dirty="0"/>
              <a:t>291,750 and </a:t>
            </a:r>
            <a:r>
              <a:rPr lang="en-IE" dirty="0" err="1"/>
              <a:t>Motte</a:t>
            </a:r>
            <a:r>
              <a:rPr lang="en-IE" dirty="0"/>
              <a:t> Field walking heritage track </a:t>
            </a:r>
            <a:r>
              <a:rPr lang="en-IE" dirty="0" smtClean="0"/>
              <a:t>-€270,000. </a:t>
            </a:r>
            <a:r>
              <a:rPr lang="en-IE" b="1" dirty="0" smtClean="0"/>
              <a:t>Both approved -€561,750.</a:t>
            </a:r>
            <a:endParaRPr lang="en-IE" b="1" dirty="0"/>
          </a:p>
          <a:p>
            <a:endParaRPr lang="en-IE" dirty="0" smtClean="0"/>
          </a:p>
          <a:p>
            <a:r>
              <a:rPr lang="en-IE" dirty="0" smtClean="0"/>
              <a:t>Category 2’s- Bridge </a:t>
            </a:r>
            <a:r>
              <a:rPr lang="en-IE" dirty="0"/>
              <a:t>Street/Mill Street Regeneration and Mobility Management </a:t>
            </a:r>
            <a:r>
              <a:rPr lang="en-IE" dirty="0" smtClean="0"/>
              <a:t>Plan and The </a:t>
            </a:r>
            <a:r>
              <a:rPr lang="en-IE" dirty="0"/>
              <a:t>Friary  Conservation </a:t>
            </a:r>
            <a:r>
              <a:rPr lang="en-IE" dirty="0" smtClean="0"/>
              <a:t>Plan-Not approved</a:t>
            </a:r>
            <a:endParaRPr lang="en-IE" dirty="0"/>
          </a:p>
          <a:p>
            <a:pPr>
              <a:buNone/>
            </a:pPr>
            <a:endParaRPr lang="en-IE" dirty="0"/>
          </a:p>
          <a:p>
            <a:endParaRPr lang="en-IE" dirty="0"/>
          </a:p>
          <a:p>
            <a:endParaRPr lang="en-IE" dirty="0"/>
          </a:p>
        </p:txBody>
      </p:sp>
    </p:spTree>
    <p:extLst>
      <p:ext uri="{BB962C8B-B14F-4D97-AF65-F5344CB8AC3E}">
        <p14:creationId xmlns:p14="http://schemas.microsoft.com/office/powerpoint/2010/main" val="4162976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normAutofit/>
          </a:bodyPr>
          <a:lstStyle/>
          <a:p>
            <a:pPr algn="ctr">
              <a:buNone/>
            </a:pPr>
            <a:r>
              <a:rPr lang="en-IE" dirty="0" smtClean="0"/>
              <a:t>Thomastown</a:t>
            </a:r>
          </a:p>
          <a:p>
            <a:r>
              <a:rPr lang="en-IE" b="1" dirty="0"/>
              <a:t>Category 1</a:t>
            </a:r>
            <a:r>
              <a:rPr lang="en-IE" dirty="0"/>
              <a:t> - Community Centre </a:t>
            </a:r>
            <a:r>
              <a:rPr lang="en-IE" dirty="0" smtClean="0"/>
              <a:t>Redevelopment </a:t>
            </a:r>
            <a:r>
              <a:rPr lang="en-IE" dirty="0"/>
              <a:t>including library relocation ,</a:t>
            </a:r>
          </a:p>
          <a:p>
            <a:r>
              <a:rPr lang="en-IE" dirty="0" smtClean="0"/>
              <a:t>Phase </a:t>
            </a:r>
            <a:r>
              <a:rPr lang="en-IE" dirty="0"/>
              <a:t>2 Public realm improvement Lowe St &amp; Logan St, </a:t>
            </a:r>
          </a:p>
          <a:p>
            <a:r>
              <a:rPr lang="en-IE" dirty="0" smtClean="0"/>
              <a:t>Sessions </a:t>
            </a:r>
            <a:r>
              <a:rPr lang="en-IE" dirty="0"/>
              <a:t>House Refurbishment, </a:t>
            </a:r>
          </a:p>
          <a:p>
            <a:r>
              <a:rPr lang="en-IE" dirty="0"/>
              <a:t>Quayside Car Park Redevelopment</a:t>
            </a:r>
          </a:p>
          <a:p>
            <a:r>
              <a:rPr lang="en-IE" b="1" dirty="0"/>
              <a:t>Category 2 Project </a:t>
            </a:r>
            <a:r>
              <a:rPr lang="en-IE" dirty="0"/>
              <a:t>-Maudlin St </a:t>
            </a:r>
            <a:r>
              <a:rPr lang="en-IE" dirty="0" smtClean="0"/>
              <a:t>Regeneration</a:t>
            </a:r>
          </a:p>
          <a:p>
            <a:pPr algn="ctr">
              <a:buNone/>
            </a:pPr>
            <a:r>
              <a:rPr lang="en-IE" dirty="0"/>
              <a:t> </a:t>
            </a:r>
            <a:r>
              <a:rPr lang="en-IE" b="1" dirty="0" smtClean="0"/>
              <a:t>€ 2.019m allocated</a:t>
            </a:r>
            <a:endParaRPr lang="en-IE" b="1" dirty="0"/>
          </a:p>
          <a:p>
            <a:pPr algn="ctr">
              <a:buNone/>
            </a:pPr>
            <a:endParaRPr lang="en-IE" dirty="0" smtClean="0"/>
          </a:p>
          <a:p>
            <a:pPr algn="ctr">
              <a:buNone/>
            </a:pPr>
            <a:endParaRPr lang="en-IE" dirty="0"/>
          </a:p>
          <a:p>
            <a:pPr algn="ctr">
              <a:buNone/>
            </a:pPr>
            <a:endParaRPr lang="en-IE" dirty="0"/>
          </a:p>
        </p:txBody>
      </p:sp>
    </p:spTree>
    <p:extLst>
      <p:ext uri="{BB962C8B-B14F-4D97-AF65-F5344CB8AC3E}">
        <p14:creationId xmlns:p14="http://schemas.microsoft.com/office/powerpoint/2010/main" val="8665646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b="1" dirty="0" smtClean="0"/>
              <a:t>RRDF applications not successful</a:t>
            </a:r>
            <a:r>
              <a:rPr lang="en-IE" dirty="0" smtClean="0"/>
              <a:t>.</a:t>
            </a:r>
            <a:endParaRPr lang="en-IE" dirty="0"/>
          </a:p>
        </p:txBody>
      </p:sp>
      <p:sp>
        <p:nvSpPr>
          <p:cNvPr id="3" name="Content Placeholder 2"/>
          <p:cNvSpPr>
            <a:spLocks noGrp="1"/>
          </p:cNvSpPr>
          <p:nvPr>
            <p:ph idx="1"/>
          </p:nvPr>
        </p:nvSpPr>
        <p:spPr/>
        <p:txBody>
          <a:bodyPr>
            <a:normAutofit fontScale="77500" lnSpcReduction="20000"/>
          </a:bodyPr>
          <a:lstStyle/>
          <a:p>
            <a:r>
              <a:rPr lang="en-IE" sz="2800" b="1" dirty="0" err="1" smtClean="0"/>
              <a:t>Piltown</a:t>
            </a:r>
            <a:r>
              <a:rPr lang="en-IE" sz="2800" dirty="0" smtClean="0"/>
              <a:t>-Category 1-Pavement </a:t>
            </a:r>
            <a:r>
              <a:rPr lang="en-IE" sz="2800" dirty="0"/>
              <a:t>reconstruction, standardisation of carriageway width, Traffic calming, defined parking, footpath </a:t>
            </a:r>
            <a:r>
              <a:rPr lang="en-IE" sz="2800" dirty="0" smtClean="0"/>
              <a:t>improvements.</a:t>
            </a:r>
          </a:p>
          <a:p>
            <a:r>
              <a:rPr lang="en-IE" sz="2800" b="1" dirty="0" smtClean="0"/>
              <a:t>Graiguenamanagh-</a:t>
            </a:r>
            <a:r>
              <a:rPr lang="en-IE" sz="2800" dirty="0" smtClean="0"/>
              <a:t>Category 1-Access </a:t>
            </a:r>
            <a:r>
              <a:rPr lang="en-IE" sz="2800" dirty="0"/>
              <a:t>to the HUB Complex </a:t>
            </a:r>
            <a:r>
              <a:rPr lang="en-IE" sz="2800" dirty="0" smtClean="0"/>
              <a:t>and Essential </a:t>
            </a:r>
            <a:r>
              <a:rPr lang="en-IE" sz="2800" dirty="0"/>
              <a:t>Maintenance to </a:t>
            </a:r>
            <a:r>
              <a:rPr lang="en-IE" sz="2800" dirty="0" smtClean="0"/>
              <a:t>Library.</a:t>
            </a:r>
          </a:p>
          <a:p>
            <a:r>
              <a:rPr lang="en-IE" sz="2800" b="1" dirty="0" smtClean="0"/>
              <a:t>Castlecomer-</a:t>
            </a:r>
            <a:r>
              <a:rPr lang="en-IE" sz="2800" dirty="0" smtClean="0"/>
              <a:t> Category 2-</a:t>
            </a:r>
            <a:r>
              <a:rPr lang="en-IE" sz="2800" dirty="0"/>
              <a:t>Enhancement to Castlecomer Discovery Park, </a:t>
            </a:r>
            <a:r>
              <a:rPr lang="en-IE" sz="2800" dirty="0" smtClean="0"/>
              <a:t>Feasibility </a:t>
            </a:r>
            <a:r>
              <a:rPr lang="en-IE" sz="2800" dirty="0"/>
              <a:t>Study old Barracks Site</a:t>
            </a:r>
            <a:r>
              <a:rPr lang="en-IE" sz="2800" dirty="0" smtClean="0"/>
              <a:t> .</a:t>
            </a:r>
          </a:p>
          <a:p>
            <a:r>
              <a:rPr lang="en-IE" sz="2800" b="1" dirty="0" err="1" smtClean="0"/>
              <a:t>Piltown</a:t>
            </a:r>
            <a:r>
              <a:rPr lang="en-IE" sz="2800" b="1" dirty="0" smtClean="0"/>
              <a:t>-</a:t>
            </a:r>
            <a:r>
              <a:rPr lang="en-IE" sz="2800" dirty="0" smtClean="0"/>
              <a:t> Pavement reconstruction, standardisation of carriageway width, Traffic calming, defined parking, footpath improvements.</a:t>
            </a:r>
            <a:endParaRPr lang="en-IE" sz="2800" b="1" dirty="0"/>
          </a:p>
        </p:txBody>
      </p:sp>
    </p:spTree>
    <p:extLst>
      <p:ext uri="{BB962C8B-B14F-4D97-AF65-F5344CB8AC3E}">
        <p14:creationId xmlns:p14="http://schemas.microsoft.com/office/powerpoint/2010/main" val="161020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64704"/>
            <a:ext cx="8229600" cy="706090"/>
          </a:xfrm>
        </p:spPr>
        <p:txBody>
          <a:bodyPr>
            <a:normAutofit/>
          </a:bodyPr>
          <a:lstStyle/>
          <a:p>
            <a:r>
              <a:rPr lang="en-IE" sz="3600" dirty="0" smtClean="0"/>
              <a:t>HUB SITE, GRAIGUENAMANAGH</a:t>
            </a:r>
            <a:endParaRPr lang="en-IE"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386" y="2490788"/>
            <a:ext cx="4593166" cy="3444875"/>
          </a:xfrm>
        </p:spPr>
      </p:pic>
    </p:spTree>
    <p:extLst>
      <p:ext uri="{BB962C8B-B14F-4D97-AF65-F5344CB8AC3E}">
        <p14:creationId xmlns:p14="http://schemas.microsoft.com/office/powerpoint/2010/main" val="25744413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b="1" dirty="0" smtClean="0"/>
              <a:t>2019 RRDF applications</a:t>
            </a:r>
            <a:endParaRPr lang="en-IE" b="1" dirty="0"/>
          </a:p>
        </p:txBody>
      </p:sp>
      <p:sp>
        <p:nvSpPr>
          <p:cNvPr id="3" name="Content Placeholder 2"/>
          <p:cNvSpPr>
            <a:spLocks noGrp="1"/>
          </p:cNvSpPr>
          <p:nvPr>
            <p:ph idx="1"/>
          </p:nvPr>
        </p:nvSpPr>
        <p:spPr/>
        <p:txBody>
          <a:bodyPr>
            <a:normAutofit lnSpcReduction="10000"/>
          </a:bodyPr>
          <a:lstStyle/>
          <a:p>
            <a:r>
              <a:rPr lang="en-IE" dirty="0" smtClean="0"/>
              <a:t>Call for Category 1-”Ready to Commence” projects</a:t>
            </a:r>
          </a:p>
          <a:p>
            <a:r>
              <a:rPr lang="en-IE" dirty="0" smtClean="0"/>
              <a:t>Graiguenamanagh-The Hub Access Road, Turf market Car park and public toilets, Library refurbishment , provision of MUGA and conversion of old public toilets to Men’s Shed.</a:t>
            </a:r>
          </a:p>
          <a:p>
            <a:r>
              <a:rPr lang="en-IE" dirty="0" err="1" smtClean="0"/>
              <a:t>Piltown</a:t>
            </a:r>
            <a:r>
              <a:rPr lang="en-IE" dirty="0" smtClean="0"/>
              <a:t>- Pavement reconstruction, standardisation of carriageway width, traffic calming, defined parking, footpath improvements and Community playground and park.</a:t>
            </a:r>
            <a:endParaRPr lang="en-IE" dirty="0"/>
          </a:p>
        </p:txBody>
      </p:sp>
    </p:spTree>
    <p:extLst>
      <p:ext uri="{BB962C8B-B14F-4D97-AF65-F5344CB8AC3E}">
        <p14:creationId xmlns:p14="http://schemas.microsoft.com/office/powerpoint/2010/main" val="99197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764704"/>
            <a:ext cx="7560840" cy="5262979"/>
          </a:xfrm>
          <a:prstGeom prst="rect">
            <a:avLst/>
          </a:prstGeom>
        </p:spPr>
        <p:txBody>
          <a:bodyPr wrap="square">
            <a:spAutoFit/>
          </a:bodyPr>
          <a:lstStyle/>
          <a:p>
            <a:r>
              <a:rPr lang="en-US" sz="1600" b="1" dirty="0" smtClean="0"/>
              <a:t>The 2019 Outdoor Recreation Infrastructure Scheme (ORIS)</a:t>
            </a:r>
          </a:p>
          <a:p>
            <a:endParaRPr lang="en-US" sz="1600" dirty="0" smtClean="0"/>
          </a:p>
          <a:p>
            <a:r>
              <a:rPr lang="en-US" sz="1600" dirty="0" smtClean="0"/>
              <a:t>Measure 1: Small maintenance/promotion of existing infrastructure (maximum grant €20,000)</a:t>
            </a:r>
          </a:p>
          <a:p>
            <a:endParaRPr lang="en-US" sz="1600" dirty="0" smtClean="0"/>
          </a:p>
          <a:p>
            <a:r>
              <a:rPr lang="en-US" sz="1600" dirty="0" smtClean="0"/>
              <a:t>Measure 2: </a:t>
            </a:r>
          </a:p>
          <a:p>
            <a:r>
              <a:rPr lang="en-US" sz="1600" dirty="0" smtClean="0"/>
              <a:t>Medium scale repair/upgrade and development of new small/medium infrastructure (grant of between €20,000 and €200,000)</a:t>
            </a:r>
          </a:p>
          <a:p>
            <a:endParaRPr lang="en-US" sz="1600" dirty="0" smtClean="0"/>
          </a:p>
          <a:p>
            <a:r>
              <a:rPr lang="en-US" sz="1600" dirty="0" smtClean="0"/>
              <a:t>Measure 3: </a:t>
            </a:r>
          </a:p>
          <a:p>
            <a:r>
              <a:rPr lang="en-US" sz="1600" dirty="0" smtClean="0"/>
              <a:t>Repair/upgrade and development of larger more strategic projects (grant of between €200,000 and €500,000).</a:t>
            </a:r>
          </a:p>
          <a:p>
            <a:endParaRPr lang="en-US" sz="1600" dirty="0" smtClean="0"/>
          </a:p>
          <a:p>
            <a:r>
              <a:rPr lang="en-US" sz="1600" dirty="0" smtClean="0">
                <a:hlinkClick r:id="rId2"/>
              </a:rPr>
              <a:t>Local authorities</a:t>
            </a:r>
            <a:r>
              <a:rPr lang="en-US" sz="1600" dirty="0" smtClean="0"/>
              <a:t> are the applicant bodies under Measures 1 and 2, with Local Development Companies invited to participate under Measure 1 as partners or co-applicants.</a:t>
            </a:r>
          </a:p>
          <a:p>
            <a:endParaRPr lang="en-US" sz="1600" dirty="0" smtClean="0"/>
          </a:p>
          <a:p>
            <a:endParaRPr lang="en-US" sz="1600" dirty="0" smtClean="0"/>
          </a:p>
          <a:p>
            <a:r>
              <a:rPr lang="en-US" sz="1600" dirty="0" smtClean="0"/>
              <a:t>Measure 3 open to local authorities and State Agencies, with collaborative approaches welcomed under this Measure in particular. Funding for all three measures will be provided to a maximum of 80% of total project costs, with the balance to be provided from local authority or other sources.</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9144000" cy="6858000"/>
          </a:xfrm>
        </p:grpSpPr>
        <p:pic>
          <p:nvPicPr>
            <p:cNvPr id="3074" name="Picture 2"/>
            <p:cNvPicPr>
              <a:picLocks noChangeAspect="1" noChangeArrowheads="1"/>
            </p:cNvPicPr>
            <p:nvPr/>
          </p:nvPicPr>
          <p:blipFill>
            <a:blip r:embed="rId2" cstate="print"/>
            <a:srcRect/>
            <a:stretch>
              <a:fillRect/>
            </a:stretch>
          </p:blipFill>
          <p:spPr bwMode="auto">
            <a:xfrm>
              <a:off x="0" y="4869160"/>
              <a:ext cx="9144000" cy="6667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0" y="5517232"/>
              <a:ext cx="9144000" cy="1340768"/>
            </a:xfrm>
            <a:prstGeom prst="rect">
              <a:avLst/>
            </a:prstGeom>
            <a:noFill/>
            <a:ln w="9525">
              <a:noFill/>
              <a:miter lim="800000"/>
              <a:headEnd/>
              <a:tailEnd/>
            </a:ln>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0"/>
              <a:ext cx="3707904" cy="2132856"/>
            </a:xfrm>
            <a:prstGeom prst="rect">
              <a:avLst/>
            </a:prstGeom>
            <a:ln>
              <a:noFill/>
            </a:ln>
            <a:effectLst>
              <a:outerShdw blurRad="190500" algn="tl" rotWithShape="0">
                <a:srgbClr val="000000">
                  <a:alpha val="70000"/>
                </a:srgbClr>
              </a:outerShdw>
            </a:effectLst>
          </p:spPr>
        </p:pic>
        <p:pic>
          <p:nvPicPr>
            <p:cNvPr id="3076" name="Picture 4"/>
            <p:cNvPicPr>
              <a:picLocks noChangeAspect="1" noChangeArrowheads="1"/>
            </p:cNvPicPr>
            <p:nvPr/>
          </p:nvPicPr>
          <p:blipFill>
            <a:blip r:embed="rId5" cstate="print"/>
            <a:srcRect/>
            <a:stretch>
              <a:fillRect/>
            </a:stretch>
          </p:blipFill>
          <p:spPr bwMode="auto">
            <a:xfrm>
              <a:off x="0" y="2492896"/>
              <a:ext cx="9144000" cy="1219200"/>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0" y="3212976"/>
              <a:ext cx="9144000" cy="1080120"/>
            </a:xfrm>
            <a:prstGeom prst="rect">
              <a:avLst/>
            </a:prstGeom>
            <a:noFill/>
            <a:ln w="9525">
              <a:noFill/>
              <a:miter lim="800000"/>
              <a:headEnd/>
              <a:tailEnd/>
            </a:ln>
          </p:spPr>
        </p:pic>
      </p:grpSp>
      <p:sp>
        <p:nvSpPr>
          <p:cNvPr id="8" name="TextBox 7"/>
          <p:cNvSpPr txBox="1"/>
          <p:nvPr/>
        </p:nvSpPr>
        <p:spPr>
          <a:xfrm>
            <a:off x="251520" y="548680"/>
            <a:ext cx="1800200" cy="707886"/>
          </a:xfrm>
          <a:prstGeom prst="rect">
            <a:avLst/>
          </a:prstGeom>
          <a:noFill/>
        </p:spPr>
        <p:txBody>
          <a:bodyPr wrap="square" rtlCol="0">
            <a:spAutoFit/>
          </a:bodyPr>
          <a:lstStyle/>
          <a:p>
            <a:pPr algn="ctr"/>
            <a:r>
              <a:rPr lang="en-IE" sz="4000" b="1" dirty="0" smtClean="0">
                <a:solidFill>
                  <a:srgbClr val="00B0F0"/>
                </a:solidFill>
                <a:effectLst>
                  <a:outerShdw blurRad="38100" dist="38100" dir="2700000" algn="tl">
                    <a:srgbClr val="000000">
                      <a:alpha val="43137"/>
                    </a:srgbClr>
                  </a:outerShdw>
                </a:effectLst>
              </a:rPr>
              <a:t>2018</a:t>
            </a:r>
            <a:endParaRPr lang="en-IE" sz="4000" b="1" dirty="0">
              <a:solidFill>
                <a:srgbClr val="00B0F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9144001" cy="6858000"/>
            <a:chOff x="-1" y="0"/>
            <a:chExt cx="9144001" cy="6858000"/>
          </a:xfrm>
        </p:grpSpPr>
        <p:pic>
          <p:nvPicPr>
            <p:cNvPr id="4" name="Picture 3" descr="C:\Users\btyrrell\AppData\Local\Microsoft\Windows\Temporary Internet Files\Content.Outlook\MBRCSN5X\20190320_111022.jpg"/>
            <p:cNvPicPr>
              <a:picLocks noChangeAspect="1" noChangeArrowheads="1"/>
            </p:cNvPicPr>
            <p:nvPr/>
          </p:nvPicPr>
          <p:blipFill>
            <a:blip r:embed="rId2" cstate="print"/>
            <a:srcRect/>
            <a:stretch>
              <a:fillRect/>
            </a:stretch>
          </p:blipFill>
          <p:spPr bwMode="auto">
            <a:xfrm>
              <a:off x="4211960" y="2780928"/>
              <a:ext cx="4932040" cy="4077072"/>
            </a:xfrm>
            <a:prstGeom prst="rect">
              <a:avLst/>
            </a:prstGeom>
            <a:noFill/>
          </p:spPr>
        </p:pic>
        <p:pic>
          <p:nvPicPr>
            <p:cNvPr id="5" name="Picture 4" descr="C:\Users\btyrrell\AppData\Local\Microsoft\Windows\Temporary Internet Files\Content.Outlook\MBRCSN5X\20190405_092005.jpg"/>
            <p:cNvPicPr>
              <a:picLocks noChangeAspect="1" noChangeArrowheads="1"/>
            </p:cNvPicPr>
            <p:nvPr/>
          </p:nvPicPr>
          <p:blipFill>
            <a:blip r:embed="rId3" cstate="print"/>
            <a:srcRect/>
            <a:stretch>
              <a:fillRect/>
            </a:stretch>
          </p:blipFill>
          <p:spPr bwMode="auto">
            <a:xfrm>
              <a:off x="-1" y="1772816"/>
              <a:ext cx="4906777" cy="5085184"/>
            </a:xfrm>
            <a:prstGeom prst="rect">
              <a:avLst/>
            </a:prstGeom>
            <a:noFill/>
          </p:spPr>
        </p:pic>
        <p:pic>
          <p:nvPicPr>
            <p:cNvPr id="6" name="Picture 5" descr="C:\Users\btyrrell\AppData\Local\Microsoft\Windows\Temporary Internet Files\Content.Outlook\MBRCSN5X\IMG_7669.jpg"/>
            <p:cNvPicPr>
              <a:picLocks noChangeAspect="1" noChangeArrowheads="1"/>
            </p:cNvPicPr>
            <p:nvPr/>
          </p:nvPicPr>
          <p:blipFill>
            <a:blip r:embed="rId4" cstate="print"/>
            <a:srcRect/>
            <a:stretch>
              <a:fillRect/>
            </a:stretch>
          </p:blipFill>
          <p:spPr bwMode="auto">
            <a:xfrm>
              <a:off x="3203848" y="0"/>
              <a:ext cx="5940152" cy="2780928"/>
            </a:xfrm>
            <a:prstGeom prst="rect">
              <a:avLst/>
            </a:prstGeom>
            <a:noFill/>
          </p:spPr>
        </p:pic>
      </p:grpSp>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203848" cy="2492896"/>
          </a:xfrm>
          <a:prstGeom prst="rect">
            <a:avLst/>
          </a:prstGeom>
          <a:ln>
            <a:noFill/>
          </a:ln>
          <a:effectLst>
            <a:outerShdw blurRad="190500" algn="tl" rotWithShape="0">
              <a:srgbClr val="000000">
                <a:alpha val="70000"/>
              </a:srgbClr>
            </a:outerShdw>
          </a:effectLst>
        </p:spPr>
      </p:pic>
      <p:sp>
        <p:nvSpPr>
          <p:cNvPr id="9" name="TextBox 8"/>
          <p:cNvSpPr txBox="1"/>
          <p:nvPr/>
        </p:nvSpPr>
        <p:spPr>
          <a:xfrm>
            <a:off x="1043608" y="1124744"/>
            <a:ext cx="3384376" cy="646331"/>
          </a:xfrm>
          <a:prstGeom prst="rect">
            <a:avLst/>
          </a:prstGeom>
          <a:noFill/>
        </p:spPr>
        <p:txBody>
          <a:bodyPr wrap="square" rtlCol="0">
            <a:spAutoFit/>
          </a:bodyPr>
          <a:lstStyle/>
          <a:p>
            <a:r>
              <a:rPr lang="en-IE" sz="3600" dirty="0" smtClean="0">
                <a:solidFill>
                  <a:schemeClr val="accent2"/>
                </a:solidFill>
              </a:rPr>
              <a:t>€337,553</a:t>
            </a:r>
            <a:endParaRPr lang="en-IE" sz="3600" dirty="0">
              <a:solidFill>
                <a:schemeClr val="accent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5076056" cy="6858000"/>
          </a:xfrm>
          <a:prstGeom prst="rect">
            <a:avLst/>
          </a:prstGeom>
          <a:ln>
            <a:noFill/>
          </a:ln>
          <a:effectLst>
            <a:outerShdw blurRad="190500" algn="tl" rotWithShape="0">
              <a:srgbClr val="000000">
                <a:alpha val="70000"/>
              </a:srgbClr>
            </a:outerShdw>
          </a:effectLst>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076056" y="3717032"/>
            <a:ext cx="3973090" cy="3140968"/>
          </a:xfrm>
          <a:prstGeom prst="rect">
            <a:avLst/>
          </a:prstGeom>
          <a:ln>
            <a:noFill/>
          </a:ln>
          <a:effectLst>
            <a:outerShdw blurRad="190500" algn="tl" rotWithShape="0">
              <a:srgbClr val="000000">
                <a:alpha val="70000"/>
              </a:srgbClr>
            </a:outerShdw>
          </a:effectLst>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116632"/>
            <a:ext cx="2016224" cy="1584176"/>
          </a:xfrm>
          <a:prstGeom prst="rect">
            <a:avLst/>
          </a:prstGeom>
          <a:ln>
            <a:noFill/>
          </a:ln>
          <a:effectLst>
            <a:outerShdw blurRad="190500" algn="tl" rotWithShape="0">
              <a:srgbClr val="000000">
                <a:alpha val="70000"/>
              </a:srgbClr>
            </a:outerShdw>
          </a:effectLst>
        </p:spPr>
      </p:pic>
      <p:sp>
        <p:nvSpPr>
          <p:cNvPr id="7" name="TextBox 6"/>
          <p:cNvSpPr txBox="1"/>
          <p:nvPr/>
        </p:nvSpPr>
        <p:spPr>
          <a:xfrm>
            <a:off x="5292080" y="1844824"/>
            <a:ext cx="3851920" cy="1938992"/>
          </a:xfrm>
          <a:prstGeom prst="rect">
            <a:avLst/>
          </a:prstGeom>
          <a:noFill/>
        </p:spPr>
        <p:txBody>
          <a:bodyPr wrap="square" rtlCol="0">
            <a:spAutoFit/>
          </a:bodyPr>
          <a:lstStyle/>
          <a:p>
            <a:pPr algn="ctr"/>
            <a:r>
              <a:rPr lang="en-IE" sz="4000" b="1" dirty="0" smtClean="0">
                <a:solidFill>
                  <a:schemeClr val="accent3">
                    <a:lumMod val="50000"/>
                  </a:schemeClr>
                </a:solidFill>
                <a:effectLst>
                  <a:outerShdw blurRad="38100" dist="38100" dir="2700000" algn="tl">
                    <a:srgbClr val="000000">
                      <a:alpha val="43137"/>
                    </a:srgbClr>
                  </a:outerShdw>
                </a:effectLst>
              </a:rPr>
              <a:t>  Castlecomer Discovery Park €200,000</a:t>
            </a:r>
            <a:endParaRPr lang="en-IE" sz="4000" b="1" dirty="0">
              <a:solidFill>
                <a:schemeClr val="accent3">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0" y="0"/>
            <a:ext cx="2555776" cy="2401156"/>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4" cstate="print"/>
          <a:srcRect/>
          <a:stretch>
            <a:fillRect/>
          </a:stretch>
        </p:blipFill>
        <p:spPr bwMode="auto">
          <a:xfrm>
            <a:off x="6876256" y="0"/>
            <a:ext cx="2267744" cy="2342868"/>
          </a:xfrm>
          <a:prstGeom prst="rect">
            <a:avLst/>
          </a:prstGeom>
          <a:ln>
            <a:noFill/>
          </a:ln>
          <a:effectLst>
            <a:outerShdw blurRad="190500" algn="tl" rotWithShape="0">
              <a:srgbClr val="000000">
                <a:alpha val="70000"/>
              </a:srgbClr>
            </a:outerShdw>
          </a:effectLst>
        </p:spPr>
      </p:pic>
      <p:sp>
        <p:nvSpPr>
          <p:cNvPr id="6" name="TextBox 5"/>
          <p:cNvSpPr txBox="1"/>
          <p:nvPr/>
        </p:nvSpPr>
        <p:spPr>
          <a:xfrm>
            <a:off x="3275856" y="260648"/>
            <a:ext cx="3312368" cy="2123658"/>
          </a:xfrm>
          <a:prstGeom prst="rect">
            <a:avLst/>
          </a:prstGeom>
          <a:noFill/>
        </p:spPr>
        <p:txBody>
          <a:bodyPr wrap="square" rtlCol="0">
            <a:spAutoFit/>
          </a:bodyPr>
          <a:lstStyle/>
          <a:p>
            <a:r>
              <a:rPr lang="en-IE" sz="4400" b="1" dirty="0" smtClean="0">
                <a:solidFill>
                  <a:srgbClr val="FFFF00"/>
                </a:solidFill>
                <a:effectLst>
                  <a:outerShdw blurRad="38100" dist="38100" dir="2700000" algn="tl">
                    <a:srgbClr val="000000">
                      <a:alpha val="43137"/>
                    </a:srgbClr>
                  </a:outerShdw>
                </a:effectLst>
              </a:rPr>
              <a:t>Callan – </a:t>
            </a:r>
            <a:r>
              <a:rPr lang="en-IE" sz="4400" b="1" dirty="0" err="1" smtClean="0">
                <a:solidFill>
                  <a:srgbClr val="FFFF00"/>
                </a:solidFill>
                <a:effectLst>
                  <a:outerShdw blurRad="38100" dist="38100" dir="2700000" algn="tl">
                    <a:srgbClr val="000000">
                      <a:alpha val="43137"/>
                    </a:srgbClr>
                  </a:outerShdw>
                </a:effectLst>
              </a:rPr>
              <a:t>Moate</a:t>
            </a:r>
            <a:r>
              <a:rPr lang="en-IE" sz="4400" b="1" dirty="0" smtClean="0">
                <a:solidFill>
                  <a:srgbClr val="FFFF00"/>
                </a:solidFill>
                <a:effectLst>
                  <a:outerShdw blurRad="38100" dist="38100" dir="2700000" algn="tl">
                    <a:srgbClr val="000000">
                      <a:alpha val="43137"/>
                    </a:srgbClr>
                  </a:outerShdw>
                </a:effectLst>
              </a:rPr>
              <a:t> Fields €79,069</a:t>
            </a:r>
            <a:endParaRPr lang="en-IE" sz="4400" b="1" dirty="0">
              <a:solidFill>
                <a:srgbClr val="FFFF00"/>
              </a:solidFill>
              <a:effectLst>
                <a:outerShdw blurRad="38100" dist="38100" dir="2700000" algn="tl">
                  <a:srgbClr val="000000">
                    <a:alpha val="43137"/>
                  </a:srgbClr>
                </a:outerShdw>
              </a:effectLst>
            </a:endParaRPr>
          </a:p>
        </p:txBody>
      </p:sp>
      <p:pic>
        <p:nvPicPr>
          <p:cNvPr id="7" name="Picture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907704" cy="119675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descr="C:\Users\stafford\AppData\Local\Microsoft\Windows\Temporary Internet Files\Content.Outlook\H6AVSBFF\20170823_203110.jpg"/>
          <p:cNvPicPr/>
          <p:nvPr/>
        </p:nvPicPr>
        <p:blipFill>
          <a:blip r:embed="rId2" cstate="print"/>
          <a:srcRect/>
          <a:stretch>
            <a:fillRect/>
          </a:stretch>
        </p:blipFill>
        <p:spPr bwMode="auto">
          <a:xfrm>
            <a:off x="0" y="0"/>
            <a:ext cx="4716016" cy="4149080"/>
          </a:xfrm>
          <a:prstGeom prst="rect">
            <a:avLst/>
          </a:prstGeom>
          <a:ln>
            <a:noFill/>
          </a:ln>
          <a:effectLst>
            <a:outerShdw blurRad="190500" algn="tl" rotWithShape="0">
              <a:srgbClr val="000000">
                <a:alpha val="70000"/>
              </a:srgbClr>
            </a:outerShdw>
          </a:effectLst>
        </p:spPr>
      </p:pic>
      <p:pic>
        <p:nvPicPr>
          <p:cNvPr id="3" name="irc_mi" descr="Image result for VIEWS OF GRAIGUENAMANAGH CO KILKENNY">
            <a:hlinkClick r:id="rId3"/>
          </p:cNvPr>
          <p:cNvPicPr/>
          <p:nvPr/>
        </p:nvPicPr>
        <p:blipFill>
          <a:blip r:embed="rId4" cstate="print"/>
          <a:srcRect/>
          <a:stretch>
            <a:fillRect/>
          </a:stretch>
        </p:blipFill>
        <p:spPr bwMode="auto">
          <a:xfrm>
            <a:off x="4788024" y="0"/>
            <a:ext cx="4355976" cy="4221088"/>
          </a:xfrm>
          <a:prstGeom prst="rect">
            <a:avLst/>
          </a:prstGeom>
          <a:ln>
            <a:noFill/>
          </a:ln>
          <a:effectLst>
            <a:outerShdw blurRad="190500" algn="tl" rotWithShape="0">
              <a:srgbClr val="000000">
                <a:alpha val="70000"/>
              </a:srgbClr>
            </a:outerShdw>
          </a:effectLst>
        </p:spPr>
      </p:pic>
      <p:pic>
        <p:nvPicPr>
          <p:cNvPr id="2050" name="Picture 2"/>
          <p:cNvPicPr>
            <a:picLocks noChangeAspect="1" noChangeArrowheads="1"/>
          </p:cNvPicPr>
          <p:nvPr/>
        </p:nvPicPr>
        <p:blipFill>
          <a:blip r:embed="rId5" cstate="print"/>
          <a:srcRect/>
          <a:stretch>
            <a:fillRect/>
          </a:stretch>
        </p:blipFill>
        <p:spPr bwMode="auto">
          <a:xfrm>
            <a:off x="1115616" y="4221088"/>
            <a:ext cx="8028384" cy="2448272"/>
          </a:xfrm>
          <a:prstGeom prst="rect">
            <a:avLst/>
          </a:prstGeom>
          <a:noFill/>
          <a:ln w="9525">
            <a:noFill/>
            <a:miter lim="800000"/>
            <a:headEnd/>
            <a:tailEnd/>
          </a:ln>
        </p:spPr>
      </p:pic>
      <p:sp>
        <p:nvSpPr>
          <p:cNvPr id="5" name="TextBox 4"/>
          <p:cNvSpPr txBox="1"/>
          <p:nvPr/>
        </p:nvSpPr>
        <p:spPr>
          <a:xfrm>
            <a:off x="0" y="2924944"/>
            <a:ext cx="7285905" cy="984885"/>
          </a:xfrm>
          <a:prstGeom prst="rect">
            <a:avLst/>
          </a:prstGeom>
          <a:noFill/>
        </p:spPr>
        <p:txBody>
          <a:bodyPr wrap="none" rtlCol="0">
            <a:spAutoFit/>
          </a:bodyPr>
          <a:lstStyle/>
          <a:p>
            <a:endParaRPr lang="en-IE" dirty="0" smtClean="0"/>
          </a:p>
          <a:p>
            <a:r>
              <a:rPr lang="en-IE" sz="4000" b="1" dirty="0" smtClean="0">
                <a:solidFill>
                  <a:schemeClr val="bg1"/>
                </a:solidFill>
                <a:effectLst>
                  <a:outerShdw blurRad="38100" dist="38100" dir="2700000" algn="tl">
                    <a:srgbClr val="000000">
                      <a:alpha val="43137"/>
                    </a:srgbClr>
                  </a:outerShdw>
                </a:effectLst>
              </a:rPr>
              <a:t>Graiguenamanagh Hub: €124,000</a:t>
            </a:r>
            <a:endParaRPr lang="en-IE" sz="40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795</TotalTime>
  <Words>2223</Words>
  <Application>Microsoft Office PowerPoint</Application>
  <PresentationFormat>On-screen Show (4:3)</PresentationFormat>
  <Paragraphs>306</Paragraphs>
  <Slides>39</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Arial</vt:lpstr>
      <vt:lpstr>Arial Rounded MT Bold</vt:lpstr>
      <vt:lpstr>Calibri</vt:lpstr>
      <vt:lpstr>Courier New</vt:lpstr>
      <vt:lpstr>Garamond</vt:lpstr>
      <vt:lpstr>Times New Roman</vt:lpstr>
      <vt:lpstr>Verdana</vt:lpstr>
      <vt:lpstr>Organic</vt:lpstr>
      <vt:lpstr>Adobe Acrobat Document</vt:lpstr>
      <vt:lpstr>PowerPoint Presentation</vt:lpstr>
      <vt:lpstr>Grant Schemes covered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Rural Funding Presentation Overview</vt:lpstr>
      <vt:lpstr>PowerPoint Presentation</vt:lpstr>
      <vt:lpstr>CLÁR Projects 2017</vt:lpstr>
      <vt:lpstr>Galmoy Community Hall (Before)</vt:lpstr>
      <vt:lpstr>Galmoy Community Hall (During)</vt:lpstr>
      <vt:lpstr>Galmoy Community Hall (During)</vt:lpstr>
      <vt:lpstr>Galmoy Community Hall (After)</vt:lpstr>
      <vt:lpstr>Galmoy Community Hall (After)</vt:lpstr>
      <vt:lpstr>Galmoy Community Hall (After)</vt:lpstr>
      <vt:lpstr>Galmoy Community Hall (After)</vt:lpstr>
      <vt:lpstr> CLÁR Projects 2018</vt:lpstr>
      <vt:lpstr> CLÁR Projects 2019</vt:lpstr>
      <vt:lpstr>CLONTUBRID MUGA</vt:lpstr>
      <vt:lpstr>Applications 2019</vt:lpstr>
      <vt:lpstr>Town and Village Renewal Scheme</vt:lpstr>
      <vt:lpstr>Town and Village Renewal Scheme 2017</vt:lpstr>
      <vt:lpstr>PowerPoint Presentation</vt:lpstr>
      <vt:lpstr>PowerPoint Presentation</vt:lpstr>
      <vt:lpstr>Rural Regeneration and Development Fund</vt:lpstr>
      <vt:lpstr>PowerPoint Presentation</vt:lpstr>
      <vt:lpstr>RRDF applications not successful.</vt:lpstr>
      <vt:lpstr>HUB SITE, GRAIGUENAMANAGH</vt:lpstr>
      <vt:lpstr>2019 RRDF applications</vt:lpstr>
    </vt:vector>
  </TitlesOfParts>
  <Company>Kilkenny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temp</dc:creator>
  <cp:lastModifiedBy>Brenda Kelly</cp:lastModifiedBy>
  <cp:revision>72</cp:revision>
  <cp:lastPrinted>2019-06-17T13:36:48Z</cp:lastPrinted>
  <dcterms:created xsi:type="dcterms:W3CDTF">2019-01-11T15:40:04Z</dcterms:created>
  <dcterms:modified xsi:type="dcterms:W3CDTF">2019-06-17T13:52:16Z</dcterms:modified>
</cp:coreProperties>
</file>