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handoutMasterIdLst>
    <p:handoutMasterId r:id="rId16"/>
  </p:handoutMasterIdLst>
  <p:sldIdLst>
    <p:sldId id="292" r:id="rId2"/>
    <p:sldId id="304" r:id="rId3"/>
    <p:sldId id="308" r:id="rId4"/>
    <p:sldId id="309" r:id="rId5"/>
    <p:sldId id="296" r:id="rId6"/>
    <p:sldId id="305" r:id="rId7"/>
    <p:sldId id="298" r:id="rId8"/>
    <p:sldId id="294" r:id="rId9"/>
    <p:sldId id="299" r:id="rId10"/>
    <p:sldId id="307" r:id="rId11"/>
    <p:sldId id="301" r:id="rId12"/>
    <p:sldId id="306" r:id="rId13"/>
    <p:sldId id="302" r:id="rId14"/>
  </p:sldIdLst>
  <p:sldSz cx="9144000" cy="6858000" type="screen4x3"/>
  <p:notesSz cx="6740525" cy="99202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0" autoAdjust="0"/>
    <p:restoredTop sz="91892" autoAdjust="0"/>
  </p:normalViewPr>
  <p:slideViewPr>
    <p:cSldViewPr>
      <p:cViewPr varScale="1">
        <p:scale>
          <a:sx n="102" d="100"/>
          <a:sy n="102" d="100"/>
        </p:scale>
        <p:origin x="180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tdowling\Desktop\Presentation%20info.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dirty="0"/>
              <a:t>Revenue Lines @ The Watershed</a:t>
            </a:r>
          </a:p>
        </c:rich>
      </c:tx>
      <c:overlay val="0"/>
    </c:title>
    <c:autoTitleDeleted val="0"/>
    <c:plotArea>
      <c:layout/>
      <c:pieChart>
        <c:varyColors val="1"/>
        <c:ser>
          <c:idx val="1"/>
          <c:order val="1"/>
          <c:dLbls>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Sheet2!$A$4:$A$30</c:f>
              <c:strCache>
                <c:ptCount val="18"/>
                <c:pt idx="0">
                  <c:v>2 Membership </c:v>
                </c:pt>
                <c:pt idx="1">
                  <c:v>3 Swimming pool PAYG</c:v>
                </c:pt>
                <c:pt idx="2">
                  <c:v>1 Swimming pool lessons</c:v>
                </c:pt>
                <c:pt idx="3">
                  <c:v>4 Swimming pool hire</c:v>
                </c:pt>
                <c:pt idx="4">
                  <c:v>Gym PAYG</c:v>
                </c:pt>
                <c:pt idx="5">
                  <c:v>Studio Rental</c:v>
                </c:pt>
                <c:pt idx="6">
                  <c:v>Fitness classes</c:v>
                </c:pt>
                <c:pt idx="7">
                  <c:v>5 Children Camps</c:v>
                </c:pt>
                <c:pt idx="8">
                  <c:v>Birthday parties</c:v>
                </c:pt>
                <c:pt idx="9">
                  <c:v>School tours</c:v>
                </c:pt>
                <c:pt idx="10">
                  <c:v>6 Synthetic pitches</c:v>
                </c:pt>
                <c:pt idx="11">
                  <c:v>Grass Pitch</c:v>
                </c:pt>
                <c:pt idx="12">
                  <c:v>Sports Hall</c:v>
                </c:pt>
                <c:pt idx="13">
                  <c:v>Athletics track</c:v>
                </c:pt>
                <c:pt idx="14">
                  <c:v>Vending Machines</c:v>
                </c:pt>
                <c:pt idx="15">
                  <c:v>revS cafe</c:v>
                </c:pt>
                <c:pt idx="16">
                  <c:v>Retail Income</c:v>
                </c:pt>
                <c:pt idx="17">
                  <c:v>Nutrition Products</c:v>
                </c:pt>
              </c:strCache>
            </c:strRef>
          </c:cat>
          <c:val>
            <c:numRef>
              <c:f>Sheet2!$C$4:$C$30</c:f>
              <c:numCache>
                <c:formatCode>0%</c:formatCode>
                <c:ptCount val="18"/>
                <c:pt idx="0">
                  <c:v>0.15827735883965191</c:v>
                </c:pt>
                <c:pt idx="1">
                  <c:v>0.15096169250072514</c:v>
                </c:pt>
                <c:pt idx="2">
                  <c:v>0.21491180321890949</c:v>
                </c:pt>
                <c:pt idx="3">
                  <c:v>0.10082048370147252</c:v>
                </c:pt>
                <c:pt idx="4">
                  <c:v>3.4331521666500414E-2</c:v>
                </c:pt>
                <c:pt idx="5">
                  <c:v>1.1153707161339683E-2</c:v>
                </c:pt>
                <c:pt idx="6">
                  <c:v>2.6725564241860879E-2</c:v>
                </c:pt>
                <c:pt idx="7">
                  <c:v>5.3174111214368852E-2</c:v>
                </c:pt>
                <c:pt idx="8">
                  <c:v>2.7292768624474457E-2</c:v>
                </c:pt>
                <c:pt idx="9">
                  <c:v>1.439162418999222E-2</c:v>
                </c:pt>
                <c:pt idx="10">
                  <c:v>4.3508130271437961E-2</c:v>
                </c:pt>
                <c:pt idx="11">
                  <c:v>4.1777950692437121E-3</c:v>
                </c:pt>
                <c:pt idx="12">
                  <c:v>4.5077256522441503E-2</c:v>
                </c:pt>
                <c:pt idx="13">
                  <c:v>1.4121503759948858E-2</c:v>
                </c:pt>
                <c:pt idx="14">
                  <c:v>2.3288772172957179E-2</c:v>
                </c:pt>
                <c:pt idx="15">
                  <c:v>3.5956203864303968E-2</c:v>
                </c:pt>
                <c:pt idx="16">
                  <c:v>3.9240996872896845E-2</c:v>
                </c:pt>
                <c:pt idx="17">
                  <c:v>2.588706107474914E-3</c:v>
                </c:pt>
              </c:numCache>
            </c:numRef>
          </c:val>
          <c:extLst>
            <c:ext xmlns:c16="http://schemas.microsoft.com/office/drawing/2014/chart" uri="{C3380CC4-5D6E-409C-BE32-E72D297353CC}">
              <c16:uniqueId val="{00000000-EB7A-4F1D-9C40-9193DD6DD0FF}"/>
            </c:ext>
          </c:extLst>
        </c:ser>
        <c:ser>
          <c:idx val="0"/>
          <c:order val="0"/>
          <c:dLbls>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Sheet2!$A$4:$A$30</c:f>
              <c:strCache>
                <c:ptCount val="18"/>
                <c:pt idx="0">
                  <c:v>2 Membership </c:v>
                </c:pt>
                <c:pt idx="1">
                  <c:v>3 Swimming pool PAYG</c:v>
                </c:pt>
                <c:pt idx="2">
                  <c:v>1 Swimming pool lessons</c:v>
                </c:pt>
                <c:pt idx="3">
                  <c:v>4 Swimming pool hire</c:v>
                </c:pt>
                <c:pt idx="4">
                  <c:v>Gym PAYG</c:v>
                </c:pt>
                <c:pt idx="5">
                  <c:v>Studio Rental</c:v>
                </c:pt>
                <c:pt idx="6">
                  <c:v>Fitness classes</c:v>
                </c:pt>
                <c:pt idx="7">
                  <c:v>5 Children Camps</c:v>
                </c:pt>
                <c:pt idx="8">
                  <c:v>Birthday parties</c:v>
                </c:pt>
                <c:pt idx="9">
                  <c:v>School tours</c:v>
                </c:pt>
                <c:pt idx="10">
                  <c:v>6 Synthetic pitches</c:v>
                </c:pt>
                <c:pt idx="11">
                  <c:v>Grass Pitch</c:v>
                </c:pt>
                <c:pt idx="12">
                  <c:v>Sports Hall</c:v>
                </c:pt>
                <c:pt idx="13">
                  <c:v>Athletics track</c:v>
                </c:pt>
                <c:pt idx="14">
                  <c:v>Vending Machines</c:v>
                </c:pt>
                <c:pt idx="15">
                  <c:v>revS cafe</c:v>
                </c:pt>
                <c:pt idx="16">
                  <c:v>Retail Income</c:v>
                </c:pt>
                <c:pt idx="17">
                  <c:v>Nutrition Products</c:v>
                </c:pt>
              </c:strCache>
            </c:strRef>
          </c:cat>
          <c:val>
            <c:numRef>
              <c:f>Sheet2!$B$4:$B$30</c:f>
            </c:numRef>
          </c:val>
          <c:extLst>
            <c:ext xmlns:c16="http://schemas.microsoft.com/office/drawing/2014/chart" uri="{C3380CC4-5D6E-409C-BE32-E72D297353CC}">
              <c16:uniqueId val="{00000001-EB7A-4F1D-9C40-9193DD6DD0FF}"/>
            </c:ext>
          </c:extLst>
        </c:ser>
        <c:dLbls>
          <c:showLegendKey val="0"/>
          <c:showVal val="0"/>
          <c:showCatName val="0"/>
          <c:showSerName val="0"/>
          <c:showPercent val="0"/>
          <c:showBubbleSize val="0"/>
          <c:showLeaderLines val="1"/>
        </c:dLbls>
        <c:firstSliceAng val="0"/>
      </c:pieChart>
    </c:plotArea>
    <c:legend>
      <c:legendPos val="l"/>
      <c:overlay val="0"/>
    </c:legend>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4D4127-80DC-49FC-AB70-73FB92A2CF63}" type="doc">
      <dgm:prSet loTypeId="urn:microsoft.com/office/officeart/2005/8/layout/default" loCatId="list" qsTypeId="urn:microsoft.com/office/officeart/2005/8/quickstyle/simple1" qsCatId="simple" csTypeId="urn:microsoft.com/office/officeart/2005/8/colors/colorful1#1" csCatId="colorful" phldr="1"/>
      <dgm:spPr/>
      <dgm:t>
        <a:bodyPr/>
        <a:lstStyle/>
        <a:p>
          <a:endParaRPr lang="en-US"/>
        </a:p>
      </dgm:t>
    </dgm:pt>
    <dgm:pt modelId="{237A87C6-2EED-4D47-A11E-F2A75A4B65D9}">
      <dgm:prSet phldrT="[Text]"/>
      <dgm:spPr/>
      <dgm:t>
        <a:bodyPr/>
        <a:lstStyle/>
        <a:p>
          <a:r>
            <a:rPr lang="en-US" dirty="0"/>
            <a:t>Sub Aqua</a:t>
          </a:r>
        </a:p>
      </dgm:t>
    </dgm:pt>
    <dgm:pt modelId="{98E48DC5-7E25-415A-BA95-6AA90090BCFF}" type="parTrans" cxnId="{7CE37296-48D8-4B64-8704-9450AEDFBC07}">
      <dgm:prSet/>
      <dgm:spPr/>
      <dgm:t>
        <a:bodyPr/>
        <a:lstStyle/>
        <a:p>
          <a:endParaRPr lang="en-US"/>
        </a:p>
      </dgm:t>
    </dgm:pt>
    <dgm:pt modelId="{31982B56-466C-4531-BDC9-51FB6B84A4B8}" type="sibTrans" cxnId="{7CE37296-48D8-4B64-8704-9450AEDFBC07}">
      <dgm:prSet/>
      <dgm:spPr/>
      <dgm:t>
        <a:bodyPr/>
        <a:lstStyle/>
        <a:p>
          <a:endParaRPr lang="en-US"/>
        </a:p>
      </dgm:t>
    </dgm:pt>
    <dgm:pt modelId="{73584CC8-9070-4E5B-B3BC-C31D933F4220}">
      <dgm:prSet phldrT="[Text]"/>
      <dgm:spPr/>
      <dgm:t>
        <a:bodyPr/>
        <a:lstStyle/>
        <a:p>
          <a:r>
            <a:rPr lang="en-US" dirty="0"/>
            <a:t>Water Safety</a:t>
          </a:r>
        </a:p>
      </dgm:t>
    </dgm:pt>
    <dgm:pt modelId="{0E92AF9E-55C7-4D81-B49B-54703EA80221}" type="parTrans" cxnId="{67DA6DBD-FBE9-42BF-B19B-324CFD4CAB2E}">
      <dgm:prSet/>
      <dgm:spPr/>
      <dgm:t>
        <a:bodyPr/>
        <a:lstStyle/>
        <a:p>
          <a:endParaRPr lang="en-US"/>
        </a:p>
      </dgm:t>
    </dgm:pt>
    <dgm:pt modelId="{8903D097-E21D-45F9-84E8-57A2579DDD0E}" type="sibTrans" cxnId="{67DA6DBD-FBE9-42BF-B19B-324CFD4CAB2E}">
      <dgm:prSet/>
      <dgm:spPr/>
      <dgm:t>
        <a:bodyPr/>
        <a:lstStyle/>
        <a:p>
          <a:endParaRPr lang="en-US"/>
        </a:p>
      </dgm:t>
    </dgm:pt>
    <dgm:pt modelId="{DF0753E9-D703-40A9-9DD8-B49A501C8C3B}">
      <dgm:prSet phldrT="[Text]"/>
      <dgm:spPr/>
      <dgm:t>
        <a:bodyPr/>
        <a:lstStyle/>
        <a:p>
          <a:r>
            <a:rPr lang="en-US" dirty="0"/>
            <a:t>KCH</a:t>
          </a:r>
        </a:p>
      </dgm:t>
    </dgm:pt>
    <dgm:pt modelId="{1870345E-6033-4DA2-BF24-5348CDFA91A0}" type="parTrans" cxnId="{48E0BC73-3D69-454C-85C7-48D9EA46C612}">
      <dgm:prSet/>
      <dgm:spPr/>
      <dgm:t>
        <a:bodyPr/>
        <a:lstStyle/>
        <a:p>
          <a:endParaRPr lang="en-US"/>
        </a:p>
      </dgm:t>
    </dgm:pt>
    <dgm:pt modelId="{0242E90C-62C9-4AD4-BE7F-982FD8935B7D}" type="sibTrans" cxnId="{48E0BC73-3D69-454C-85C7-48D9EA46C612}">
      <dgm:prSet/>
      <dgm:spPr/>
      <dgm:t>
        <a:bodyPr/>
        <a:lstStyle/>
        <a:p>
          <a:endParaRPr lang="en-US"/>
        </a:p>
      </dgm:t>
    </dgm:pt>
    <dgm:pt modelId="{15DA8E77-DB8A-498B-A994-F9BD127A42D0}">
      <dgm:prSet phldrT="[Text]"/>
      <dgm:spPr/>
      <dgm:t>
        <a:bodyPr/>
        <a:lstStyle/>
        <a:p>
          <a:r>
            <a:rPr lang="en-US" dirty="0" smtClean="0"/>
            <a:t>25 </a:t>
          </a:r>
          <a:r>
            <a:rPr lang="en-US" dirty="0"/>
            <a:t>to </a:t>
          </a:r>
          <a:r>
            <a:rPr lang="en-US" dirty="0" smtClean="0"/>
            <a:t>30 Schools </a:t>
          </a:r>
          <a:r>
            <a:rPr lang="en-US" dirty="0"/>
            <a:t>p/w</a:t>
          </a:r>
        </a:p>
      </dgm:t>
    </dgm:pt>
    <dgm:pt modelId="{6C7C01F8-D843-4435-BAF9-342FE7DF2418}" type="parTrans" cxnId="{5734D815-FFEE-4A21-A8E4-3D3C9B658D6B}">
      <dgm:prSet/>
      <dgm:spPr/>
      <dgm:t>
        <a:bodyPr/>
        <a:lstStyle/>
        <a:p>
          <a:endParaRPr lang="en-US"/>
        </a:p>
      </dgm:t>
    </dgm:pt>
    <dgm:pt modelId="{F0E8C5BE-B77D-44D0-8986-16C9498EE13B}" type="sibTrans" cxnId="{5734D815-FFEE-4A21-A8E4-3D3C9B658D6B}">
      <dgm:prSet/>
      <dgm:spPr/>
      <dgm:t>
        <a:bodyPr/>
        <a:lstStyle/>
        <a:p>
          <a:endParaRPr lang="en-US"/>
        </a:p>
      </dgm:t>
    </dgm:pt>
    <dgm:pt modelId="{914F9739-73C1-4719-AD8F-5B9E7CF689B1}">
      <dgm:prSet phldrT="[Text]"/>
      <dgm:spPr/>
      <dgm:t>
        <a:bodyPr/>
        <a:lstStyle/>
        <a:p>
          <a:r>
            <a:rPr lang="en-US"/>
            <a:t>and many more...</a:t>
          </a:r>
        </a:p>
      </dgm:t>
    </dgm:pt>
    <dgm:pt modelId="{D26988AA-B5DD-4473-997F-20A0CF307DD4}" type="parTrans" cxnId="{E402206D-00E8-4E3E-89F4-432190BD3E7A}">
      <dgm:prSet/>
      <dgm:spPr/>
      <dgm:t>
        <a:bodyPr/>
        <a:lstStyle/>
        <a:p>
          <a:endParaRPr lang="en-US"/>
        </a:p>
      </dgm:t>
    </dgm:pt>
    <dgm:pt modelId="{05BA95A5-234D-4D60-90BE-A5C1BC30D70B}" type="sibTrans" cxnId="{E402206D-00E8-4E3E-89F4-432190BD3E7A}">
      <dgm:prSet/>
      <dgm:spPr/>
      <dgm:t>
        <a:bodyPr/>
        <a:lstStyle/>
        <a:p>
          <a:endParaRPr lang="en-US"/>
        </a:p>
      </dgm:t>
    </dgm:pt>
    <dgm:pt modelId="{DAE9DC39-284E-47D6-9158-58AAD9048C8F}">
      <dgm:prSet phldrT="[Text]"/>
      <dgm:spPr/>
      <dgm:t>
        <a:bodyPr/>
        <a:lstStyle/>
        <a:p>
          <a:r>
            <a:rPr lang="en-US" dirty="0"/>
            <a:t>Special Olympics</a:t>
          </a:r>
        </a:p>
      </dgm:t>
    </dgm:pt>
    <dgm:pt modelId="{BAD9B313-2589-4744-B45A-EEE4CF335239}" type="parTrans" cxnId="{700609A3-2A5C-451D-95CE-531215A6274B}">
      <dgm:prSet/>
      <dgm:spPr/>
      <dgm:t>
        <a:bodyPr/>
        <a:lstStyle/>
        <a:p>
          <a:endParaRPr lang="en-US"/>
        </a:p>
      </dgm:t>
    </dgm:pt>
    <dgm:pt modelId="{3CF3DBD6-22C8-4D77-9544-6DD9F46A1C24}" type="sibTrans" cxnId="{700609A3-2A5C-451D-95CE-531215A6274B}">
      <dgm:prSet/>
      <dgm:spPr/>
      <dgm:t>
        <a:bodyPr/>
        <a:lstStyle/>
        <a:p>
          <a:endParaRPr lang="en-US"/>
        </a:p>
      </dgm:t>
    </dgm:pt>
    <dgm:pt modelId="{D4B7F1D7-2DAC-4DC5-98D0-EA6EE8464BC7}">
      <dgm:prSet phldrT="[Text]"/>
      <dgm:spPr/>
      <dgm:t>
        <a:bodyPr/>
        <a:lstStyle/>
        <a:p>
          <a:r>
            <a:rPr lang="en-US" dirty="0"/>
            <a:t>KRSP</a:t>
          </a:r>
        </a:p>
      </dgm:t>
    </dgm:pt>
    <dgm:pt modelId="{28154944-51BA-46F7-B1EF-8E6BD68B5C7F}" type="parTrans" cxnId="{C5467F22-5421-4A2E-8F37-7008E7990CC2}">
      <dgm:prSet/>
      <dgm:spPr/>
      <dgm:t>
        <a:bodyPr/>
        <a:lstStyle/>
        <a:p>
          <a:endParaRPr lang="en-US"/>
        </a:p>
      </dgm:t>
    </dgm:pt>
    <dgm:pt modelId="{700869B0-6AEA-4012-86C5-807649BB186A}" type="sibTrans" cxnId="{C5467F22-5421-4A2E-8F37-7008E7990CC2}">
      <dgm:prSet/>
      <dgm:spPr/>
      <dgm:t>
        <a:bodyPr/>
        <a:lstStyle/>
        <a:p>
          <a:endParaRPr lang="en-US"/>
        </a:p>
      </dgm:t>
    </dgm:pt>
    <dgm:pt modelId="{7765DC90-9C45-40A4-BD60-6397D15F1CF9}">
      <dgm:prSet phldrT="[Text]"/>
      <dgm:spPr/>
      <dgm:t>
        <a:bodyPr/>
        <a:lstStyle/>
        <a:p>
          <a:r>
            <a:rPr lang="en-US"/>
            <a:t>Tri-Club</a:t>
          </a:r>
        </a:p>
      </dgm:t>
    </dgm:pt>
    <dgm:pt modelId="{5AF84CD2-4302-456E-B2BA-396C65F91657}" type="parTrans" cxnId="{AE6BF99F-BB26-459A-A59B-8C24F99DCABB}">
      <dgm:prSet/>
      <dgm:spPr/>
      <dgm:t>
        <a:bodyPr/>
        <a:lstStyle/>
        <a:p>
          <a:endParaRPr lang="en-US"/>
        </a:p>
      </dgm:t>
    </dgm:pt>
    <dgm:pt modelId="{793488F7-35FD-477D-B858-551796916207}" type="sibTrans" cxnId="{AE6BF99F-BB26-459A-A59B-8C24F99DCABB}">
      <dgm:prSet/>
      <dgm:spPr/>
      <dgm:t>
        <a:bodyPr/>
        <a:lstStyle/>
        <a:p>
          <a:endParaRPr lang="en-US"/>
        </a:p>
      </dgm:t>
    </dgm:pt>
    <dgm:pt modelId="{A215D412-A2E4-43A6-8054-08B1FF032DC2}">
      <dgm:prSet phldrT="[Text]"/>
      <dgm:spPr/>
      <dgm:t>
        <a:bodyPr/>
        <a:lstStyle/>
        <a:p>
          <a:r>
            <a:rPr lang="en-GB" dirty="0" smtClean="0"/>
            <a:t>Swim Club</a:t>
          </a:r>
          <a:endParaRPr lang="en-US" dirty="0"/>
        </a:p>
      </dgm:t>
    </dgm:pt>
    <dgm:pt modelId="{6D545FC2-7096-4153-AEF8-CB02C881B9C7}" type="parTrans" cxnId="{46C7BE68-FA71-41E2-BA57-70A38744507E}">
      <dgm:prSet/>
      <dgm:spPr/>
    </dgm:pt>
    <dgm:pt modelId="{9AD3638B-3009-40EC-85F7-2BBE9D084562}" type="sibTrans" cxnId="{46C7BE68-FA71-41E2-BA57-70A38744507E}">
      <dgm:prSet/>
      <dgm:spPr/>
    </dgm:pt>
    <dgm:pt modelId="{16CA7878-0CFF-4225-8A60-9791FBA6663D}" type="pres">
      <dgm:prSet presAssocID="{C34D4127-80DC-49FC-AB70-73FB92A2CF63}" presName="diagram" presStyleCnt="0">
        <dgm:presLayoutVars>
          <dgm:dir/>
          <dgm:resizeHandles val="exact"/>
        </dgm:presLayoutVars>
      </dgm:prSet>
      <dgm:spPr/>
      <dgm:t>
        <a:bodyPr/>
        <a:lstStyle/>
        <a:p>
          <a:endParaRPr lang="en-US"/>
        </a:p>
      </dgm:t>
    </dgm:pt>
    <dgm:pt modelId="{C5F40FF7-D5F4-4DEA-BCF7-96F947A59873}" type="pres">
      <dgm:prSet presAssocID="{237A87C6-2EED-4D47-A11E-F2A75A4B65D9}" presName="node" presStyleLbl="node1" presStyleIdx="0" presStyleCnt="9">
        <dgm:presLayoutVars>
          <dgm:bulletEnabled val="1"/>
        </dgm:presLayoutVars>
      </dgm:prSet>
      <dgm:spPr/>
      <dgm:t>
        <a:bodyPr/>
        <a:lstStyle/>
        <a:p>
          <a:endParaRPr lang="en-US"/>
        </a:p>
      </dgm:t>
    </dgm:pt>
    <dgm:pt modelId="{A1224BF9-A204-4CC0-AF6F-45C0EBF01BE4}" type="pres">
      <dgm:prSet presAssocID="{31982B56-466C-4531-BDC9-51FB6B84A4B8}" presName="sibTrans" presStyleCnt="0"/>
      <dgm:spPr/>
    </dgm:pt>
    <dgm:pt modelId="{D74426B7-92D0-4631-80E3-85A80D0390BF}" type="pres">
      <dgm:prSet presAssocID="{A215D412-A2E4-43A6-8054-08B1FF032DC2}" presName="node" presStyleLbl="node1" presStyleIdx="1" presStyleCnt="9">
        <dgm:presLayoutVars>
          <dgm:bulletEnabled val="1"/>
        </dgm:presLayoutVars>
      </dgm:prSet>
      <dgm:spPr/>
      <dgm:t>
        <a:bodyPr/>
        <a:lstStyle/>
        <a:p>
          <a:endParaRPr lang="en-US"/>
        </a:p>
      </dgm:t>
    </dgm:pt>
    <dgm:pt modelId="{08106304-7DFE-47D4-AA86-0E995D051D26}" type="pres">
      <dgm:prSet presAssocID="{9AD3638B-3009-40EC-85F7-2BBE9D084562}" presName="sibTrans" presStyleCnt="0"/>
      <dgm:spPr/>
    </dgm:pt>
    <dgm:pt modelId="{C09DB3D1-DD07-4E36-9F74-5162033C4DD8}" type="pres">
      <dgm:prSet presAssocID="{73584CC8-9070-4E5B-B3BC-C31D933F4220}" presName="node" presStyleLbl="node1" presStyleIdx="2" presStyleCnt="9">
        <dgm:presLayoutVars>
          <dgm:bulletEnabled val="1"/>
        </dgm:presLayoutVars>
      </dgm:prSet>
      <dgm:spPr/>
      <dgm:t>
        <a:bodyPr/>
        <a:lstStyle/>
        <a:p>
          <a:endParaRPr lang="en-US"/>
        </a:p>
      </dgm:t>
    </dgm:pt>
    <dgm:pt modelId="{50A377D6-151D-43E7-8BE2-2E009899B2AB}" type="pres">
      <dgm:prSet presAssocID="{8903D097-E21D-45F9-84E8-57A2579DDD0E}" presName="sibTrans" presStyleCnt="0"/>
      <dgm:spPr/>
    </dgm:pt>
    <dgm:pt modelId="{1C99ECDB-C772-4BFF-A8E3-7F6CCB2706C0}" type="pres">
      <dgm:prSet presAssocID="{DF0753E9-D703-40A9-9DD8-B49A501C8C3B}" presName="node" presStyleLbl="node1" presStyleIdx="3" presStyleCnt="9">
        <dgm:presLayoutVars>
          <dgm:bulletEnabled val="1"/>
        </dgm:presLayoutVars>
      </dgm:prSet>
      <dgm:spPr/>
      <dgm:t>
        <a:bodyPr/>
        <a:lstStyle/>
        <a:p>
          <a:endParaRPr lang="en-US"/>
        </a:p>
      </dgm:t>
    </dgm:pt>
    <dgm:pt modelId="{1F42D25A-3296-44ED-958A-DAB55B6ADE60}" type="pres">
      <dgm:prSet presAssocID="{0242E90C-62C9-4AD4-BE7F-982FD8935B7D}" presName="sibTrans" presStyleCnt="0"/>
      <dgm:spPr/>
    </dgm:pt>
    <dgm:pt modelId="{86C17987-D5B8-4E6B-991B-ABE21FABE94B}" type="pres">
      <dgm:prSet presAssocID="{DAE9DC39-284E-47D6-9158-58AAD9048C8F}" presName="node" presStyleLbl="node1" presStyleIdx="4" presStyleCnt="9">
        <dgm:presLayoutVars>
          <dgm:bulletEnabled val="1"/>
        </dgm:presLayoutVars>
      </dgm:prSet>
      <dgm:spPr/>
      <dgm:t>
        <a:bodyPr/>
        <a:lstStyle/>
        <a:p>
          <a:endParaRPr lang="en-US"/>
        </a:p>
      </dgm:t>
    </dgm:pt>
    <dgm:pt modelId="{5C870922-E5B0-44EF-BFE0-60A6B7332ECE}" type="pres">
      <dgm:prSet presAssocID="{3CF3DBD6-22C8-4D77-9544-6DD9F46A1C24}" presName="sibTrans" presStyleCnt="0"/>
      <dgm:spPr/>
    </dgm:pt>
    <dgm:pt modelId="{8F60420B-CC43-41C0-8982-416B9A903918}" type="pres">
      <dgm:prSet presAssocID="{D4B7F1D7-2DAC-4DC5-98D0-EA6EE8464BC7}" presName="node" presStyleLbl="node1" presStyleIdx="5" presStyleCnt="9">
        <dgm:presLayoutVars>
          <dgm:bulletEnabled val="1"/>
        </dgm:presLayoutVars>
      </dgm:prSet>
      <dgm:spPr/>
      <dgm:t>
        <a:bodyPr/>
        <a:lstStyle/>
        <a:p>
          <a:endParaRPr lang="en-US"/>
        </a:p>
      </dgm:t>
    </dgm:pt>
    <dgm:pt modelId="{A8092190-4EB4-47FE-80F4-B2B6B1429CB5}" type="pres">
      <dgm:prSet presAssocID="{700869B0-6AEA-4012-86C5-807649BB186A}" presName="sibTrans" presStyleCnt="0"/>
      <dgm:spPr/>
    </dgm:pt>
    <dgm:pt modelId="{47965649-219B-4090-8F4A-86E1FC8A9FC5}" type="pres">
      <dgm:prSet presAssocID="{15DA8E77-DB8A-498B-A994-F9BD127A42D0}" presName="node" presStyleLbl="node1" presStyleIdx="6" presStyleCnt="9">
        <dgm:presLayoutVars>
          <dgm:bulletEnabled val="1"/>
        </dgm:presLayoutVars>
      </dgm:prSet>
      <dgm:spPr/>
      <dgm:t>
        <a:bodyPr/>
        <a:lstStyle/>
        <a:p>
          <a:endParaRPr lang="en-US"/>
        </a:p>
      </dgm:t>
    </dgm:pt>
    <dgm:pt modelId="{B395614E-B38D-41A3-AA42-1AEBB62982E2}" type="pres">
      <dgm:prSet presAssocID="{F0E8C5BE-B77D-44D0-8986-16C9498EE13B}" presName="sibTrans" presStyleCnt="0"/>
      <dgm:spPr/>
    </dgm:pt>
    <dgm:pt modelId="{4358C24F-D1B0-4FA4-ABC8-892D2078DDAA}" type="pres">
      <dgm:prSet presAssocID="{7765DC90-9C45-40A4-BD60-6397D15F1CF9}" presName="node" presStyleLbl="node1" presStyleIdx="7" presStyleCnt="9">
        <dgm:presLayoutVars>
          <dgm:bulletEnabled val="1"/>
        </dgm:presLayoutVars>
      </dgm:prSet>
      <dgm:spPr/>
      <dgm:t>
        <a:bodyPr/>
        <a:lstStyle/>
        <a:p>
          <a:endParaRPr lang="en-US"/>
        </a:p>
      </dgm:t>
    </dgm:pt>
    <dgm:pt modelId="{DF7F51E4-03B8-48A1-9CF0-89136B42F5FC}" type="pres">
      <dgm:prSet presAssocID="{793488F7-35FD-477D-B858-551796916207}" presName="sibTrans" presStyleCnt="0"/>
      <dgm:spPr/>
    </dgm:pt>
    <dgm:pt modelId="{03903CDF-CA61-4E8C-A8AD-8E66098D4F77}" type="pres">
      <dgm:prSet presAssocID="{914F9739-73C1-4719-AD8F-5B9E7CF689B1}" presName="node" presStyleLbl="node1" presStyleIdx="8" presStyleCnt="9">
        <dgm:presLayoutVars>
          <dgm:bulletEnabled val="1"/>
        </dgm:presLayoutVars>
      </dgm:prSet>
      <dgm:spPr/>
      <dgm:t>
        <a:bodyPr/>
        <a:lstStyle/>
        <a:p>
          <a:endParaRPr lang="en-US"/>
        </a:p>
      </dgm:t>
    </dgm:pt>
  </dgm:ptLst>
  <dgm:cxnLst>
    <dgm:cxn modelId="{54110E74-D198-42EA-9EA9-E61A93B70FEE}" type="presOf" srcId="{D4B7F1D7-2DAC-4DC5-98D0-EA6EE8464BC7}" destId="{8F60420B-CC43-41C0-8982-416B9A903918}" srcOrd="0" destOrd="0" presId="urn:microsoft.com/office/officeart/2005/8/layout/default"/>
    <dgm:cxn modelId="{16AC0031-8DF8-44DA-B785-0F39D5860FA5}" type="presOf" srcId="{7765DC90-9C45-40A4-BD60-6397D15F1CF9}" destId="{4358C24F-D1B0-4FA4-ABC8-892D2078DDAA}" srcOrd="0" destOrd="0" presId="urn:microsoft.com/office/officeart/2005/8/layout/default"/>
    <dgm:cxn modelId="{46C7BE68-FA71-41E2-BA57-70A38744507E}" srcId="{C34D4127-80DC-49FC-AB70-73FB92A2CF63}" destId="{A215D412-A2E4-43A6-8054-08B1FF032DC2}" srcOrd="1" destOrd="0" parTransId="{6D545FC2-7096-4153-AEF8-CB02C881B9C7}" sibTransId="{9AD3638B-3009-40EC-85F7-2BBE9D084562}"/>
    <dgm:cxn modelId="{700609A3-2A5C-451D-95CE-531215A6274B}" srcId="{C34D4127-80DC-49FC-AB70-73FB92A2CF63}" destId="{DAE9DC39-284E-47D6-9158-58AAD9048C8F}" srcOrd="4" destOrd="0" parTransId="{BAD9B313-2589-4744-B45A-EEE4CF335239}" sibTransId="{3CF3DBD6-22C8-4D77-9544-6DD9F46A1C24}"/>
    <dgm:cxn modelId="{5734D815-FFEE-4A21-A8E4-3D3C9B658D6B}" srcId="{C34D4127-80DC-49FC-AB70-73FB92A2CF63}" destId="{15DA8E77-DB8A-498B-A994-F9BD127A42D0}" srcOrd="6" destOrd="0" parTransId="{6C7C01F8-D843-4435-BAF9-342FE7DF2418}" sibTransId="{F0E8C5BE-B77D-44D0-8986-16C9498EE13B}"/>
    <dgm:cxn modelId="{67112513-B091-423E-AE3E-EA7C0535DC7F}" type="presOf" srcId="{DAE9DC39-284E-47D6-9158-58AAD9048C8F}" destId="{86C17987-D5B8-4E6B-991B-ABE21FABE94B}" srcOrd="0" destOrd="0" presId="urn:microsoft.com/office/officeart/2005/8/layout/default"/>
    <dgm:cxn modelId="{7CE37296-48D8-4B64-8704-9450AEDFBC07}" srcId="{C34D4127-80DC-49FC-AB70-73FB92A2CF63}" destId="{237A87C6-2EED-4D47-A11E-F2A75A4B65D9}" srcOrd="0" destOrd="0" parTransId="{98E48DC5-7E25-415A-BA95-6AA90090BCFF}" sibTransId="{31982B56-466C-4531-BDC9-51FB6B84A4B8}"/>
    <dgm:cxn modelId="{A754DBCB-E931-4E42-AFD8-2EFE9CFF2DA4}" type="presOf" srcId="{914F9739-73C1-4719-AD8F-5B9E7CF689B1}" destId="{03903CDF-CA61-4E8C-A8AD-8E66098D4F77}" srcOrd="0" destOrd="0" presId="urn:microsoft.com/office/officeart/2005/8/layout/default"/>
    <dgm:cxn modelId="{1151328C-15B1-44A1-95C8-5676E5F2D0E4}" type="presOf" srcId="{A215D412-A2E4-43A6-8054-08B1FF032DC2}" destId="{D74426B7-92D0-4631-80E3-85A80D0390BF}" srcOrd="0" destOrd="0" presId="urn:microsoft.com/office/officeart/2005/8/layout/default"/>
    <dgm:cxn modelId="{48E0BC73-3D69-454C-85C7-48D9EA46C612}" srcId="{C34D4127-80DC-49FC-AB70-73FB92A2CF63}" destId="{DF0753E9-D703-40A9-9DD8-B49A501C8C3B}" srcOrd="3" destOrd="0" parTransId="{1870345E-6033-4DA2-BF24-5348CDFA91A0}" sibTransId="{0242E90C-62C9-4AD4-BE7F-982FD8935B7D}"/>
    <dgm:cxn modelId="{67DA6DBD-FBE9-42BF-B19B-324CFD4CAB2E}" srcId="{C34D4127-80DC-49FC-AB70-73FB92A2CF63}" destId="{73584CC8-9070-4E5B-B3BC-C31D933F4220}" srcOrd="2" destOrd="0" parTransId="{0E92AF9E-55C7-4D81-B49B-54703EA80221}" sibTransId="{8903D097-E21D-45F9-84E8-57A2579DDD0E}"/>
    <dgm:cxn modelId="{38CC878B-7174-42C6-857D-CDE570F3F523}" type="presOf" srcId="{15DA8E77-DB8A-498B-A994-F9BD127A42D0}" destId="{47965649-219B-4090-8F4A-86E1FC8A9FC5}" srcOrd="0" destOrd="0" presId="urn:microsoft.com/office/officeart/2005/8/layout/default"/>
    <dgm:cxn modelId="{84816F36-155C-4987-AE0C-0BCC766F5655}" type="presOf" srcId="{DF0753E9-D703-40A9-9DD8-B49A501C8C3B}" destId="{1C99ECDB-C772-4BFF-A8E3-7F6CCB2706C0}" srcOrd="0" destOrd="0" presId="urn:microsoft.com/office/officeart/2005/8/layout/default"/>
    <dgm:cxn modelId="{D4F793A8-576B-4796-9661-5E984A833551}" type="presOf" srcId="{73584CC8-9070-4E5B-B3BC-C31D933F4220}" destId="{C09DB3D1-DD07-4E36-9F74-5162033C4DD8}" srcOrd="0" destOrd="0" presId="urn:microsoft.com/office/officeart/2005/8/layout/default"/>
    <dgm:cxn modelId="{AE6BF99F-BB26-459A-A59B-8C24F99DCABB}" srcId="{C34D4127-80DC-49FC-AB70-73FB92A2CF63}" destId="{7765DC90-9C45-40A4-BD60-6397D15F1CF9}" srcOrd="7" destOrd="0" parTransId="{5AF84CD2-4302-456E-B2BA-396C65F91657}" sibTransId="{793488F7-35FD-477D-B858-551796916207}"/>
    <dgm:cxn modelId="{C5467F22-5421-4A2E-8F37-7008E7990CC2}" srcId="{C34D4127-80DC-49FC-AB70-73FB92A2CF63}" destId="{D4B7F1D7-2DAC-4DC5-98D0-EA6EE8464BC7}" srcOrd="5" destOrd="0" parTransId="{28154944-51BA-46F7-B1EF-8E6BD68B5C7F}" sibTransId="{700869B0-6AEA-4012-86C5-807649BB186A}"/>
    <dgm:cxn modelId="{E402206D-00E8-4E3E-89F4-432190BD3E7A}" srcId="{C34D4127-80DC-49FC-AB70-73FB92A2CF63}" destId="{914F9739-73C1-4719-AD8F-5B9E7CF689B1}" srcOrd="8" destOrd="0" parTransId="{D26988AA-B5DD-4473-997F-20A0CF307DD4}" sibTransId="{05BA95A5-234D-4D60-90BE-A5C1BC30D70B}"/>
    <dgm:cxn modelId="{B413B1A4-45A4-4B5D-A959-AEDB12AEAD8A}" type="presOf" srcId="{C34D4127-80DC-49FC-AB70-73FB92A2CF63}" destId="{16CA7878-0CFF-4225-8A60-9791FBA6663D}" srcOrd="0" destOrd="0" presId="urn:microsoft.com/office/officeart/2005/8/layout/default"/>
    <dgm:cxn modelId="{F0792604-CFDE-4952-9B63-90D56EE85480}" type="presOf" srcId="{237A87C6-2EED-4D47-A11E-F2A75A4B65D9}" destId="{C5F40FF7-D5F4-4DEA-BCF7-96F947A59873}" srcOrd="0" destOrd="0" presId="urn:microsoft.com/office/officeart/2005/8/layout/default"/>
    <dgm:cxn modelId="{8A55EA05-49A1-434E-8B1E-BCD91AB2A443}" type="presParOf" srcId="{16CA7878-0CFF-4225-8A60-9791FBA6663D}" destId="{C5F40FF7-D5F4-4DEA-BCF7-96F947A59873}" srcOrd="0" destOrd="0" presId="urn:microsoft.com/office/officeart/2005/8/layout/default"/>
    <dgm:cxn modelId="{8C0B4A8E-B106-438B-8915-9CAF154C6B56}" type="presParOf" srcId="{16CA7878-0CFF-4225-8A60-9791FBA6663D}" destId="{A1224BF9-A204-4CC0-AF6F-45C0EBF01BE4}" srcOrd="1" destOrd="0" presId="urn:microsoft.com/office/officeart/2005/8/layout/default"/>
    <dgm:cxn modelId="{5E5ED09B-8574-4556-8A47-E2DB7995E667}" type="presParOf" srcId="{16CA7878-0CFF-4225-8A60-9791FBA6663D}" destId="{D74426B7-92D0-4631-80E3-85A80D0390BF}" srcOrd="2" destOrd="0" presId="urn:microsoft.com/office/officeart/2005/8/layout/default"/>
    <dgm:cxn modelId="{A9481F8B-0FEF-4EB6-9D43-1121A53EBB45}" type="presParOf" srcId="{16CA7878-0CFF-4225-8A60-9791FBA6663D}" destId="{08106304-7DFE-47D4-AA86-0E995D051D26}" srcOrd="3" destOrd="0" presId="urn:microsoft.com/office/officeart/2005/8/layout/default"/>
    <dgm:cxn modelId="{3C21B5EB-4F2F-4311-A0AC-42808C28A317}" type="presParOf" srcId="{16CA7878-0CFF-4225-8A60-9791FBA6663D}" destId="{C09DB3D1-DD07-4E36-9F74-5162033C4DD8}" srcOrd="4" destOrd="0" presId="urn:microsoft.com/office/officeart/2005/8/layout/default"/>
    <dgm:cxn modelId="{2304A31A-CE05-49B6-AA12-1DE875CAD73B}" type="presParOf" srcId="{16CA7878-0CFF-4225-8A60-9791FBA6663D}" destId="{50A377D6-151D-43E7-8BE2-2E009899B2AB}" srcOrd="5" destOrd="0" presId="urn:microsoft.com/office/officeart/2005/8/layout/default"/>
    <dgm:cxn modelId="{E9B41D66-DAEE-4085-A658-6080FBD1A01C}" type="presParOf" srcId="{16CA7878-0CFF-4225-8A60-9791FBA6663D}" destId="{1C99ECDB-C772-4BFF-A8E3-7F6CCB2706C0}" srcOrd="6" destOrd="0" presId="urn:microsoft.com/office/officeart/2005/8/layout/default"/>
    <dgm:cxn modelId="{E424FA6C-4CCB-4DB1-B8CF-8172D804AB1C}" type="presParOf" srcId="{16CA7878-0CFF-4225-8A60-9791FBA6663D}" destId="{1F42D25A-3296-44ED-958A-DAB55B6ADE60}" srcOrd="7" destOrd="0" presId="urn:microsoft.com/office/officeart/2005/8/layout/default"/>
    <dgm:cxn modelId="{1DE0442A-BC59-4D75-B65D-4B627E800163}" type="presParOf" srcId="{16CA7878-0CFF-4225-8A60-9791FBA6663D}" destId="{86C17987-D5B8-4E6B-991B-ABE21FABE94B}" srcOrd="8" destOrd="0" presId="urn:microsoft.com/office/officeart/2005/8/layout/default"/>
    <dgm:cxn modelId="{5F30BC3D-AABF-460B-BEA2-D39CEC585EBE}" type="presParOf" srcId="{16CA7878-0CFF-4225-8A60-9791FBA6663D}" destId="{5C870922-E5B0-44EF-BFE0-60A6B7332ECE}" srcOrd="9" destOrd="0" presId="urn:microsoft.com/office/officeart/2005/8/layout/default"/>
    <dgm:cxn modelId="{6A0D020D-247B-40FE-9FB4-E08C3825929D}" type="presParOf" srcId="{16CA7878-0CFF-4225-8A60-9791FBA6663D}" destId="{8F60420B-CC43-41C0-8982-416B9A903918}" srcOrd="10" destOrd="0" presId="urn:microsoft.com/office/officeart/2005/8/layout/default"/>
    <dgm:cxn modelId="{324A7920-6C82-4304-AED4-652953B13730}" type="presParOf" srcId="{16CA7878-0CFF-4225-8A60-9791FBA6663D}" destId="{A8092190-4EB4-47FE-80F4-B2B6B1429CB5}" srcOrd="11" destOrd="0" presId="urn:microsoft.com/office/officeart/2005/8/layout/default"/>
    <dgm:cxn modelId="{055EDC5C-F5CF-41F9-A379-F07C93F07853}" type="presParOf" srcId="{16CA7878-0CFF-4225-8A60-9791FBA6663D}" destId="{47965649-219B-4090-8F4A-86E1FC8A9FC5}" srcOrd="12" destOrd="0" presId="urn:microsoft.com/office/officeart/2005/8/layout/default"/>
    <dgm:cxn modelId="{2E7AA71A-8B9A-472C-B827-CE5F518DCBF1}" type="presParOf" srcId="{16CA7878-0CFF-4225-8A60-9791FBA6663D}" destId="{B395614E-B38D-41A3-AA42-1AEBB62982E2}" srcOrd="13" destOrd="0" presId="urn:microsoft.com/office/officeart/2005/8/layout/default"/>
    <dgm:cxn modelId="{ED4AA0D9-B112-4F9D-9C33-C93937DF5F7E}" type="presParOf" srcId="{16CA7878-0CFF-4225-8A60-9791FBA6663D}" destId="{4358C24F-D1B0-4FA4-ABC8-892D2078DDAA}" srcOrd="14" destOrd="0" presId="urn:microsoft.com/office/officeart/2005/8/layout/default"/>
    <dgm:cxn modelId="{A865B48C-F112-475C-AE39-8840F972B9C2}" type="presParOf" srcId="{16CA7878-0CFF-4225-8A60-9791FBA6663D}" destId="{DF7F51E4-03B8-48A1-9CF0-89136B42F5FC}" srcOrd="15" destOrd="0" presId="urn:microsoft.com/office/officeart/2005/8/layout/default"/>
    <dgm:cxn modelId="{73FED262-ABAF-451B-B37C-F1E10857B8DD}" type="presParOf" srcId="{16CA7878-0CFF-4225-8A60-9791FBA6663D}" destId="{03903CDF-CA61-4E8C-A8AD-8E66098D4F77}" srcOrd="1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F40FF7-D5F4-4DEA-BCF7-96F947A59873}">
      <dsp:nvSpPr>
        <dsp:cNvPr id="0" name=""/>
        <dsp:cNvSpPr/>
      </dsp:nvSpPr>
      <dsp:spPr>
        <a:xfrm>
          <a:off x="495061" y="644"/>
          <a:ext cx="2262336" cy="1357401"/>
        </a:xfrm>
        <a:prstGeom prst="rect">
          <a:avLst/>
        </a:prstGeom>
        <a:solidFill>
          <a:schemeClr val="accent2">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a:t>Sub Aqua</a:t>
          </a:r>
        </a:p>
      </dsp:txBody>
      <dsp:txXfrm>
        <a:off x="495061" y="644"/>
        <a:ext cx="2262336" cy="1357401"/>
      </dsp:txXfrm>
    </dsp:sp>
    <dsp:sp modelId="{D74426B7-92D0-4631-80E3-85A80D0390BF}">
      <dsp:nvSpPr>
        <dsp:cNvPr id="0" name=""/>
        <dsp:cNvSpPr/>
      </dsp:nvSpPr>
      <dsp:spPr>
        <a:xfrm>
          <a:off x="2983631" y="644"/>
          <a:ext cx="2262336" cy="1357401"/>
        </a:xfrm>
        <a:prstGeom prst="rect">
          <a:avLst/>
        </a:prstGeom>
        <a:solidFill>
          <a:schemeClr val="accent3">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GB" sz="2700" kern="1200" dirty="0" smtClean="0"/>
            <a:t>Swim Club</a:t>
          </a:r>
          <a:endParaRPr lang="en-US" sz="2700" kern="1200" dirty="0"/>
        </a:p>
      </dsp:txBody>
      <dsp:txXfrm>
        <a:off x="2983631" y="644"/>
        <a:ext cx="2262336" cy="1357401"/>
      </dsp:txXfrm>
    </dsp:sp>
    <dsp:sp modelId="{C09DB3D1-DD07-4E36-9F74-5162033C4DD8}">
      <dsp:nvSpPr>
        <dsp:cNvPr id="0" name=""/>
        <dsp:cNvSpPr/>
      </dsp:nvSpPr>
      <dsp:spPr>
        <a:xfrm>
          <a:off x="5472201" y="644"/>
          <a:ext cx="2262336" cy="1357401"/>
        </a:xfrm>
        <a:prstGeom prst="rect">
          <a:avLst/>
        </a:prstGeom>
        <a:solidFill>
          <a:schemeClr val="accent4">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a:t>Water Safety</a:t>
          </a:r>
        </a:p>
      </dsp:txBody>
      <dsp:txXfrm>
        <a:off x="5472201" y="644"/>
        <a:ext cx="2262336" cy="1357401"/>
      </dsp:txXfrm>
    </dsp:sp>
    <dsp:sp modelId="{1C99ECDB-C772-4BFF-A8E3-7F6CCB2706C0}">
      <dsp:nvSpPr>
        <dsp:cNvPr id="0" name=""/>
        <dsp:cNvSpPr/>
      </dsp:nvSpPr>
      <dsp:spPr>
        <a:xfrm>
          <a:off x="495061" y="1584280"/>
          <a:ext cx="2262336" cy="1357401"/>
        </a:xfrm>
        <a:prstGeom prst="rect">
          <a:avLst/>
        </a:prstGeom>
        <a:solidFill>
          <a:schemeClr val="accent5">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a:t>KCH</a:t>
          </a:r>
        </a:p>
      </dsp:txBody>
      <dsp:txXfrm>
        <a:off x="495061" y="1584280"/>
        <a:ext cx="2262336" cy="1357401"/>
      </dsp:txXfrm>
    </dsp:sp>
    <dsp:sp modelId="{86C17987-D5B8-4E6B-991B-ABE21FABE94B}">
      <dsp:nvSpPr>
        <dsp:cNvPr id="0" name=""/>
        <dsp:cNvSpPr/>
      </dsp:nvSpPr>
      <dsp:spPr>
        <a:xfrm>
          <a:off x="2983631" y="1584280"/>
          <a:ext cx="2262336" cy="1357401"/>
        </a:xfrm>
        <a:prstGeom prst="rect">
          <a:avLst/>
        </a:prstGeom>
        <a:solidFill>
          <a:schemeClr val="accent6">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a:t>Special Olympics</a:t>
          </a:r>
        </a:p>
      </dsp:txBody>
      <dsp:txXfrm>
        <a:off x="2983631" y="1584280"/>
        <a:ext cx="2262336" cy="1357401"/>
      </dsp:txXfrm>
    </dsp:sp>
    <dsp:sp modelId="{8F60420B-CC43-41C0-8982-416B9A903918}">
      <dsp:nvSpPr>
        <dsp:cNvPr id="0" name=""/>
        <dsp:cNvSpPr/>
      </dsp:nvSpPr>
      <dsp:spPr>
        <a:xfrm>
          <a:off x="5472201" y="1584280"/>
          <a:ext cx="2262336" cy="1357401"/>
        </a:xfrm>
        <a:prstGeom prst="rect">
          <a:avLst/>
        </a:prstGeom>
        <a:solidFill>
          <a:schemeClr val="accent2">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a:t>KRSP</a:t>
          </a:r>
        </a:p>
      </dsp:txBody>
      <dsp:txXfrm>
        <a:off x="5472201" y="1584280"/>
        <a:ext cx="2262336" cy="1357401"/>
      </dsp:txXfrm>
    </dsp:sp>
    <dsp:sp modelId="{47965649-219B-4090-8F4A-86E1FC8A9FC5}">
      <dsp:nvSpPr>
        <dsp:cNvPr id="0" name=""/>
        <dsp:cNvSpPr/>
      </dsp:nvSpPr>
      <dsp:spPr>
        <a:xfrm>
          <a:off x="495061" y="3167915"/>
          <a:ext cx="2262336" cy="1357401"/>
        </a:xfrm>
        <a:prstGeom prst="rect">
          <a:avLst/>
        </a:prstGeom>
        <a:solidFill>
          <a:schemeClr val="accent3">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25 </a:t>
          </a:r>
          <a:r>
            <a:rPr lang="en-US" sz="2700" kern="1200" dirty="0"/>
            <a:t>to </a:t>
          </a:r>
          <a:r>
            <a:rPr lang="en-US" sz="2700" kern="1200" dirty="0" smtClean="0"/>
            <a:t>30 Schools </a:t>
          </a:r>
          <a:r>
            <a:rPr lang="en-US" sz="2700" kern="1200" dirty="0"/>
            <a:t>p/w</a:t>
          </a:r>
        </a:p>
      </dsp:txBody>
      <dsp:txXfrm>
        <a:off x="495061" y="3167915"/>
        <a:ext cx="2262336" cy="1357401"/>
      </dsp:txXfrm>
    </dsp:sp>
    <dsp:sp modelId="{4358C24F-D1B0-4FA4-ABC8-892D2078DDAA}">
      <dsp:nvSpPr>
        <dsp:cNvPr id="0" name=""/>
        <dsp:cNvSpPr/>
      </dsp:nvSpPr>
      <dsp:spPr>
        <a:xfrm>
          <a:off x="2983631" y="3167915"/>
          <a:ext cx="2262336" cy="1357401"/>
        </a:xfrm>
        <a:prstGeom prst="rect">
          <a:avLst/>
        </a:prstGeom>
        <a:solidFill>
          <a:schemeClr val="accent4">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a:t>Tri-Club</a:t>
          </a:r>
        </a:p>
      </dsp:txBody>
      <dsp:txXfrm>
        <a:off x="2983631" y="3167915"/>
        <a:ext cx="2262336" cy="1357401"/>
      </dsp:txXfrm>
    </dsp:sp>
    <dsp:sp modelId="{03903CDF-CA61-4E8C-A8AD-8E66098D4F77}">
      <dsp:nvSpPr>
        <dsp:cNvPr id="0" name=""/>
        <dsp:cNvSpPr/>
      </dsp:nvSpPr>
      <dsp:spPr>
        <a:xfrm>
          <a:off x="5472201" y="3167915"/>
          <a:ext cx="2262336" cy="1357401"/>
        </a:xfrm>
        <a:prstGeom prst="rect">
          <a:avLst/>
        </a:prstGeom>
        <a:solidFill>
          <a:schemeClr val="accent5">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a:t>and many more...</a:t>
          </a:r>
        </a:p>
      </dsp:txBody>
      <dsp:txXfrm>
        <a:off x="5472201" y="3167915"/>
        <a:ext cx="2262336" cy="135740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0894" cy="496014"/>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sz="quarter" idx="1"/>
          </p:nvPr>
        </p:nvSpPr>
        <p:spPr>
          <a:xfrm>
            <a:off x="3818071" y="0"/>
            <a:ext cx="2920894" cy="496014"/>
          </a:xfrm>
          <a:prstGeom prst="rect">
            <a:avLst/>
          </a:prstGeom>
        </p:spPr>
        <p:txBody>
          <a:bodyPr vert="horz" lIns="91440" tIns="45720" rIns="91440" bIns="45720" rtlCol="0"/>
          <a:lstStyle>
            <a:lvl1pPr algn="r">
              <a:defRPr sz="1200"/>
            </a:lvl1pPr>
          </a:lstStyle>
          <a:p>
            <a:fld id="{AA937DC4-0824-4CB5-A761-CB343230CF91}" type="datetimeFigureOut">
              <a:rPr lang="en-IE" smtClean="0"/>
              <a:t>16/09/2019</a:t>
            </a:fld>
            <a:endParaRPr lang="en-IE"/>
          </a:p>
        </p:txBody>
      </p:sp>
      <p:sp>
        <p:nvSpPr>
          <p:cNvPr id="4" name="Footer Placeholder 3"/>
          <p:cNvSpPr>
            <a:spLocks noGrp="1"/>
          </p:cNvSpPr>
          <p:nvPr>
            <p:ph type="ftr" sz="quarter" idx="2"/>
          </p:nvPr>
        </p:nvSpPr>
        <p:spPr>
          <a:xfrm>
            <a:off x="0" y="9422552"/>
            <a:ext cx="2920894" cy="496014"/>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p:cNvSpPr>
            <a:spLocks noGrp="1"/>
          </p:cNvSpPr>
          <p:nvPr>
            <p:ph type="sldNum" sz="quarter" idx="3"/>
          </p:nvPr>
        </p:nvSpPr>
        <p:spPr>
          <a:xfrm>
            <a:off x="3818071" y="9422552"/>
            <a:ext cx="2920894" cy="496014"/>
          </a:xfrm>
          <a:prstGeom prst="rect">
            <a:avLst/>
          </a:prstGeom>
        </p:spPr>
        <p:txBody>
          <a:bodyPr vert="horz" lIns="91440" tIns="45720" rIns="91440" bIns="45720" rtlCol="0" anchor="b"/>
          <a:lstStyle>
            <a:lvl1pPr algn="r">
              <a:defRPr sz="1200"/>
            </a:lvl1pPr>
          </a:lstStyle>
          <a:p>
            <a:fld id="{3E467292-0942-455E-8283-8F8DE2134E44}" type="slidenum">
              <a:rPr lang="en-IE" smtClean="0"/>
              <a:t>‹#›</a:t>
            </a:fld>
            <a:endParaRPr lang="en-I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0894" cy="49601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18071" y="0"/>
            <a:ext cx="2920894" cy="496014"/>
          </a:xfrm>
          <a:prstGeom prst="rect">
            <a:avLst/>
          </a:prstGeom>
        </p:spPr>
        <p:txBody>
          <a:bodyPr vert="horz" lIns="91440" tIns="45720" rIns="91440" bIns="45720" rtlCol="0"/>
          <a:lstStyle>
            <a:lvl1pPr algn="r">
              <a:defRPr sz="1200"/>
            </a:lvl1pPr>
          </a:lstStyle>
          <a:p>
            <a:fld id="{96E8FCE0-46A0-46FD-9B61-8B580415851A}" type="datetimeFigureOut">
              <a:rPr lang="en-US" smtClean="0"/>
              <a:pPr/>
              <a:t>9/16/2019</a:t>
            </a:fld>
            <a:endParaRPr lang="en-US" dirty="0"/>
          </a:p>
        </p:txBody>
      </p:sp>
      <p:sp>
        <p:nvSpPr>
          <p:cNvPr id="4" name="Slide Image Placeholder 3"/>
          <p:cNvSpPr>
            <a:spLocks noGrp="1" noRot="1" noChangeAspect="1"/>
          </p:cNvSpPr>
          <p:nvPr>
            <p:ph type="sldImg" idx="2"/>
          </p:nvPr>
        </p:nvSpPr>
        <p:spPr>
          <a:xfrm>
            <a:off x="890588" y="744538"/>
            <a:ext cx="4959350" cy="3719512"/>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4053" y="4712137"/>
            <a:ext cx="5392420" cy="446413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2552"/>
            <a:ext cx="2920894" cy="49601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18071" y="9422552"/>
            <a:ext cx="2920894" cy="496014"/>
          </a:xfrm>
          <a:prstGeom prst="rect">
            <a:avLst/>
          </a:prstGeom>
        </p:spPr>
        <p:txBody>
          <a:bodyPr vert="horz" lIns="91440" tIns="45720" rIns="91440" bIns="45720" rtlCol="0" anchor="b"/>
          <a:lstStyle>
            <a:lvl1pPr algn="r">
              <a:defRPr sz="1200"/>
            </a:lvl1pPr>
          </a:lstStyle>
          <a:p>
            <a:fld id="{26EDC66E-49AD-47F5-B362-B77AB34D61B6}"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EDC66E-49AD-47F5-B362-B77AB34D61B6}"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St. Patrick’s closing </a:t>
            </a:r>
          </a:p>
          <a:p>
            <a:endParaRPr lang="en-GB" dirty="0" smtClean="0"/>
          </a:p>
          <a:p>
            <a:endParaRPr lang="en-US" dirty="0"/>
          </a:p>
        </p:txBody>
      </p:sp>
      <p:sp>
        <p:nvSpPr>
          <p:cNvPr id="4" name="Slide Number Placeholder 3"/>
          <p:cNvSpPr>
            <a:spLocks noGrp="1"/>
          </p:cNvSpPr>
          <p:nvPr>
            <p:ph type="sldNum" sz="quarter" idx="10"/>
          </p:nvPr>
        </p:nvSpPr>
        <p:spPr/>
        <p:txBody>
          <a:bodyPr/>
          <a:lstStyle/>
          <a:p>
            <a:fld id="{26EDC66E-49AD-47F5-B362-B77AB34D61B6}" type="slidenum">
              <a:rPr lang="en-US" smtClean="0"/>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Keeping up to date and keeping  the facilities to a high standard is paramount</a:t>
            </a: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focus for the year ahead will be to continue to deliver on our strategic objectives, build upon the work already completed, and take advantage of new opportunities as they arise. The next few years will be challenging and exciting, especially with the growth and awareness of Health in society.  </a:t>
            </a:r>
          </a:p>
          <a:p>
            <a:r>
              <a:rPr lang="en-GB" dirty="0" smtClean="0"/>
              <a:t>We have an Aging Population and Health Conscious society The Watershed needs to provide for the needs of the community</a:t>
            </a:r>
            <a:r>
              <a:rPr lang="en-GB" baseline="0" dirty="0" smtClean="0"/>
              <a:t> with this in mind</a:t>
            </a:r>
            <a:endParaRPr lang="en-GB" dirty="0" smtClean="0"/>
          </a:p>
        </p:txBody>
      </p:sp>
      <p:sp>
        <p:nvSpPr>
          <p:cNvPr id="4" name="Slide Number Placeholder 3"/>
          <p:cNvSpPr>
            <a:spLocks noGrp="1"/>
          </p:cNvSpPr>
          <p:nvPr>
            <p:ph type="sldNum" sz="quarter" idx="10"/>
          </p:nvPr>
        </p:nvSpPr>
        <p:spPr/>
        <p:txBody>
          <a:bodyPr/>
          <a:lstStyle/>
          <a:p>
            <a:fld id="{26EDC66E-49AD-47F5-B362-B77AB34D61B6}" type="slidenum">
              <a:rPr lang="en-US" smtClean="0"/>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EDC66E-49AD-47F5-B362-B77AB34D61B6}" type="slidenum">
              <a:rPr lang="en-US" smtClean="0"/>
              <a:pPr/>
              <a:t>13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26EDC66E-49AD-47F5-B362-B77AB34D61B6}"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To name but a few:</a:t>
            </a:r>
          </a:p>
          <a:p>
            <a:r>
              <a:rPr lang="en-US" sz="1200" kern="1200" dirty="0" smtClean="0">
                <a:solidFill>
                  <a:schemeClr val="tx1"/>
                </a:solidFill>
                <a:latin typeface="+mn-lt"/>
                <a:ea typeface="+mn-ea"/>
                <a:cs typeface="+mn-cs"/>
              </a:rPr>
              <a:t>The Swim Club who are our 5.15am users 7 days per week</a:t>
            </a:r>
          </a:p>
          <a:p>
            <a:r>
              <a:rPr lang="en-US" sz="1200" kern="1200" dirty="0" smtClean="0">
                <a:solidFill>
                  <a:schemeClr val="tx1"/>
                </a:solidFill>
                <a:latin typeface="+mn-lt"/>
                <a:ea typeface="+mn-ea"/>
                <a:cs typeface="+mn-cs"/>
              </a:rPr>
              <a:t>Sub-Aqua club</a:t>
            </a:r>
          </a:p>
          <a:p>
            <a:r>
              <a:rPr lang="en-US" sz="1200" kern="1200" dirty="0" smtClean="0">
                <a:solidFill>
                  <a:schemeClr val="tx1"/>
                </a:solidFill>
                <a:latin typeface="+mn-lt"/>
                <a:ea typeface="+mn-ea"/>
                <a:cs typeface="+mn-cs"/>
              </a:rPr>
              <a:t>The Triathlon club   </a:t>
            </a:r>
          </a:p>
          <a:p>
            <a:r>
              <a:rPr lang="en-US" sz="1200" kern="1200" dirty="0" smtClean="0">
                <a:solidFill>
                  <a:schemeClr val="tx1"/>
                </a:solidFill>
                <a:latin typeface="+mn-lt"/>
                <a:ea typeface="+mn-ea"/>
                <a:cs typeface="+mn-cs"/>
              </a:rPr>
              <a:t>Kilkenny Water Safety, again a vital service to the community, </a:t>
            </a:r>
          </a:p>
          <a:p>
            <a:r>
              <a:rPr lang="en-US" sz="1200" kern="1200" dirty="0" smtClean="0">
                <a:solidFill>
                  <a:schemeClr val="tx1"/>
                </a:solidFill>
                <a:latin typeface="+mn-lt"/>
                <a:ea typeface="+mn-ea"/>
                <a:cs typeface="+mn-cs"/>
              </a:rPr>
              <a:t>Kilkenny Masters Club</a:t>
            </a:r>
          </a:p>
          <a:p>
            <a:r>
              <a:rPr lang="en-US" sz="1200" kern="1200" dirty="0" smtClean="0">
                <a:solidFill>
                  <a:schemeClr val="tx1"/>
                </a:solidFill>
                <a:latin typeface="+mn-lt"/>
                <a:ea typeface="+mn-ea"/>
                <a:cs typeface="+mn-cs"/>
              </a:rPr>
              <a:t>We facilitate 25 to 30 schools per week, under our school lessons program</a:t>
            </a:r>
          </a:p>
          <a:p>
            <a:r>
              <a:rPr lang="en-US" sz="1200" kern="1200" dirty="0" smtClean="0">
                <a:solidFill>
                  <a:schemeClr val="tx1"/>
                </a:solidFill>
                <a:latin typeface="+mn-lt"/>
                <a:ea typeface="+mn-ea"/>
                <a:cs typeface="+mn-cs"/>
              </a:rPr>
              <a:t>KCH</a:t>
            </a:r>
            <a:r>
              <a:rPr lang="en-US" sz="1200" kern="1200" baseline="0" dirty="0" smtClean="0">
                <a:solidFill>
                  <a:schemeClr val="tx1"/>
                </a:solidFill>
                <a:latin typeface="+mn-lt"/>
                <a:ea typeface="+mn-ea"/>
                <a:cs typeface="+mn-cs"/>
              </a:rPr>
              <a:t> and the </a:t>
            </a:r>
            <a:r>
              <a:rPr lang="en-US" sz="1200" kern="1200" dirty="0" smtClean="0">
                <a:solidFill>
                  <a:schemeClr val="tx1"/>
                </a:solidFill>
                <a:latin typeface="+mn-lt"/>
                <a:ea typeface="+mn-ea"/>
                <a:cs typeface="+mn-cs"/>
              </a:rPr>
              <a:t>County Board with Athletics</a:t>
            </a:r>
          </a:p>
          <a:p>
            <a:r>
              <a:rPr lang="en-US" sz="1200" kern="1200" dirty="0" smtClean="0">
                <a:solidFill>
                  <a:schemeClr val="tx1"/>
                </a:solidFill>
                <a:latin typeface="+mn-lt"/>
                <a:ea typeface="+mn-ea"/>
                <a:cs typeface="+mn-cs"/>
              </a:rPr>
              <a:t>KRSP: Kilkenny Recreation and Sports Partnership</a:t>
            </a:r>
          </a:p>
          <a:p>
            <a:r>
              <a:rPr lang="en-US" sz="1200" kern="1200" dirty="0" smtClean="0">
                <a:solidFill>
                  <a:schemeClr val="tx1"/>
                </a:solidFill>
                <a:latin typeface="+mn-lt"/>
                <a:ea typeface="+mn-ea"/>
                <a:cs typeface="+mn-cs"/>
              </a:rPr>
              <a:t>Minority Groups: Fr</a:t>
            </a:r>
            <a:r>
              <a:rPr lang="en-US" sz="1200" kern="1200" baseline="0" dirty="0" smtClean="0">
                <a:solidFill>
                  <a:schemeClr val="tx1"/>
                </a:solidFill>
                <a:latin typeface="+mn-lt"/>
                <a:ea typeface="+mn-ea"/>
                <a:cs typeface="+mn-cs"/>
              </a:rPr>
              <a:t> McGrath Centre</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Special Olympics</a:t>
            </a:r>
          </a:p>
          <a:p>
            <a:r>
              <a:rPr lang="en-GB" sz="1200" kern="1200" dirty="0" smtClean="0">
                <a:solidFill>
                  <a:schemeClr val="tx1"/>
                </a:solidFill>
                <a:latin typeface="+mn-lt"/>
                <a:ea typeface="+mn-ea"/>
                <a:cs typeface="+mn-cs"/>
              </a:rPr>
              <a:t>And many more</a:t>
            </a: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We host many competitions and galas for different</a:t>
            </a:r>
            <a:r>
              <a:rPr lang="en-US" sz="1200" kern="1200" baseline="0" dirty="0" smtClean="0">
                <a:solidFill>
                  <a:schemeClr val="tx1"/>
                </a:solidFill>
                <a:latin typeface="+mn-lt"/>
                <a:ea typeface="+mn-ea"/>
                <a:cs typeface="+mn-cs"/>
              </a:rPr>
              <a:t> clubs or groups too</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26EDC66E-49AD-47F5-B362-B77AB34D61B6}"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mn-lt"/>
                <a:ea typeface="+mn-ea"/>
                <a:cs typeface="+mn-cs"/>
              </a:rPr>
              <a:t>The Range of Activities include:</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Badminton</a:t>
            </a:r>
          </a:p>
          <a:p>
            <a:r>
              <a:rPr lang="en-US" sz="1200" kern="1200" dirty="0" smtClean="0">
                <a:solidFill>
                  <a:schemeClr val="tx1"/>
                </a:solidFill>
                <a:latin typeface="+mn-lt"/>
                <a:ea typeface="+mn-ea"/>
                <a:cs typeface="+mn-cs"/>
              </a:rPr>
              <a:t>Basketball</a:t>
            </a:r>
          </a:p>
          <a:p>
            <a:r>
              <a:rPr lang="en-US" sz="1200" kern="1200" dirty="0" smtClean="0">
                <a:solidFill>
                  <a:schemeClr val="tx1"/>
                </a:solidFill>
                <a:latin typeface="+mn-lt"/>
                <a:ea typeface="+mn-ea"/>
                <a:cs typeface="+mn-cs"/>
              </a:rPr>
              <a:t>Volleyball</a:t>
            </a:r>
          </a:p>
          <a:p>
            <a:r>
              <a:rPr lang="en-US" sz="1200" kern="1200" dirty="0" smtClean="0">
                <a:solidFill>
                  <a:schemeClr val="tx1"/>
                </a:solidFill>
                <a:latin typeface="+mn-lt"/>
                <a:ea typeface="+mn-ea"/>
                <a:cs typeface="+mn-cs"/>
              </a:rPr>
              <a:t>Soccer</a:t>
            </a:r>
          </a:p>
          <a:p>
            <a:r>
              <a:rPr lang="en-US" sz="1200" kern="1200" dirty="0" smtClean="0">
                <a:solidFill>
                  <a:schemeClr val="tx1"/>
                </a:solidFill>
                <a:latin typeface="+mn-lt"/>
                <a:ea typeface="+mn-ea"/>
                <a:cs typeface="+mn-cs"/>
              </a:rPr>
              <a:t>Tae wan doo</a:t>
            </a:r>
          </a:p>
          <a:p>
            <a:r>
              <a:rPr lang="en-US" sz="1200" kern="1200" dirty="0" smtClean="0">
                <a:solidFill>
                  <a:schemeClr val="tx1"/>
                </a:solidFill>
                <a:latin typeface="+mn-lt"/>
                <a:ea typeface="+mn-ea"/>
                <a:cs typeface="+mn-cs"/>
              </a:rPr>
              <a:t>Karate</a:t>
            </a:r>
          </a:p>
          <a:p>
            <a:r>
              <a:rPr lang="en-US" sz="1200" kern="1200" dirty="0" smtClean="0">
                <a:solidFill>
                  <a:schemeClr val="tx1"/>
                </a:solidFill>
                <a:latin typeface="+mn-lt"/>
                <a:ea typeface="+mn-ea"/>
                <a:cs typeface="+mn-cs"/>
              </a:rPr>
              <a:t>Gymnastics</a:t>
            </a:r>
          </a:p>
          <a:p>
            <a:r>
              <a:rPr lang="en-US" sz="1200" kern="1200" dirty="0" smtClean="0">
                <a:solidFill>
                  <a:schemeClr val="tx1"/>
                </a:solidFill>
                <a:latin typeface="+mn-lt"/>
                <a:ea typeface="+mn-ea"/>
                <a:cs typeface="+mn-cs"/>
              </a:rPr>
              <a:t>Indoor Hockey</a:t>
            </a:r>
          </a:p>
          <a:p>
            <a:r>
              <a:rPr lang="en-GB" dirty="0" smtClean="0"/>
              <a:t>Pilates</a:t>
            </a:r>
          </a:p>
          <a:p>
            <a:r>
              <a:rPr lang="en-GB" dirty="0" smtClean="0"/>
              <a:t>Yoga</a:t>
            </a:r>
          </a:p>
          <a:p>
            <a:r>
              <a:rPr lang="en-GB" dirty="0" smtClean="0"/>
              <a:t>Bowls</a:t>
            </a:r>
          </a:p>
          <a:p>
            <a:r>
              <a:rPr lang="en-GB" dirty="0" smtClean="0"/>
              <a:t>We have Activities for all ages</a:t>
            </a:r>
            <a:endParaRPr lang="en-US" dirty="0"/>
          </a:p>
        </p:txBody>
      </p:sp>
      <p:sp>
        <p:nvSpPr>
          <p:cNvPr id="4" name="Slide Number Placeholder 3"/>
          <p:cNvSpPr>
            <a:spLocks noGrp="1"/>
          </p:cNvSpPr>
          <p:nvPr>
            <p:ph type="sldNum" sz="quarter" idx="10"/>
          </p:nvPr>
        </p:nvSpPr>
        <p:spPr/>
        <p:txBody>
          <a:bodyPr/>
          <a:lstStyle/>
          <a:p>
            <a:fld id="{26EDC66E-49AD-47F5-B362-B77AB34D61B6}"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All revenue lines are extremely important </a:t>
            </a:r>
          </a:p>
          <a:p>
            <a:r>
              <a:rPr lang="en-GB" dirty="0" smtClean="0"/>
              <a:t>Outline the Top 3</a:t>
            </a:r>
            <a:endParaRPr lang="en-GB" baseline="0" dirty="0" smtClean="0"/>
          </a:p>
        </p:txBody>
      </p:sp>
      <p:sp>
        <p:nvSpPr>
          <p:cNvPr id="4" name="Slide Number Placeholder 3"/>
          <p:cNvSpPr>
            <a:spLocks noGrp="1"/>
          </p:cNvSpPr>
          <p:nvPr>
            <p:ph type="sldNum" sz="quarter" idx="10"/>
          </p:nvPr>
        </p:nvSpPr>
        <p:spPr/>
        <p:txBody>
          <a:bodyPr/>
          <a:lstStyle/>
          <a:p>
            <a:fld id="{26EDC66E-49AD-47F5-B362-B77AB34D61B6}"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Each year relies heavily on footfall to achieve budget. </a:t>
            </a:r>
            <a:endParaRPr lang="en-GB" sz="1200" kern="1200" dirty="0" smtClean="0">
              <a:solidFill>
                <a:schemeClr val="tx1"/>
              </a:solidFill>
              <a:latin typeface="+mn-lt"/>
              <a:ea typeface="+mn-ea"/>
              <a:cs typeface="+mn-cs"/>
            </a:endParaRPr>
          </a:p>
          <a:p>
            <a:r>
              <a:rPr lang="en-US" dirty="0" smtClean="0"/>
              <a:t>the very cold weather in Feb/March forced a closure and many cancelled bookings and the exceptionally good weather from May to Aug last year, was not good for the leisure industry.</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People were enjoying the beaches and outdoor activities all summer.  </a:t>
            </a:r>
          </a:p>
          <a:p>
            <a:endParaRPr lang="en-GB" dirty="0" smtClean="0"/>
          </a:p>
          <a:p>
            <a:r>
              <a:rPr lang="en-GB" dirty="0" smtClean="0"/>
              <a:t>Although we are heavily reliant on footfall, </a:t>
            </a:r>
            <a:r>
              <a:rPr lang="en-GB" baseline="0" dirty="0" smtClean="0"/>
              <a:t>mitigating factors have helped turnaround 2019:</a:t>
            </a:r>
          </a:p>
        </p:txBody>
      </p:sp>
      <p:sp>
        <p:nvSpPr>
          <p:cNvPr id="4" name="Slide Number Placeholder 3"/>
          <p:cNvSpPr>
            <a:spLocks noGrp="1"/>
          </p:cNvSpPr>
          <p:nvPr>
            <p:ph type="sldNum" sz="quarter" idx="10"/>
          </p:nvPr>
        </p:nvSpPr>
        <p:spPr/>
        <p:txBody>
          <a:bodyPr/>
          <a:lstStyle/>
          <a:p>
            <a:fld id="{26EDC66E-49AD-47F5-B362-B77AB34D61B6}"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EDC66E-49AD-47F5-B362-B77AB34D61B6}"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EDC66E-49AD-47F5-B362-B77AB34D61B6}"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baseline="0" dirty="0" smtClean="0"/>
          </a:p>
          <a:p>
            <a:endParaRPr lang="en-US" dirty="0"/>
          </a:p>
        </p:txBody>
      </p:sp>
      <p:sp>
        <p:nvSpPr>
          <p:cNvPr id="4" name="Slide Number Placeholder 3"/>
          <p:cNvSpPr>
            <a:spLocks noGrp="1"/>
          </p:cNvSpPr>
          <p:nvPr>
            <p:ph type="sldNum" sz="quarter" idx="10"/>
          </p:nvPr>
        </p:nvSpPr>
        <p:spPr/>
        <p:txBody>
          <a:bodyPr/>
          <a:lstStyle/>
          <a:p>
            <a:fld id="{26EDC66E-49AD-47F5-B362-B77AB34D61B6}"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9/16/2019</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9/16/2019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9/16/2019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D8BD707-D9CF-40AE-B4C6-C98DA3205C09}" type="datetimeFigureOut">
              <a:rPr lang="en-US" smtClean="0"/>
              <a:pPr/>
              <a:t>9/16/2019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9/16/2019</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9/16/2019</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gif"/><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dirty="0" smtClean="0"/>
              <a:t> </a:t>
            </a:r>
          </a:p>
          <a:p>
            <a:pPr>
              <a:buNone/>
            </a:pPr>
            <a:r>
              <a:rPr lang="en-US" dirty="0" smtClean="0"/>
              <a:t>Tina Dowling, Chief Executive </a:t>
            </a:r>
          </a:p>
          <a:p>
            <a:pPr>
              <a:buNone/>
            </a:pPr>
            <a:r>
              <a:rPr lang="en-US" dirty="0" smtClean="0"/>
              <a:t>The Watershed </a:t>
            </a:r>
          </a:p>
          <a:p>
            <a:pPr>
              <a:buNone/>
            </a:pPr>
            <a:r>
              <a:rPr lang="en-US" dirty="0" smtClean="0"/>
              <a:t>16</a:t>
            </a:r>
            <a:r>
              <a:rPr lang="en-US" baseline="30000" dirty="0" smtClean="0"/>
              <a:t>th</a:t>
            </a:r>
            <a:r>
              <a:rPr lang="en-US" dirty="0" smtClean="0"/>
              <a:t> September 2019 </a:t>
            </a:r>
          </a:p>
          <a:p>
            <a:pPr>
              <a:buNone/>
            </a:pPr>
            <a:endParaRPr lang="en-GB" dirty="0" smtClean="0"/>
          </a:p>
          <a:p>
            <a:pPr>
              <a:buNone/>
            </a:pPr>
            <a:endParaRPr lang="en-GB" dirty="0" smtClean="0"/>
          </a:p>
          <a:p>
            <a:pPr>
              <a:buNone/>
            </a:pPr>
            <a:r>
              <a:rPr lang="en-GB" dirty="0" smtClean="0"/>
              <a:t>Billy Murphy, Chairman</a:t>
            </a:r>
          </a:p>
          <a:p>
            <a:pPr>
              <a:buNone/>
            </a:pPr>
            <a:endParaRPr lang="en-GB" dirty="0" smtClean="0"/>
          </a:p>
          <a:p>
            <a:pPr>
              <a:buNone/>
            </a:pPr>
            <a:r>
              <a:rPr lang="en-GB" dirty="0" smtClean="0"/>
              <a:t>Bernie Manning, Finance Manager</a:t>
            </a:r>
            <a:endParaRPr lang="en-US" dirty="0" smtClean="0"/>
          </a:p>
          <a:p>
            <a:endParaRPr lang="en-US" dirty="0"/>
          </a:p>
        </p:txBody>
      </p:sp>
      <p:sp>
        <p:nvSpPr>
          <p:cNvPr id="3" name="Title 2"/>
          <p:cNvSpPr>
            <a:spLocks noGrp="1"/>
          </p:cNvSpPr>
          <p:nvPr>
            <p:ph type="title"/>
          </p:nvPr>
        </p:nvSpPr>
        <p:spPr/>
        <p:txBody>
          <a:bodyPr>
            <a:normAutofit fontScale="90000"/>
          </a:bodyPr>
          <a:lstStyle/>
          <a:p>
            <a:pPr algn="ctr"/>
            <a:r>
              <a:rPr lang="en-US" sz="3100" dirty="0" smtClean="0"/>
              <a:t/>
            </a:r>
            <a:br>
              <a:rPr lang="en-US" sz="3100" dirty="0" smtClean="0"/>
            </a:br>
            <a:r>
              <a:rPr lang="en-US" sz="4400" dirty="0" smtClean="0"/>
              <a:t>Presentation to Members of Kilkenny County Council </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buNone/>
            </a:pPr>
            <a:r>
              <a:rPr lang="en-GB" b="1" dirty="0" smtClean="0"/>
              <a:t>Capital Projects completed this year:</a:t>
            </a:r>
          </a:p>
          <a:p>
            <a:pPr>
              <a:buFont typeface="Wingdings" pitchFamily="2" charset="2"/>
              <a:buChar char="Ø"/>
            </a:pPr>
            <a:r>
              <a:rPr lang="en-GB" dirty="0" smtClean="0"/>
              <a:t>Buffer Tank installed for the Biomass</a:t>
            </a:r>
          </a:p>
          <a:p>
            <a:pPr>
              <a:buFont typeface="Wingdings" pitchFamily="2" charset="2"/>
              <a:buChar char="Ø"/>
            </a:pPr>
            <a:r>
              <a:rPr lang="en-GB" dirty="0" smtClean="0"/>
              <a:t>Pool Cover (energy efficient)</a:t>
            </a:r>
          </a:p>
          <a:p>
            <a:pPr>
              <a:buFont typeface="Wingdings" pitchFamily="2" charset="2"/>
              <a:buChar char="Ø"/>
            </a:pPr>
            <a:r>
              <a:rPr lang="en-GB" dirty="0" smtClean="0"/>
              <a:t>Athletics Track</a:t>
            </a:r>
          </a:p>
          <a:p>
            <a:pPr>
              <a:buFont typeface="Wingdings" pitchFamily="2" charset="2"/>
              <a:buChar char="Ø"/>
            </a:pPr>
            <a:r>
              <a:rPr lang="en-GB" dirty="0" smtClean="0"/>
              <a:t>Energy Audit: LED retrofit and Pumps</a:t>
            </a:r>
          </a:p>
          <a:p>
            <a:pPr>
              <a:buFont typeface="Wingdings" pitchFamily="2" charset="2"/>
              <a:buChar char="Ø"/>
            </a:pPr>
            <a:endParaRPr lang="en-GB" dirty="0" smtClean="0"/>
          </a:p>
          <a:p>
            <a:pPr>
              <a:buFont typeface="Wingdings" pitchFamily="2" charset="2"/>
              <a:buChar char="Ø"/>
            </a:pPr>
            <a:r>
              <a:rPr lang="en-GB" dirty="0" smtClean="0"/>
              <a:t>After 10 years in Business inevitably equipment will need replacement and updating</a:t>
            </a:r>
          </a:p>
          <a:p>
            <a:pPr>
              <a:buFont typeface="Wingdings" pitchFamily="2" charset="2"/>
              <a:buChar char="Ø"/>
            </a:pPr>
            <a:endParaRPr lang="en-GB" dirty="0" smtClean="0"/>
          </a:p>
          <a:p>
            <a:pPr>
              <a:buFont typeface="Wingdings" pitchFamily="2" charset="2"/>
              <a:buChar char="Ø"/>
            </a:pPr>
            <a:r>
              <a:rPr lang="en-GB" dirty="0" smtClean="0"/>
              <a:t>Pool Defender Filters and Moveable Floor RAM</a:t>
            </a:r>
          </a:p>
          <a:p>
            <a:pPr>
              <a:buFont typeface="Wingdings" pitchFamily="2" charset="2"/>
              <a:buChar char="Ø"/>
            </a:pPr>
            <a:endParaRPr lang="en-GB" dirty="0" smtClean="0"/>
          </a:p>
          <a:p>
            <a:pPr>
              <a:buNone/>
            </a:pPr>
            <a:endParaRPr lang="en-GB" dirty="0" smtClean="0"/>
          </a:p>
          <a:p>
            <a:endParaRPr lang="en-US" dirty="0"/>
          </a:p>
        </p:txBody>
      </p:sp>
      <p:sp>
        <p:nvSpPr>
          <p:cNvPr id="3" name="Title 2"/>
          <p:cNvSpPr>
            <a:spLocks noGrp="1"/>
          </p:cNvSpPr>
          <p:nvPr>
            <p:ph type="title"/>
          </p:nvPr>
        </p:nvSpPr>
        <p:spPr/>
        <p:txBody>
          <a:bodyPr/>
          <a:lstStyle/>
          <a:p>
            <a:r>
              <a:rPr lang="en-GB" dirty="0" smtClean="0"/>
              <a:t>The Watershed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buFont typeface="Wingdings" pitchFamily="2" charset="2"/>
              <a:buChar char="Ø"/>
            </a:pPr>
            <a:r>
              <a:rPr lang="en-GB" dirty="0" smtClean="0"/>
              <a:t>Grant Projects require matching funding from the council, along with continued capital re-investment support for the upkeep of The Watershed’s facilities</a:t>
            </a:r>
          </a:p>
          <a:p>
            <a:pPr>
              <a:buFont typeface="Wingdings" pitchFamily="2" charset="2"/>
              <a:buChar char="Ø"/>
            </a:pPr>
            <a:endParaRPr lang="en-GB" dirty="0" smtClean="0"/>
          </a:p>
          <a:p>
            <a:pPr>
              <a:buFont typeface="Wingdings" pitchFamily="2" charset="2"/>
              <a:buChar char="Ø"/>
            </a:pPr>
            <a:r>
              <a:rPr lang="en-GB" dirty="0" smtClean="0"/>
              <a:t>CKEA: Energy Grant received: Buffer Tank and Pool Cover</a:t>
            </a:r>
          </a:p>
          <a:p>
            <a:pPr>
              <a:buNone/>
            </a:pPr>
            <a:r>
              <a:rPr lang="en-GB" b="1" i="1" dirty="0" smtClean="0"/>
              <a:t>Grant Applications Sought:</a:t>
            </a:r>
          </a:p>
          <a:p>
            <a:pPr>
              <a:buFont typeface="Wingdings" pitchFamily="2" charset="2"/>
              <a:buChar char="Ø"/>
            </a:pPr>
            <a:r>
              <a:rPr lang="en-GB" dirty="0" smtClean="0"/>
              <a:t>Large Scale infrastructure Grant: All inclusive Facility, Track Hoists in changing rooms, Disability Gym equipment and Pool</a:t>
            </a:r>
          </a:p>
          <a:p>
            <a:pPr>
              <a:buFont typeface="Wingdings" pitchFamily="2" charset="2"/>
              <a:buChar char="Ø"/>
            </a:pPr>
            <a:r>
              <a:rPr lang="en-GB" dirty="0" smtClean="0"/>
              <a:t>Sports Capital Grant: Sports Hall Floor and Astro Pitches resurfacing</a:t>
            </a:r>
          </a:p>
          <a:p>
            <a:pPr>
              <a:buFont typeface="Wingdings" pitchFamily="2" charset="2"/>
              <a:buChar char="Ø"/>
            </a:pPr>
            <a:r>
              <a:rPr lang="en-GB" dirty="0" smtClean="0"/>
              <a:t>Exceed Energy Grant: To repair the solar panels</a:t>
            </a:r>
          </a:p>
          <a:p>
            <a:pPr>
              <a:buNone/>
            </a:pPr>
            <a:r>
              <a:rPr lang="en-GB" dirty="0" smtClean="0"/>
              <a:t> </a:t>
            </a:r>
          </a:p>
          <a:p>
            <a:pPr lvl="1"/>
            <a:endParaRPr lang="en-GB" dirty="0" smtClean="0"/>
          </a:p>
          <a:p>
            <a:pPr lvl="1"/>
            <a:endParaRPr lang="en-GB" dirty="0" smtClean="0"/>
          </a:p>
          <a:p>
            <a:endParaRPr lang="en-GB" dirty="0" smtClean="0"/>
          </a:p>
          <a:p>
            <a:endParaRPr lang="en-US" dirty="0"/>
          </a:p>
        </p:txBody>
      </p:sp>
      <p:sp>
        <p:nvSpPr>
          <p:cNvPr id="3" name="Title 2"/>
          <p:cNvSpPr>
            <a:spLocks noGrp="1"/>
          </p:cNvSpPr>
          <p:nvPr>
            <p:ph type="title"/>
          </p:nvPr>
        </p:nvSpPr>
        <p:spPr/>
        <p:txBody>
          <a:bodyPr/>
          <a:lstStyle/>
          <a:p>
            <a:r>
              <a:rPr lang="en-GB" dirty="0" smtClean="0"/>
              <a:t>The Watershed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buNone/>
            </a:pPr>
            <a:r>
              <a:rPr lang="en-GB" b="1" dirty="0" smtClean="0"/>
              <a:t>Plan for the Future:</a:t>
            </a:r>
          </a:p>
          <a:p>
            <a:pPr>
              <a:buFont typeface="Wingdings" pitchFamily="2" charset="2"/>
              <a:buChar char="Ø"/>
            </a:pPr>
            <a:r>
              <a:rPr lang="en-GB" dirty="0" err="1" smtClean="0"/>
              <a:t>Medex</a:t>
            </a:r>
            <a:r>
              <a:rPr lang="en-GB" dirty="0" smtClean="0"/>
              <a:t>/</a:t>
            </a:r>
            <a:r>
              <a:rPr lang="en-GB" dirty="0" err="1" smtClean="0"/>
              <a:t>Exwell</a:t>
            </a:r>
            <a:r>
              <a:rPr lang="en-GB" dirty="0" smtClean="0"/>
              <a:t> Program</a:t>
            </a:r>
          </a:p>
          <a:p>
            <a:pPr>
              <a:buFont typeface="Wingdings" pitchFamily="2" charset="2"/>
              <a:buChar char="Ø"/>
            </a:pPr>
            <a:r>
              <a:rPr lang="en-GB" dirty="0" smtClean="0"/>
              <a:t>Age Friendly Initiative</a:t>
            </a:r>
          </a:p>
          <a:p>
            <a:pPr>
              <a:buFont typeface="Wingdings" pitchFamily="2" charset="2"/>
              <a:buChar char="Ø"/>
            </a:pPr>
            <a:r>
              <a:rPr lang="en-GB" dirty="0" smtClean="0"/>
              <a:t>Expand All Inclusive offering with grant aid and working closely with groups like KRSP</a:t>
            </a:r>
          </a:p>
          <a:p>
            <a:pPr>
              <a:buFont typeface="Wingdings" pitchFamily="2" charset="2"/>
              <a:buChar char="Ø"/>
            </a:pPr>
            <a:r>
              <a:rPr lang="en-GB" dirty="0" smtClean="0"/>
              <a:t>Born to Move, Kids Classes 8 – 12, </a:t>
            </a:r>
            <a:r>
              <a:rPr lang="en-US" dirty="0" smtClean="0"/>
              <a:t>Helping children shape positive physical habits</a:t>
            </a:r>
          </a:p>
          <a:p>
            <a:pPr>
              <a:buFont typeface="Wingdings" pitchFamily="2" charset="2"/>
              <a:buChar char="Ø"/>
            </a:pPr>
            <a:r>
              <a:rPr lang="en-GB" dirty="0" smtClean="0"/>
              <a:t>Additional Nutrition Talks</a:t>
            </a:r>
          </a:p>
          <a:p>
            <a:pPr>
              <a:buFont typeface="Wingdings" pitchFamily="2" charset="2"/>
              <a:buChar char="Ø"/>
            </a:pPr>
            <a:r>
              <a:rPr lang="en-GB" dirty="0" smtClean="0"/>
              <a:t>Get Ireland Active, Run Club, Youth Fit4Life </a:t>
            </a:r>
          </a:p>
          <a:p>
            <a:pPr>
              <a:buFont typeface="Wingdings" pitchFamily="2" charset="2"/>
              <a:buChar char="Ø"/>
            </a:pPr>
            <a:r>
              <a:rPr lang="en-GB" dirty="0" smtClean="0"/>
              <a:t>Swim for </a:t>
            </a:r>
            <a:r>
              <a:rPr lang="en-GB" smtClean="0"/>
              <a:t>a Mile (expand to Teens)</a:t>
            </a:r>
            <a:endParaRPr lang="en-US" dirty="0" smtClean="0"/>
          </a:p>
          <a:p>
            <a:pPr>
              <a:buFont typeface="Wingdings" pitchFamily="2" charset="2"/>
              <a:buChar char="Ø"/>
            </a:pPr>
            <a:endParaRPr lang="en-GB" dirty="0" smtClean="0"/>
          </a:p>
          <a:p>
            <a:pPr>
              <a:buFont typeface="Wingdings" pitchFamily="2" charset="2"/>
              <a:buChar char="Ø"/>
            </a:pPr>
            <a:r>
              <a:rPr lang="en-US" dirty="0" smtClean="0"/>
              <a:t>The ethos of The Watershed is sport and leisure for all in the community. </a:t>
            </a:r>
            <a:endParaRPr lang="en-GB" dirty="0" smtClean="0"/>
          </a:p>
          <a:p>
            <a:endParaRPr lang="en-GB" dirty="0" smtClean="0"/>
          </a:p>
          <a:p>
            <a:endParaRPr lang="en-US" dirty="0"/>
          </a:p>
        </p:txBody>
      </p:sp>
      <p:sp>
        <p:nvSpPr>
          <p:cNvPr id="3" name="Title 2"/>
          <p:cNvSpPr>
            <a:spLocks noGrp="1"/>
          </p:cNvSpPr>
          <p:nvPr>
            <p:ph type="title"/>
          </p:nvPr>
        </p:nvSpPr>
        <p:spPr/>
        <p:txBody>
          <a:bodyPr/>
          <a:lstStyle/>
          <a:p>
            <a:r>
              <a:rPr lang="en-GB" dirty="0" smtClean="0"/>
              <a:t>The Watershed</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itchFamily="2" charset="2"/>
              <a:buChar char="Ø"/>
            </a:pPr>
            <a:r>
              <a:rPr lang="en-GB" dirty="0" smtClean="0"/>
              <a:t>Thank you </a:t>
            </a:r>
          </a:p>
          <a:p>
            <a:pPr>
              <a:buFont typeface="Wingdings" pitchFamily="2" charset="2"/>
              <a:buChar char="Ø"/>
            </a:pPr>
            <a:endParaRPr lang="en-GB" dirty="0" smtClean="0"/>
          </a:p>
        </p:txBody>
      </p:sp>
      <p:sp>
        <p:nvSpPr>
          <p:cNvPr id="3" name="Title 2"/>
          <p:cNvSpPr>
            <a:spLocks noGrp="1"/>
          </p:cNvSpPr>
          <p:nvPr>
            <p:ph type="title"/>
          </p:nvPr>
        </p:nvSpPr>
        <p:spPr/>
        <p:txBody>
          <a:bodyPr/>
          <a:lstStyle/>
          <a:p>
            <a:r>
              <a:rPr lang="en-GB" dirty="0" smtClean="0"/>
              <a:t>The Watershed		</a:t>
            </a:r>
            <a:endParaRPr lang="en-US" dirty="0"/>
          </a:p>
        </p:txBody>
      </p:sp>
      <p:pic>
        <p:nvPicPr>
          <p:cNvPr id="4098" name="Picture 2" descr="C:\Users\tdowling\AppData\Local\Microsoft\Windows\INetCache\IE\3YDDNSHL\three_questions_small_business_health_insuarnce[1].jpg"/>
          <p:cNvPicPr>
            <a:picLocks noChangeAspect="1" noChangeArrowheads="1"/>
          </p:cNvPicPr>
          <p:nvPr/>
        </p:nvPicPr>
        <p:blipFill>
          <a:blip r:embed="rId3" cstate="print"/>
          <a:srcRect/>
          <a:stretch>
            <a:fillRect/>
          </a:stretch>
        </p:blipFill>
        <p:spPr bwMode="auto">
          <a:xfrm>
            <a:off x="3619500" y="2619375"/>
            <a:ext cx="1905000" cy="161925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Watershed</a:t>
            </a:r>
            <a:endParaRPr lang="en-US" dirty="0"/>
          </a:p>
        </p:txBody>
      </p:sp>
      <p:sp>
        <p:nvSpPr>
          <p:cNvPr id="3" name="Content Placeholder 2"/>
          <p:cNvSpPr>
            <a:spLocks noGrp="1"/>
          </p:cNvSpPr>
          <p:nvPr>
            <p:ph idx="1"/>
          </p:nvPr>
        </p:nvSpPr>
        <p:spPr/>
        <p:txBody>
          <a:bodyPr>
            <a:normAutofit fontScale="92500"/>
          </a:bodyPr>
          <a:lstStyle/>
          <a:p>
            <a:pPr>
              <a:buFont typeface="Wingdings" pitchFamily="2" charset="2"/>
              <a:buChar char="Ø"/>
            </a:pPr>
            <a:r>
              <a:rPr lang="en-US" dirty="0" smtClean="0"/>
              <a:t>The development of The Watershed is a result, of the Vision and Leadership, of Kilkenny County Council</a:t>
            </a:r>
          </a:p>
          <a:p>
            <a:pPr>
              <a:buFont typeface="Wingdings" pitchFamily="2" charset="2"/>
              <a:buChar char="Ø"/>
            </a:pPr>
            <a:endParaRPr lang="en-GB" dirty="0" smtClean="0"/>
          </a:p>
          <a:p>
            <a:pPr>
              <a:buFont typeface="Wingdings" pitchFamily="2" charset="2"/>
              <a:buChar char="Ø"/>
            </a:pPr>
            <a:r>
              <a:rPr lang="en-GB" dirty="0" smtClean="0"/>
              <a:t>Many Community Groups and Sporting Organisations benefit from the facilities</a:t>
            </a:r>
          </a:p>
          <a:p>
            <a:pPr>
              <a:buFont typeface="Wingdings" pitchFamily="2" charset="2"/>
              <a:buChar char="Ø"/>
            </a:pPr>
            <a:endParaRPr lang="en-GB" dirty="0" smtClean="0"/>
          </a:p>
          <a:p>
            <a:pPr>
              <a:buFont typeface="Wingdings" pitchFamily="2" charset="2"/>
              <a:buChar char="Ø"/>
            </a:pPr>
            <a:r>
              <a:rPr lang="en-US" dirty="0" smtClean="0"/>
              <a:t>The ethos of The Watershed is sport and leisure for all. This is represented in the large and varied number of relationships we have developed with local and national sporting organisations</a:t>
            </a:r>
            <a:r>
              <a:rPr lang="en-GB" dirty="0" smtClean="0"/>
              <a:t> </a:t>
            </a:r>
            <a:endParaRPr lang="en-US" dirty="0" smtClean="0"/>
          </a:p>
          <a:p>
            <a:pPr>
              <a:buFont typeface="Wingdings" pitchFamily="2" charset="2"/>
              <a:buChar char="Ø"/>
            </a:pPr>
            <a:endParaRPr lang="en-US" dirty="0" smtClean="0"/>
          </a:p>
          <a:p>
            <a:pPr>
              <a:buNone/>
            </a:pPr>
            <a:endParaRPr lang="en-US" dirty="0" smtClean="0"/>
          </a:p>
          <a:p>
            <a:pPr>
              <a:buFont typeface="Wingdings" pitchFamily="2" charset="2"/>
              <a:buChar char="Ø"/>
            </a:pPr>
            <a:endParaRPr lang="en-GB" dirty="0" smtClean="0"/>
          </a:p>
          <a:p>
            <a:pPr>
              <a:buFont typeface="Wingdings" pitchFamily="2" charset="2"/>
              <a:buChar char="Ø"/>
            </a:pPr>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The Watershed</a:t>
            </a:r>
            <a:endParaRPr lang="en-US" dirty="0"/>
          </a:p>
        </p:txBody>
      </p:sp>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The Watershed</a:t>
            </a:r>
            <a:endParaRPr lang="en-US" dirty="0"/>
          </a:p>
        </p:txBody>
      </p:sp>
      <p:pic>
        <p:nvPicPr>
          <p:cNvPr id="1030" name="Picture 6" descr="C:\Users\tdowling\AppData\Local\Microsoft\Windows\INetCache\IE\3YDDNSHL\Volleyball_RetO_4[1].jpg"/>
          <p:cNvPicPr>
            <a:picLocks noChangeAspect="1" noChangeArrowheads="1"/>
          </p:cNvPicPr>
          <p:nvPr/>
        </p:nvPicPr>
        <p:blipFill>
          <a:blip r:embed="rId3" cstate="print"/>
          <a:srcRect/>
          <a:stretch>
            <a:fillRect/>
          </a:stretch>
        </p:blipFill>
        <p:spPr bwMode="auto">
          <a:xfrm>
            <a:off x="5638800" y="1371600"/>
            <a:ext cx="2514645" cy="1676600"/>
          </a:xfrm>
          <a:prstGeom prst="rect">
            <a:avLst/>
          </a:prstGeom>
          <a:noFill/>
        </p:spPr>
      </p:pic>
      <p:pic>
        <p:nvPicPr>
          <p:cNvPr id="1031" name="Picture 7" descr="C:\Users\tdowling\AppData\Local\Microsoft\Windows\INetCache\IE\KIUTPZXQ\812104-volant-de-badminton-et-de[1].jpg"/>
          <p:cNvPicPr>
            <a:picLocks noChangeAspect="1" noChangeArrowheads="1"/>
          </p:cNvPicPr>
          <p:nvPr/>
        </p:nvPicPr>
        <p:blipFill>
          <a:blip r:embed="rId4" cstate="print"/>
          <a:srcRect/>
          <a:stretch>
            <a:fillRect/>
          </a:stretch>
        </p:blipFill>
        <p:spPr bwMode="auto">
          <a:xfrm>
            <a:off x="762000" y="4267199"/>
            <a:ext cx="2554270" cy="1704975"/>
          </a:xfrm>
          <a:prstGeom prst="rect">
            <a:avLst/>
          </a:prstGeom>
          <a:noFill/>
        </p:spPr>
      </p:pic>
      <p:pic>
        <p:nvPicPr>
          <p:cNvPr id="1032" name="Picture 8" descr="C:\Users\tdowling\AppData\Local\Microsoft\Windows\INetCache\IE\3YDDNSHL\basketball_cartoon[1].gif"/>
          <p:cNvPicPr>
            <a:picLocks noChangeAspect="1" noChangeArrowheads="1"/>
          </p:cNvPicPr>
          <p:nvPr/>
        </p:nvPicPr>
        <p:blipFill>
          <a:blip r:embed="rId5" cstate="print"/>
          <a:srcRect/>
          <a:stretch>
            <a:fillRect/>
          </a:stretch>
        </p:blipFill>
        <p:spPr bwMode="auto">
          <a:xfrm>
            <a:off x="7239000" y="4495800"/>
            <a:ext cx="1270000" cy="1587500"/>
          </a:xfrm>
          <a:prstGeom prst="rect">
            <a:avLst/>
          </a:prstGeom>
          <a:noFill/>
        </p:spPr>
      </p:pic>
      <p:pic>
        <p:nvPicPr>
          <p:cNvPr id="1033" name="Picture 9" descr="C:\Users\tdowling\AppData\Local\Microsoft\Windows\INetCache\IE\293JPPFH\karate[1].jpg"/>
          <p:cNvPicPr>
            <a:picLocks noChangeAspect="1" noChangeArrowheads="1"/>
          </p:cNvPicPr>
          <p:nvPr/>
        </p:nvPicPr>
        <p:blipFill>
          <a:blip r:embed="rId6" cstate="print"/>
          <a:srcRect/>
          <a:stretch>
            <a:fillRect/>
          </a:stretch>
        </p:blipFill>
        <p:spPr bwMode="auto">
          <a:xfrm>
            <a:off x="3962400" y="4343400"/>
            <a:ext cx="1428750" cy="1428750"/>
          </a:xfrm>
          <a:prstGeom prst="rect">
            <a:avLst/>
          </a:prstGeom>
          <a:noFill/>
        </p:spPr>
      </p:pic>
      <p:pic>
        <p:nvPicPr>
          <p:cNvPr id="1034" name="Picture 10" descr="C:\Users\tdowling\AppData\Local\Microsoft\Windows\INetCache\IE\3YDDNSHL\Skyttis_athletics_tracks[1].jpg"/>
          <p:cNvPicPr>
            <a:picLocks noGrp="1" noChangeAspect="1" noChangeArrowheads="1"/>
          </p:cNvPicPr>
          <p:nvPr>
            <p:ph idx="1"/>
          </p:nvPr>
        </p:nvPicPr>
        <p:blipFill>
          <a:blip r:embed="rId7" cstate="print"/>
          <a:srcRect/>
          <a:stretch>
            <a:fillRect/>
          </a:stretch>
        </p:blipFill>
        <p:spPr bwMode="auto">
          <a:xfrm>
            <a:off x="3124200" y="2133600"/>
            <a:ext cx="2133600" cy="1600200"/>
          </a:xfrm>
          <a:prstGeom prst="rect">
            <a:avLst/>
          </a:prstGeom>
          <a:noFill/>
        </p:spPr>
      </p:pic>
      <p:pic>
        <p:nvPicPr>
          <p:cNvPr id="1036" name="Picture 12" descr="C:\Users\tdowling\AppData\Local\Microsoft\Windows\INetCache\IE\3YDDNSHL\1024px-Soccerball.svg[1].png"/>
          <p:cNvPicPr>
            <a:picLocks noChangeAspect="1" noChangeArrowheads="1"/>
          </p:cNvPicPr>
          <p:nvPr/>
        </p:nvPicPr>
        <p:blipFill>
          <a:blip r:embed="rId8" cstate="print"/>
          <a:srcRect/>
          <a:stretch>
            <a:fillRect/>
          </a:stretch>
        </p:blipFill>
        <p:spPr bwMode="auto">
          <a:xfrm>
            <a:off x="762000" y="1600200"/>
            <a:ext cx="1803400" cy="1803400"/>
          </a:xfrm>
          <a:prstGeom prst="rect">
            <a:avLst/>
          </a:prstGeom>
          <a:noFill/>
        </p:spPr>
      </p:pic>
      <p:pic>
        <p:nvPicPr>
          <p:cNvPr id="1039" name="Picture 15" descr="C:\Users\tdowling\AppData\Local\Microsoft\Windows\INetCache\IE\KIUTPZXQ\teaser_261151045_std[1].jpg"/>
          <p:cNvPicPr>
            <a:picLocks noChangeAspect="1" noChangeArrowheads="1"/>
          </p:cNvPicPr>
          <p:nvPr/>
        </p:nvPicPr>
        <p:blipFill>
          <a:blip r:embed="rId9" cstate="print"/>
          <a:srcRect/>
          <a:stretch>
            <a:fillRect/>
          </a:stretch>
        </p:blipFill>
        <p:spPr bwMode="auto">
          <a:xfrm>
            <a:off x="5410200" y="3200400"/>
            <a:ext cx="2032000" cy="1352550"/>
          </a:xfrm>
          <a:prstGeom prst="rect">
            <a:avLst/>
          </a:prstGeom>
          <a:noFill/>
        </p:spPr>
      </p:pic>
      <p:pic>
        <p:nvPicPr>
          <p:cNvPr id="1040" name="Picture 16" descr="C:\Users\tdowling\AppData\Local\Microsoft\Windows\INetCache\IE\XZ03A1Q2\Lawn_Bowling_-_Tim_Mason1[1].jpg"/>
          <p:cNvPicPr>
            <a:picLocks noChangeAspect="1" noChangeArrowheads="1"/>
          </p:cNvPicPr>
          <p:nvPr/>
        </p:nvPicPr>
        <p:blipFill>
          <a:blip r:embed="rId10" cstate="print"/>
          <a:srcRect/>
          <a:stretch>
            <a:fillRect/>
          </a:stretch>
        </p:blipFill>
        <p:spPr bwMode="auto">
          <a:xfrm>
            <a:off x="5791200" y="5334000"/>
            <a:ext cx="1160852" cy="12192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The Watershed</a:t>
            </a:r>
            <a:endParaRPr lang="en-US" dirty="0"/>
          </a:p>
        </p:txBody>
      </p:sp>
      <p:graphicFrame>
        <p:nvGraphicFramePr>
          <p:cNvPr id="5" name="Content Placeholder 4"/>
          <p:cNvGraphicFramePr>
            <a:graphicFrameLocks noGrp="1"/>
          </p:cNvGraphicFramePr>
          <p:nvPr>
            <p:ph idx="1"/>
          </p:nvPr>
        </p:nvGraphicFramePr>
        <p:xfrm>
          <a:off x="228600" y="1143000"/>
          <a:ext cx="8458200" cy="5486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buFont typeface="Wingdings" pitchFamily="2" charset="2"/>
              <a:buChar char="Ø"/>
            </a:pPr>
            <a:r>
              <a:rPr lang="en-GB" b="1" dirty="0" smtClean="0"/>
              <a:t>2018 and 2019 to date:</a:t>
            </a:r>
            <a:endParaRPr lang="en-US" b="1" dirty="0" smtClean="0"/>
          </a:p>
          <a:p>
            <a:pPr>
              <a:buFont typeface="Wingdings" pitchFamily="2" charset="2"/>
              <a:buChar char="Ø"/>
            </a:pPr>
            <a:endParaRPr lang="en-US" dirty="0" smtClean="0"/>
          </a:p>
          <a:p>
            <a:pPr>
              <a:buFont typeface="Wingdings" pitchFamily="2" charset="2"/>
              <a:buChar char="Ø"/>
            </a:pPr>
            <a:r>
              <a:rPr lang="en-GB" dirty="0" smtClean="0"/>
              <a:t>As you are aware </a:t>
            </a:r>
            <a:r>
              <a:rPr lang="en-GB" b="1" dirty="0" smtClean="0"/>
              <a:t>2018</a:t>
            </a:r>
            <a:r>
              <a:rPr lang="en-GB" dirty="0" smtClean="0"/>
              <a:t> saw extreme weather events including the beast from the east snow storm and a prolonged heat wave both of which impacted negatively on the leisure industry, consequently The Watershed did not achieve operational budget. </a:t>
            </a:r>
            <a:endParaRPr lang="en-US" dirty="0" smtClean="0"/>
          </a:p>
          <a:p>
            <a:pPr>
              <a:buFont typeface="Wingdings" pitchFamily="2" charset="2"/>
              <a:buChar char="Ø"/>
            </a:pPr>
            <a:endParaRPr lang="en-GB" dirty="0" smtClean="0"/>
          </a:p>
          <a:p>
            <a:pPr>
              <a:buFont typeface="Wingdings" pitchFamily="2" charset="2"/>
              <a:buChar char="Ø"/>
            </a:pPr>
            <a:r>
              <a:rPr lang="en-GB" b="1" dirty="0" smtClean="0"/>
              <a:t>2019:</a:t>
            </a:r>
            <a:r>
              <a:rPr lang="en-GB" dirty="0" smtClean="0"/>
              <a:t> YTD is strong and exceeding operational budget</a:t>
            </a:r>
          </a:p>
          <a:p>
            <a:pPr>
              <a:buFont typeface="Wingdings" pitchFamily="2" charset="2"/>
              <a:buChar char="Ø"/>
            </a:pPr>
            <a:endParaRPr lang="en-GB" dirty="0" smtClean="0"/>
          </a:p>
          <a:p>
            <a:pPr>
              <a:buFont typeface="Wingdings" pitchFamily="2" charset="2"/>
              <a:buChar char="Ø"/>
            </a:pPr>
            <a:r>
              <a:rPr lang="en-GB" dirty="0" smtClean="0"/>
              <a:t>Expansion of the swim program</a:t>
            </a:r>
          </a:p>
          <a:p>
            <a:pPr>
              <a:buFont typeface="Wingdings" pitchFamily="2" charset="2"/>
              <a:buChar char="Ø"/>
            </a:pPr>
            <a:r>
              <a:rPr lang="en-GB" dirty="0" smtClean="0"/>
              <a:t>Duckling’s (swimming lessons for pre-school) Introduced</a:t>
            </a:r>
          </a:p>
          <a:p>
            <a:pPr>
              <a:buFont typeface="Wingdings" pitchFamily="2" charset="2"/>
              <a:buChar char="Ø"/>
            </a:pPr>
            <a:r>
              <a:rPr lang="en-GB" dirty="0" smtClean="0"/>
              <a:t>Shark’s program (Teen Lessons) additional lessons</a:t>
            </a:r>
          </a:p>
          <a:p>
            <a:pPr>
              <a:buFont typeface="Wingdings" pitchFamily="2" charset="2"/>
              <a:buChar char="Ø"/>
            </a:pPr>
            <a:r>
              <a:rPr lang="en-GB" dirty="0" smtClean="0"/>
              <a:t>Les Mills classes Live and Virtual</a:t>
            </a:r>
          </a:p>
          <a:p>
            <a:pPr>
              <a:buFont typeface="Wingdings" pitchFamily="2" charset="2"/>
              <a:buChar char="Ø"/>
            </a:pPr>
            <a:r>
              <a:rPr lang="en-GB" dirty="0" smtClean="0"/>
              <a:t>All Fitness Classes free to Members  (86 Classes p/w) </a:t>
            </a:r>
          </a:p>
        </p:txBody>
      </p:sp>
      <p:sp>
        <p:nvSpPr>
          <p:cNvPr id="3" name="Title 2"/>
          <p:cNvSpPr>
            <a:spLocks noGrp="1"/>
          </p:cNvSpPr>
          <p:nvPr>
            <p:ph type="title"/>
          </p:nvPr>
        </p:nvSpPr>
        <p:spPr/>
        <p:txBody>
          <a:bodyPr/>
          <a:lstStyle/>
          <a:p>
            <a:r>
              <a:rPr lang="en-GB" dirty="0" smtClean="0"/>
              <a:t>The Watershed</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8091"/>
          </a:xfrm>
        </p:spPr>
        <p:txBody>
          <a:bodyPr>
            <a:normAutofit fontScale="85000" lnSpcReduction="20000"/>
          </a:bodyPr>
          <a:lstStyle/>
          <a:p>
            <a:pPr>
              <a:buNone/>
            </a:pPr>
            <a:r>
              <a:rPr lang="en-US" b="1" dirty="0" smtClean="0"/>
              <a:t>Costs, as a % of YTD Total Income: </a:t>
            </a:r>
          </a:p>
          <a:p>
            <a:pPr>
              <a:buNone/>
            </a:pPr>
            <a:endParaRPr lang="en-US" b="1" dirty="0" smtClean="0"/>
          </a:p>
          <a:p>
            <a:pPr>
              <a:buFont typeface="Wingdings" pitchFamily="2" charset="2"/>
              <a:buChar char="Ø"/>
            </a:pPr>
            <a:r>
              <a:rPr lang="en-US" dirty="0" smtClean="0"/>
              <a:t>Staff Costs.............................. 53%  (49 Staff) </a:t>
            </a:r>
          </a:p>
          <a:p>
            <a:pPr>
              <a:buFont typeface="Wingdings" pitchFamily="2" charset="2"/>
              <a:buChar char="Ø"/>
            </a:pPr>
            <a:endParaRPr lang="en-US" b="1" dirty="0" smtClean="0"/>
          </a:p>
          <a:p>
            <a:pPr>
              <a:buNone/>
            </a:pPr>
            <a:r>
              <a:rPr lang="en-US" b="1" dirty="0" smtClean="0"/>
              <a:t>Other:</a:t>
            </a:r>
          </a:p>
          <a:p>
            <a:pPr>
              <a:buNone/>
            </a:pPr>
            <a:r>
              <a:rPr lang="en-US" b="1" dirty="0" smtClean="0"/>
              <a:t> </a:t>
            </a:r>
          </a:p>
          <a:p>
            <a:pPr>
              <a:buFont typeface="Wingdings" pitchFamily="2" charset="2"/>
              <a:buChar char="Ø"/>
            </a:pPr>
            <a:r>
              <a:rPr lang="en-US" dirty="0" smtClean="0"/>
              <a:t>Energy.....................................9%  </a:t>
            </a:r>
          </a:p>
          <a:p>
            <a:pPr>
              <a:buFont typeface="Wingdings" pitchFamily="2" charset="2"/>
              <a:buChar char="Ø"/>
            </a:pPr>
            <a:r>
              <a:rPr lang="en-US" dirty="0" smtClean="0"/>
              <a:t>Rates &amp; Water Rates.................5% </a:t>
            </a:r>
          </a:p>
          <a:p>
            <a:pPr>
              <a:buFont typeface="Wingdings" pitchFamily="2" charset="2"/>
              <a:buChar char="Ø"/>
            </a:pPr>
            <a:r>
              <a:rPr lang="en-US" dirty="0" smtClean="0"/>
              <a:t>Insurance.................................5% </a:t>
            </a:r>
          </a:p>
          <a:p>
            <a:pPr>
              <a:buFont typeface="Wingdings" pitchFamily="2" charset="2"/>
              <a:buChar char="Ø"/>
            </a:pPr>
            <a:r>
              <a:rPr lang="en-GB" dirty="0" smtClean="0"/>
              <a:t>Repair and Maintenance...........4%</a:t>
            </a:r>
          </a:p>
          <a:p>
            <a:pPr>
              <a:buFont typeface="Wingdings" pitchFamily="2" charset="2"/>
              <a:buChar char="Ø"/>
            </a:pPr>
            <a:endParaRPr lang="en-US" dirty="0" smtClean="0"/>
          </a:p>
          <a:p>
            <a:pPr>
              <a:buFont typeface="Wingdings" pitchFamily="2" charset="2"/>
              <a:buChar char="Ø"/>
            </a:pPr>
            <a:r>
              <a:rPr lang="en-US" dirty="0" smtClean="0"/>
              <a:t>That is €0.76 of every €1 of Income is paid on the above costs before any other costs are considered.  It is a very ‘tight’ business.</a:t>
            </a:r>
            <a:endParaRPr lang="en-US" dirty="0"/>
          </a:p>
        </p:txBody>
      </p:sp>
      <p:sp>
        <p:nvSpPr>
          <p:cNvPr id="3" name="Title 2"/>
          <p:cNvSpPr>
            <a:spLocks noGrp="1"/>
          </p:cNvSpPr>
          <p:nvPr>
            <p:ph type="title"/>
          </p:nvPr>
        </p:nvSpPr>
        <p:spPr/>
        <p:txBody>
          <a:bodyPr/>
          <a:lstStyle/>
          <a:p>
            <a:r>
              <a:rPr lang="en-GB" dirty="0" smtClean="0"/>
              <a:t>The Watershed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Watershed</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endParaRPr lang="en-US" dirty="0" smtClean="0"/>
          </a:p>
          <a:p>
            <a:pPr>
              <a:buFont typeface="Wingdings" pitchFamily="2" charset="2"/>
              <a:buChar char="Ø"/>
            </a:pPr>
            <a:r>
              <a:rPr lang="en-US" b="1" dirty="0" smtClean="0">
                <a:solidFill>
                  <a:srgbClr val="FF0000"/>
                </a:solidFill>
              </a:rPr>
              <a:t>With 600K+ visits </a:t>
            </a:r>
            <a:r>
              <a:rPr lang="en-US" dirty="0" smtClean="0"/>
              <a:t>and total income a little less than €2m, the average value per visit is only €3 approx! </a:t>
            </a:r>
          </a:p>
          <a:p>
            <a:pPr>
              <a:buFont typeface="Wingdings" pitchFamily="2" charset="2"/>
              <a:buChar char="Ø"/>
            </a:pPr>
            <a:endParaRPr lang="en-US" dirty="0" smtClean="0"/>
          </a:p>
          <a:p>
            <a:pPr>
              <a:buFont typeface="Wingdings" pitchFamily="2" charset="2"/>
              <a:buChar char="Ø"/>
            </a:pPr>
            <a:r>
              <a:rPr lang="en-US" dirty="0" smtClean="0"/>
              <a:t>The day to day operational challenge is to facilitate the large numbers, efficiently, safely and our customer service is paramount both face to face and online</a:t>
            </a:r>
          </a:p>
          <a:p>
            <a:pPr>
              <a:buFont typeface="Wingdings" pitchFamily="2" charset="2"/>
              <a:buChar char="Ø"/>
            </a:pPr>
            <a:endParaRPr lang="en-US" dirty="0" smtClean="0"/>
          </a:p>
          <a:p>
            <a:endParaRPr lang="en-US" dirty="0"/>
          </a:p>
        </p:txBody>
      </p:sp>
      <p:pic>
        <p:nvPicPr>
          <p:cNvPr id="2050" name="Picture 2" descr="C:\Users\tdowling\AppData\Local\Microsoft\Windows\INetCache\IE\293JPPFH\CUSTOMER_SERVICE_BLOG[1].png"/>
          <p:cNvPicPr>
            <a:picLocks noChangeAspect="1" noChangeArrowheads="1"/>
          </p:cNvPicPr>
          <p:nvPr/>
        </p:nvPicPr>
        <p:blipFill>
          <a:blip r:embed="rId3" cstate="print"/>
          <a:srcRect/>
          <a:stretch>
            <a:fillRect/>
          </a:stretch>
        </p:blipFill>
        <p:spPr bwMode="auto">
          <a:xfrm>
            <a:off x="5562600" y="5105400"/>
            <a:ext cx="1905000" cy="141478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buNone/>
            </a:pPr>
            <a:r>
              <a:rPr lang="en-GB" b="1" dirty="0" smtClean="0"/>
              <a:t>What’s New?</a:t>
            </a:r>
          </a:p>
          <a:p>
            <a:pPr>
              <a:buFont typeface="Wingdings" pitchFamily="2" charset="2"/>
              <a:buChar char="Ø"/>
            </a:pPr>
            <a:r>
              <a:rPr lang="en-GB" dirty="0" smtClean="0"/>
              <a:t>The Watershed Mobile App</a:t>
            </a:r>
          </a:p>
          <a:p>
            <a:pPr>
              <a:buFont typeface="Wingdings" pitchFamily="2" charset="2"/>
              <a:buChar char="Ø"/>
            </a:pPr>
            <a:r>
              <a:rPr lang="en-GB" dirty="0" smtClean="0"/>
              <a:t>Booking Online for Lessons, Astro, Fitness Classes and Membership</a:t>
            </a:r>
          </a:p>
          <a:p>
            <a:pPr>
              <a:buFont typeface="Wingdings" pitchFamily="2" charset="2"/>
              <a:buChar char="Ø"/>
            </a:pPr>
            <a:r>
              <a:rPr lang="en-GB" dirty="0" smtClean="0"/>
              <a:t>Age Friendly Initiative</a:t>
            </a:r>
          </a:p>
          <a:p>
            <a:pPr>
              <a:buFont typeface="Wingdings" pitchFamily="2" charset="2"/>
              <a:buChar char="Ø"/>
            </a:pPr>
            <a:r>
              <a:rPr lang="en-GB" dirty="0" smtClean="0"/>
              <a:t>Universal Membership (Fitness Classes)</a:t>
            </a:r>
          </a:p>
          <a:p>
            <a:pPr>
              <a:buFont typeface="Wingdings" pitchFamily="2" charset="2"/>
              <a:buChar char="Ø"/>
            </a:pPr>
            <a:r>
              <a:rPr lang="en-GB" dirty="0" smtClean="0"/>
              <a:t>Sensory Hour in the Pool Complex</a:t>
            </a:r>
          </a:p>
          <a:p>
            <a:pPr>
              <a:buFont typeface="Wingdings" pitchFamily="2" charset="2"/>
              <a:buChar char="Ø"/>
            </a:pPr>
            <a:r>
              <a:rPr lang="en-GB" dirty="0" smtClean="0"/>
              <a:t>Ducklings / Sharks /Additional Lessons</a:t>
            </a:r>
          </a:p>
          <a:p>
            <a:pPr>
              <a:buFont typeface="Wingdings" pitchFamily="2" charset="2"/>
              <a:buChar char="Ø"/>
            </a:pPr>
            <a:r>
              <a:rPr lang="en-GB" dirty="0" smtClean="0"/>
              <a:t>Laura Langton Sports Therapist</a:t>
            </a:r>
          </a:p>
          <a:p>
            <a:pPr>
              <a:buFont typeface="Wingdings" pitchFamily="2" charset="2"/>
              <a:buChar char="Ø"/>
            </a:pPr>
            <a:r>
              <a:rPr lang="en-GB" dirty="0" smtClean="0"/>
              <a:t>CPN, Conscious Performance Nutrition </a:t>
            </a:r>
          </a:p>
          <a:p>
            <a:pPr>
              <a:buFont typeface="Wingdings" pitchFamily="2" charset="2"/>
              <a:buChar char="Ø"/>
            </a:pPr>
            <a:r>
              <a:rPr lang="en-GB" dirty="0" smtClean="0"/>
              <a:t>School Tours (host in-house)</a:t>
            </a:r>
          </a:p>
          <a:p>
            <a:pPr>
              <a:buFont typeface="Wingdings" pitchFamily="2" charset="2"/>
              <a:buChar char="Ø"/>
            </a:pPr>
            <a:endParaRPr lang="en-GB" dirty="0" smtClean="0"/>
          </a:p>
          <a:p>
            <a:pPr>
              <a:buFont typeface="Wingdings" pitchFamily="2" charset="2"/>
              <a:buChar char="Ø"/>
            </a:pPr>
            <a:endParaRPr lang="en-GB" dirty="0" smtClean="0"/>
          </a:p>
          <a:p>
            <a:pPr>
              <a:buNone/>
            </a:pPr>
            <a:endParaRPr lang="en-GB" dirty="0" smtClean="0"/>
          </a:p>
          <a:p>
            <a:endParaRPr lang="en-US" dirty="0"/>
          </a:p>
        </p:txBody>
      </p:sp>
      <p:sp>
        <p:nvSpPr>
          <p:cNvPr id="3" name="Title 2"/>
          <p:cNvSpPr>
            <a:spLocks noGrp="1"/>
          </p:cNvSpPr>
          <p:nvPr>
            <p:ph type="title"/>
          </p:nvPr>
        </p:nvSpPr>
        <p:spPr/>
        <p:txBody>
          <a:bodyPr/>
          <a:lstStyle/>
          <a:p>
            <a:r>
              <a:rPr lang="en-GB" dirty="0" smtClean="0"/>
              <a:t>The Watershed	</a:t>
            </a:r>
            <a:endParaRPr lang="en-US" dirty="0"/>
          </a:p>
        </p:txBody>
      </p:sp>
      <p:pic>
        <p:nvPicPr>
          <p:cNvPr id="3077" name="Picture 5" descr="C:\Users\tdowling\AppData\Local\Microsoft\Windows\INetCache\IE\293JPPFH\APP[1].jpg"/>
          <p:cNvPicPr>
            <a:picLocks noChangeAspect="1" noChangeArrowheads="1"/>
          </p:cNvPicPr>
          <p:nvPr/>
        </p:nvPicPr>
        <p:blipFill>
          <a:blip r:embed="rId3" cstate="print"/>
          <a:srcRect/>
          <a:stretch>
            <a:fillRect/>
          </a:stretch>
        </p:blipFill>
        <p:spPr bwMode="auto">
          <a:xfrm>
            <a:off x="5791200" y="990600"/>
            <a:ext cx="1828800" cy="100800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2667</TotalTime>
  <Words>911</Words>
  <Application>Microsoft Office PowerPoint</Application>
  <PresentationFormat>On-screen Show (4:3)</PresentationFormat>
  <Paragraphs>159</Paragraphs>
  <Slides>13</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Calibri</vt:lpstr>
      <vt:lpstr>Lucida Sans Unicode</vt:lpstr>
      <vt:lpstr>Verdana</vt:lpstr>
      <vt:lpstr>Wingdings</vt:lpstr>
      <vt:lpstr>Wingdings 2</vt:lpstr>
      <vt:lpstr>Wingdings 3</vt:lpstr>
      <vt:lpstr>Concourse</vt:lpstr>
      <vt:lpstr> Presentation to Members of Kilkenny County Council  </vt:lpstr>
      <vt:lpstr>The Watershed</vt:lpstr>
      <vt:lpstr>The Watershed</vt:lpstr>
      <vt:lpstr>The Watershed</vt:lpstr>
      <vt:lpstr>The Watershed</vt:lpstr>
      <vt:lpstr>The Watershed</vt:lpstr>
      <vt:lpstr>The Watershed </vt:lpstr>
      <vt:lpstr>The Watershed</vt:lpstr>
      <vt:lpstr>The Watershed </vt:lpstr>
      <vt:lpstr>The Watershed </vt:lpstr>
      <vt:lpstr>The Watershed </vt:lpstr>
      <vt:lpstr>The Watershed</vt:lpstr>
      <vt:lpstr>The Watershed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Watershed Board Meeting</dc:title>
  <dc:creator>Tina Dowling</dc:creator>
  <cp:lastModifiedBy>Brenda Kelly</cp:lastModifiedBy>
  <cp:revision>383</cp:revision>
  <dcterms:created xsi:type="dcterms:W3CDTF">2006-08-16T00:00:00Z</dcterms:created>
  <dcterms:modified xsi:type="dcterms:W3CDTF">2019-09-16T10:12:06Z</dcterms:modified>
</cp:coreProperties>
</file>