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8"/>
  </p:notesMasterIdLst>
  <p:sldIdLst>
    <p:sldId id="261" r:id="rId3"/>
    <p:sldId id="256" r:id="rId4"/>
    <p:sldId id="1144" r:id="rId5"/>
    <p:sldId id="257" r:id="rId6"/>
    <p:sldId id="1139" r:id="rId7"/>
    <p:sldId id="1137" r:id="rId8"/>
    <p:sldId id="556" r:id="rId9"/>
    <p:sldId id="1140" r:id="rId10"/>
    <p:sldId id="1141" r:id="rId11"/>
    <p:sldId id="1142" r:id="rId12"/>
    <p:sldId id="1145" r:id="rId13"/>
    <p:sldId id="1147" r:id="rId14"/>
    <p:sldId id="1143" r:id="rId15"/>
    <p:sldId id="1146" r:id="rId16"/>
    <p:sldId id="114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77" autoAdjust="0"/>
    <p:restoredTop sz="93992" autoAdjust="0"/>
  </p:normalViewPr>
  <p:slideViewPr>
    <p:cSldViewPr snapToGrid="0">
      <p:cViewPr varScale="1">
        <p:scale>
          <a:sx n="104" d="100"/>
          <a:sy n="104" d="100"/>
        </p:scale>
        <p:origin x="116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0447B-2610-47E5-B82B-CB7D380DA2AE}" type="datetimeFigureOut">
              <a:rPr lang="en-IE" smtClean="0"/>
              <a:t>20/06/2022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38F59-E652-4232-BF99-9E67AA2EA88D}" type="slidenum">
              <a:rPr lang="en-IE" smtClean="0"/>
              <a:t>‹#›</a:t>
            </a:fld>
            <a:endParaRPr lang="en-IE"/>
          </a:p>
        </p:txBody>
      </p:sp>
    </p:spTree>
    <p:extLst>
      <p:ext uri="{BB962C8B-B14F-4D97-AF65-F5344CB8AC3E}">
        <p14:creationId xmlns:p14="http://schemas.microsoft.com/office/powerpoint/2010/main" val="3245305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E2B38F59-E652-4232-BF99-9E67AA2EA88D}" type="slidenum">
              <a:rPr lang="en-IE" smtClean="0"/>
              <a:t>9</a:t>
            </a:fld>
            <a:endParaRPr lang="en-IE"/>
          </a:p>
        </p:txBody>
      </p:sp>
    </p:spTree>
    <p:extLst>
      <p:ext uri="{BB962C8B-B14F-4D97-AF65-F5344CB8AC3E}">
        <p14:creationId xmlns:p14="http://schemas.microsoft.com/office/powerpoint/2010/main" val="4244354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solidFill>
                  <a:schemeClr val="accent4">
                    <a:lumMod val="60000"/>
                    <a:lumOff val="40000"/>
                  </a:schemeClr>
                </a:solidFill>
              </a:rPr>
              <a:t>Structures are in a fair condition following conservation works over the years</a:t>
            </a:r>
          </a:p>
          <a:p>
            <a:pPr marL="285750" indent="-285750">
              <a:buFont typeface="Arial" panose="020B0604020202020204" pitchFamily="34" charset="0"/>
              <a:buChar char="•"/>
            </a:pPr>
            <a:r>
              <a:rPr lang="en-US" dirty="0">
                <a:solidFill>
                  <a:schemeClr val="accent4">
                    <a:lumMod val="60000"/>
                    <a:lumOff val="40000"/>
                  </a:schemeClr>
                </a:solidFill>
              </a:rPr>
              <a:t>Structures were previously inaccessible – improved access needs to be balanced with ensuring their preservation</a:t>
            </a:r>
          </a:p>
          <a:p>
            <a:endParaRPr lang="en-IE" dirty="0"/>
          </a:p>
        </p:txBody>
      </p:sp>
      <p:sp>
        <p:nvSpPr>
          <p:cNvPr id="4" name="Slide Number Placeholder 3"/>
          <p:cNvSpPr>
            <a:spLocks noGrp="1"/>
          </p:cNvSpPr>
          <p:nvPr>
            <p:ph type="sldNum" sz="quarter" idx="5"/>
          </p:nvPr>
        </p:nvSpPr>
        <p:spPr/>
        <p:txBody>
          <a:bodyPr/>
          <a:lstStyle/>
          <a:p>
            <a:fld id="{E2B38F59-E652-4232-BF99-9E67AA2EA88D}" type="slidenum">
              <a:rPr lang="en-IE" smtClean="0"/>
              <a:t>11</a:t>
            </a:fld>
            <a:endParaRPr lang="en-IE"/>
          </a:p>
        </p:txBody>
      </p:sp>
    </p:spTree>
    <p:extLst>
      <p:ext uri="{BB962C8B-B14F-4D97-AF65-F5344CB8AC3E}">
        <p14:creationId xmlns:p14="http://schemas.microsoft.com/office/powerpoint/2010/main" val="1251720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solidFill>
                  <a:schemeClr val="accent4">
                    <a:lumMod val="60000"/>
                    <a:lumOff val="40000"/>
                  </a:schemeClr>
                </a:solidFill>
              </a:rPr>
              <a:t>Structures are in a fair condition following conservation works over the years</a:t>
            </a:r>
          </a:p>
          <a:p>
            <a:pPr marL="285750" indent="-285750">
              <a:buFont typeface="Arial" panose="020B0604020202020204" pitchFamily="34" charset="0"/>
              <a:buChar char="•"/>
            </a:pPr>
            <a:r>
              <a:rPr lang="en-US" dirty="0">
                <a:solidFill>
                  <a:schemeClr val="accent4">
                    <a:lumMod val="60000"/>
                    <a:lumOff val="40000"/>
                  </a:schemeClr>
                </a:solidFill>
              </a:rPr>
              <a:t>Structures were previously inaccessible – improved access needs to be balanced with ensuring their preservation</a:t>
            </a:r>
          </a:p>
          <a:p>
            <a:endParaRPr lang="en-IE" dirty="0"/>
          </a:p>
        </p:txBody>
      </p:sp>
      <p:sp>
        <p:nvSpPr>
          <p:cNvPr id="4" name="Slide Number Placeholder 3"/>
          <p:cNvSpPr>
            <a:spLocks noGrp="1"/>
          </p:cNvSpPr>
          <p:nvPr>
            <p:ph type="sldNum" sz="quarter" idx="5"/>
          </p:nvPr>
        </p:nvSpPr>
        <p:spPr/>
        <p:txBody>
          <a:bodyPr/>
          <a:lstStyle/>
          <a:p>
            <a:fld id="{E2B38F59-E652-4232-BF99-9E67AA2EA88D}" type="slidenum">
              <a:rPr lang="en-IE" smtClean="0"/>
              <a:t>12</a:t>
            </a:fld>
            <a:endParaRPr lang="en-IE"/>
          </a:p>
        </p:txBody>
      </p:sp>
    </p:spTree>
    <p:extLst>
      <p:ext uri="{BB962C8B-B14F-4D97-AF65-F5344CB8AC3E}">
        <p14:creationId xmlns:p14="http://schemas.microsoft.com/office/powerpoint/2010/main" val="468910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C78E73-6346-48A8-AFEB-1E6E6DAD5EDF}" type="datetimeFigureOut">
              <a:rPr lang="en-IE" smtClean="0"/>
              <a:t>20/06/2022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7418C8A-D50C-4BC3-B506-A94A5C33AE71}" type="slidenum">
              <a:rPr lang="en-IE" smtClean="0"/>
              <a:t>‹#›</a:t>
            </a:fld>
            <a:endParaRPr lang="en-IE"/>
          </a:p>
        </p:txBody>
      </p:sp>
    </p:spTree>
    <p:extLst>
      <p:ext uri="{BB962C8B-B14F-4D97-AF65-F5344CB8AC3E}">
        <p14:creationId xmlns:p14="http://schemas.microsoft.com/office/powerpoint/2010/main" val="1193764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C78E73-6346-48A8-AFEB-1E6E6DAD5EDF}" type="datetimeFigureOut">
              <a:rPr lang="en-IE" smtClean="0"/>
              <a:t>20/06/2022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7418C8A-D50C-4BC3-B506-A94A5C33AE71}" type="slidenum">
              <a:rPr lang="en-IE" smtClean="0"/>
              <a:t>‹#›</a:t>
            </a:fld>
            <a:endParaRPr lang="en-IE"/>
          </a:p>
        </p:txBody>
      </p:sp>
    </p:spTree>
    <p:extLst>
      <p:ext uri="{BB962C8B-B14F-4D97-AF65-F5344CB8AC3E}">
        <p14:creationId xmlns:p14="http://schemas.microsoft.com/office/powerpoint/2010/main" val="3127399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C78E73-6346-48A8-AFEB-1E6E6DAD5EDF}" type="datetimeFigureOut">
              <a:rPr lang="en-IE" smtClean="0"/>
              <a:t>20/06/2022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7418C8A-D50C-4BC3-B506-A94A5C33AE71}" type="slidenum">
              <a:rPr lang="en-IE" smtClean="0"/>
              <a:t>‹#›</a:t>
            </a:fld>
            <a:endParaRPr lang="en-IE"/>
          </a:p>
        </p:txBody>
      </p:sp>
    </p:spTree>
    <p:extLst>
      <p:ext uri="{BB962C8B-B14F-4D97-AF65-F5344CB8AC3E}">
        <p14:creationId xmlns:p14="http://schemas.microsoft.com/office/powerpoint/2010/main" val="3491355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308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07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7" y="228600"/>
            <a:ext cx="11379199" cy="758952"/>
          </a:xfrm>
          <a:prstGeom prst="rect">
            <a:avLst/>
          </a:prstGeom>
        </p:spPr>
        <p:txBody>
          <a:bodyPr lIns="58403" tIns="29201" rIns="58403" bIns="29201"/>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a:xfrm>
            <a:off x="7721600" y="6404985"/>
            <a:ext cx="4059936" cy="365760"/>
          </a:xfrm>
          <a:prstGeom prst="rect">
            <a:avLst/>
          </a:prstGeom>
        </p:spPr>
        <p:txBody>
          <a:bodyPr lIns="58403" tIns="29201" rIns="58403" bIns="29201"/>
          <a:lstStyle/>
          <a:p>
            <a:fld id="{B38121ED-7A8D-48E2-A081-0AA116D27C7F}" type="datetimeFigureOut">
              <a:rPr lang="en-IE" smtClean="0"/>
              <a:pPr/>
              <a:t>20/06/2022</a:t>
            </a:fld>
            <a:endParaRPr lang="en-IE" dirty="0"/>
          </a:p>
        </p:txBody>
      </p:sp>
      <p:sp>
        <p:nvSpPr>
          <p:cNvPr id="5" name="Footer Placeholder 4"/>
          <p:cNvSpPr>
            <a:spLocks noGrp="1"/>
          </p:cNvSpPr>
          <p:nvPr>
            <p:ph type="ftr" sz="quarter" idx="11"/>
          </p:nvPr>
        </p:nvSpPr>
        <p:spPr>
          <a:xfrm>
            <a:off x="406401" y="6410849"/>
            <a:ext cx="4775200" cy="365760"/>
          </a:xfrm>
          <a:prstGeom prst="rect">
            <a:avLst/>
          </a:prstGeom>
        </p:spPr>
        <p:txBody>
          <a:bodyPr lIns="58403" tIns="29201" rIns="58403" bIns="29201"/>
          <a:lstStyle/>
          <a:p>
            <a:endParaRPr lang="en-IE" dirty="0"/>
          </a:p>
        </p:txBody>
      </p:sp>
      <p:sp>
        <p:nvSpPr>
          <p:cNvPr id="6" name="Slide Number Placeholder 5"/>
          <p:cNvSpPr>
            <a:spLocks noGrp="1"/>
          </p:cNvSpPr>
          <p:nvPr>
            <p:ph type="sldNum" sz="quarter" idx="12"/>
          </p:nvPr>
        </p:nvSpPr>
        <p:spPr>
          <a:xfrm>
            <a:off x="5815585" y="1026372"/>
            <a:ext cx="609600" cy="441325"/>
          </a:xfrm>
          <a:prstGeom prst="rect">
            <a:avLst/>
          </a:prstGeom>
        </p:spPr>
        <p:txBody>
          <a:bodyPr lIns="58403" tIns="29201" rIns="58403" bIns="29201"/>
          <a:lstStyle/>
          <a:p>
            <a:fld id="{CB3FB344-44D1-4B01-B06A-D70F3F3AE22A}" type="slidenum">
              <a:rPr lang="en-IE" smtClean="0"/>
              <a:pPr/>
              <a:t>‹#›</a:t>
            </a:fld>
            <a:endParaRPr lang="en-IE" dirty="0"/>
          </a:p>
        </p:txBody>
      </p:sp>
      <p:sp>
        <p:nvSpPr>
          <p:cNvPr id="8" name="Content Placeholder 7"/>
          <p:cNvSpPr>
            <a:spLocks noGrp="1"/>
          </p:cNvSpPr>
          <p:nvPr>
            <p:ph sz="quarter" idx="1"/>
          </p:nvPr>
        </p:nvSpPr>
        <p:spPr>
          <a:xfrm>
            <a:off x="402336" y="1527049"/>
            <a:ext cx="11338560" cy="4572000"/>
          </a:xfrm>
          <a:prstGeom prst="rect">
            <a:avLst/>
          </a:prstGeom>
        </p:spPr>
        <p:txBody>
          <a:bodyPr lIns="58403" tIns="29201" rIns="58403" bIns="29201"/>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8459342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9" name="Rectangle 8">
            <a:extLst>
              <a:ext uri="{FF2B5EF4-FFF2-40B4-BE49-F238E27FC236}">
                <a16:creationId xmlns:a16="http://schemas.microsoft.com/office/drawing/2014/main" id="{64F72A75-71AB-4ACE-8B0C-EE884CCE3D2D}"/>
              </a:ext>
            </a:extLst>
          </p:cNvPr>
          <p:cNvSpPr/>
          <p:nvPr userDrawn="1"/>
        </p:nvSpPr>
        <p:spPr>
          <a:xfrm rot="19442332">
            <a:off x="-681488" y="4497113"/>
            <a:ext cx="1173191" cy="1242203"/>
          </a:xfrm>
          <a:prstGeom prst="rect">
            <a:avLst/>
          </a:prstGeom>
          <a:solidFill>
            <a:srgbClr val="41404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32">
              <a:solidFill>
                <a:schemeClr val="lt1">
                  <a:alpha val="66000"/>
                </a:schemeClr>
              </a:solidFill>
            </a:endParaRPr>
          </a:p>
        </p:txBody>
      </p:sp>
      <p:sp>
        <p:nvSpPr>
          <p:cNvPr id="10" name="Rectangle 9">
            <a:extLst>
              <a:ext uri="{FF2B5EF4-FFF2-40B4-BE49-F238E27FC236}">
                <a16:creationId xmlns:a16="http://schemas.microsoft.com/office/drawing/2014/main" id="{CAD683FA-579E-4004-A652-297E91D32B2D}"/>
              </a:ext>
            </a:extLst>
          </p:cNvPr>
          <p:cNvSpPr/>
          <p:nvPr userDrawn="1"/>
        </p:nvSpPr>
        <p:spPr>
          <a:xfrm rot="19442332">
            <a:off x="97320" y="5205208"/>
            <a:ext cx="451392" cy="477944"/>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32">
              <a:solidFill>
                <a:schemeClr val="lt1">
                  <a:alpha val="66000"/>
                </a:schemeClr>
              </a:solidFill>
            </a:endParaRPr>
          </a:p>
        </p:txBody>
      </p:sp>
      <p:grpSp>
        <p:nvGrpSpPr>
          <p:cNvPr id="13" name="Group 12">
            <a:extLst>
              <a:ext uri="{FF2B5EF4-FFF2-40B4-BE49-F238E27FC236}">
                <a16:creationId xmlns:a16="http://schemas.microsoft.com/office/drawing/2014/main" id="{0D86EB98-BF7E-4895-8889-C34AD58315A4}"/>
              </a:ext>
            </a:extLst>
          </p:cNvPr>
          <p:cNvGrpSpPr/>
          <p:nvPr userDrawn="1"/>
        </p:nvGrpSpPr>
        <p:grpSpPr>
          <a:xfrm rot="6859996">
            <a:off x="11715812" y="30635"/>
            <a:ext cx="1277982" cy="1173191"/>
            <a:chOff x="3799574" y="2820013"/>
            <a:chExt cx="1277982" cy="1173192"/>
          </a:xfrm>
          <a:solidFill>
            <a:srgbClr val="F5B317">
              <a:alpha val="37000"/>
            </a:srgbClr>
          </a:solidFill>
        </p:grpSpPr>
        <p:sp>
          <p:nvSpPr>
            <p:cNvPr id="11" name="Rectangle 10">
              <a:extLst>
                <a:ext uri="{FF2B5EF4-FFF2-40B4-BE49-F238E27FC236}">
                  <a16:creationId xmlns:a16="http://schemas.microsoft.com/office/drawing/2014/main" id="{18F31316-ABBB-42A1-939E-D44D05FA80EF}"/>
                </a:ext>
              </a:extLst>
            </p:cNvPr>
            <p:cNvSpPr/>
            <p:nvPr userDrawn="1"/>
          </p:nvSpPr>
          <p:spPr>
            <a:xfrm rot="7200000">
              <a:off x="3834080" y="2785507"/>
              <a:ext cx="1173192" cy="12422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32">
                <a:solidFill>
                  <a:schemeClr val="lt1">
                    <a:alpha val="66000"/>
                  </a:schemeClr>
                </a:solidFill>
              </a:endParaRPr>
            </a:p>
          </p:txBody>
        </p:sp>
        <p:sp>
          <p:nvSpPr>
            <p:cNvPr id="12" name="Rectangle 11">
              <a:extLst>
                <a:ext uri="{FF2B5EF4-FFF2-40B4-BE49-F238E27FC236}">
                  <a16:creationId xmlns:a16="http://schemas.microsoft.com/office/drawing/2014/main" id="{309522EC-170A-40B5-ACE3-C24C0845F191}"/>
                </a:ext>
              </a:extLst>
            </p:cNvPr>
            <p:cNvSpPr/>
            <p:nvPr userDrawn="1"/>
          </p:nvSpPr>
          <p:spPr>
            <a:xfrm rot="7200000">
              <a:off x="4612888" y="3493602"/>
              <a:ext cx="451392" cy="4779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32">
                <a:solidFill>
                  <a:schemeClr val="lt1">
                    <a:alpha val="66000"/>
                  </a:schemeClr>
                </a:solidFill>
              </a:endParaRPr>
            </a:p>
          </p:txBody>
        </p:sp>
      </p:grpSp>
      <p:sp>
        <p:nvSpPr>
          <p:cNvPr id="15" name="Text Placeholder 14">
            <a:extLst>
              <a:ext uri="{FF2B5EF4-FFF2-40B4-BE49-F238E27FC236}">
                <a16:creationId xmlns:a16="http://schemas.microsoft.com/office/drawing/2014/main" id="{D9BB4748-74F3-4D3E-80D4-8404955FB7E4}"/>
              </a:ext>
            </a:extLst>
          </p:cNvPr>
          <p:cNvSpPr>
            <a:spLocks noGrp="1"/>
          </p:cNvSpPr>
          <p:nvPr>
            <p:ph type="body" sz="quarter" idx="13"/>
          </p:nvPr>
        </p:nvSpPr>
        <p:spPr>
          <a:xfrm>
            <a:off x="858942" y="847402"/>
            <a:ext cx="7573962" cy="952500"/>
          </a:xfrm>
        </p:spPr>
        <p:txBody>
          <a:bodyPr/>
          <a:lstStyle>
            <a:lvl1pPr marL="0" indent="0">
              <a:buNone/>
              <a:defRPr sz="2387">
                <a:latin typeface="+mj-lt"/>
              </a:defRPr>
            </a:lvl1pPr>
            <a:lvl2pPr>
              <a:defRPr sz="1989"/>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pic>
        <p:nvPicPr>
          <p:cNvPr id="14" name="Picture 13" descr="Text&#10;&#10;Description automatically generated">
            <a:extLst>
              <a:ext uri="{FF2B5EF4-FFF2-40B4-BE49-F238E27FC236}">
                <a16:creationId xmlns:a16="http://schemas.microsoft.com/office/drawing/2014/main" id="{1B387B71-533A-42F2-BAA0-C8B5D3AAB6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9959" y="304800"/>
            <a:ext cx="1032685" cy="588422"/>
          </a:xfrm>
          <a:prstGeom prst="rect">
            <a:avLst/>
          </a:prstGeom>
        </p:spPr>
      </p:pic>
    </p:spTree>
    <p:extLst>
      <p:ext uri="{BB962C8B-B14F-4D97-AF65-F5344CB8AC3E}">
        <p14:creationId xmlns:p14="http://schemas.microsoft.com/office/powerpoint/2010/main" val="3300073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C0256-A3E8-462C-B347-5188505CDA09}"/>
              </a:ext>
            </a:extLst>
          </p:cNvPr>
          <p:cNvSpPr>
            <a:spLocks noGrp="1"/>
          </p:cNvSpPr>
          <p:nvPr>
            <p:ph type="dt" sz="half" idx="10"/>
          </p:nvPr>
        </p:nvSpPr>
        <p:spPr/>
        <p:txBody>
          <a:bodyPr/>
          <a:lstStyle/>
          <a:p>
            <a:fld id="{92F6F509-3287-4466-A035-770593481F60}" type="datetimeFigureOut">
              <a:rPr lang="en-IE" smtClean="0"/>
              <a:t>20/06/2022</a:t>
            </a:fld>
            <a:endParaRPr lang="en-IE"/>
          </a:p>
        </p:txBody>
      </p:sp>
      <p:sp>
        <p:nvSpPr>
          <p:cNvPr id="3" name="Footer Placeholder 2">
            <a:extLst>
              <a:ext uri="{FF2B5EF4-FFF2-40B4-BE49-F238E27FC236}">
                <a16:creationId xmlns:a16="http://schemas.microsoft.com/office/drawing/2014/main" id="{B0FF46E5-043C-40C7-B430-7958BB83054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4993763-3BE1-431D-BDC4-E9CE11116E64}"/>
              </a:ext>
            </a:extLst>
          </p:cNvPr>
          <p:cNvSpPr>
            <a:spLocks noGrp="1"/>
          </p:cNvSpPr>
          <p:nvPr>
            <p:ph type="sldNum" sz="quarter" idx="12"/>
          </p:nvPr>
        </p:nvSpPr>
        <p:spPr/>
        <p:txBody>
          <a:bodyPr/>
          <a:lstStyle/>
          <a:p>
            <a:fld id="{59C27608-3210-4E8A-9640-51B71DB0A718}" type="slidenum">
              <a:rPr lang="en-IE" smtClean="0"/>
              <a:t>‹#›</a:t>
            </a:fld>
            <a:endParaRPr lang="en-IE"/>
          </a:p>
        </p:txBody>
      </p:sp>
    </p:spTree>
    <p:extLst>
      <p:ext uri="{BB962C8B-B14F-4D97-AF65-F5344CB8AC3E}">
        <p14:creationId xmlns:p14="http://schemas.microsoft.com/office/powerpoint/2010/main" val="2070098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D520A-E6B7-4A66-967C-3E7D44574E21}"/>
              </a:ext>
            </a:extLst>
          </p:cNvPr>
          <p:cNvSpPr>
            <a:spLocks noGrp="1"/>
          </p:cNvSpPr>
          <p:nvPr>
            <p:ph type="title"/>
          </p:nvPr>
        </p:nvSpPr>
        <p:spPr>
          <a:xfrm>
            <a:off x="839789"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7830843-9AC9-4C93-980A-3399C1FF39F5}"/>
              </a:ext>
            </a:extLst>
          </p:cNvPr>
          <p:cNvSpPr>
            <a:spLocks noGrp="1"/>
          </p:cNvSpPr>
          <p:nvPr>
            <p:ph type="body" idx="1"/>
          </p:nvPr>
        </p:nvSpPr>
        <p:spPr>
          <a:xfrm>
            <a:off x="839788" y="1681162"/>
            <a:ext cx="10512425" cy="3879623"/>
          </a:xfrm>
        </p:spPr>
        <p:txBody>
          <a:bodyPr anchor="b"/>
          <a:lstStyle>
            <a:lvl1pPr marL="0" indent="0">
              <a:buNone/>
              <a:defRPr sz="1910" b="1"/>
            </a:lvl1pPr>
            <a:lvl2pPr marL="363755" indent="0">
              <a:buNone/>
              <a:defRPr sz="1591" b="1"/>
            </a:lvl2pPr>
            <a:lvl3pPr marL="727510" indent="0">
              <a:buNone/>
              <a:defRPr sz="1432" b="1"/>
            </a:lvl3pPr>
            <a:lvl4pPr marL="1091265" indent="0">
              <a:buNone/>
              <a:defRPr sz="1273" b="1"/>
            </a:lvl4pPr>
            <a:lvl5pPr marL="1455020" indent="0">
              <a:buNone/>
              <a:defRPr sz="1273" b="1"/>
            </a:lvl5pPr>
            <a:lvl6pPr marL="1818775" indent="0">
              <a:buNone/>
              <a:defRPr sz="1273" b="1"/>
            </a:lvl6pPr>
            <a:lvl7pPr marL="2182529" indent="0">
              <a:buNone/>
              <a:defRPr sz="1273" b="1"/>
            </a:lvl7pPr>
            <a:lvl8pPr marL="2546285" indent="0">
              <a:buNone/>
              <a:defRPr sz="1273" b="1"/>
            </a:lvl8pPr>
            <a:lvl9pPr marL="2910039" indent="0">
              <a:buNone/>
              <a:defRPr sz="1273" b="1"/>
            </a:lvl9pPr>
          </a:lstStyle>
          <a:p>
            <a:pPr lvl="0"/>
            <a:r>
              <a:rPr lang="en-US"/>
              <a:t>Click to edit Master text styles</a:t>
            </a:r>
          </a:p>
        </p:txBody>
      </p:sp>
      <p:sp>
        <p:nvSpPr>
          <p:cNvPr id="12" name="Rectangle 11">
            <a:extLst>
              <a:ext uri="{FF2B5EF4-FFF2-40B4-BE49-F238E27FC236}">
                <a16:creationId xmlns:a16="http://schemas.microsoft.com/office/drawing/2014/main" id="{1C64CF4F-CE11-4A27-A4D6-78A449C5FF4F}"/>
              </a:ext>
            </a:extLst>
          </p:cNvPr>
          <p:cNvSpPr/>
          <p:nvPr userDrawn="1"/>
        </p:nvSpPr>
        <p:spPr>
          <a:xfrm rot="418217">
            <a:off x="-2296066" y="5609319"/>
            <a:ext cx="12192001" cy="1160689"/>
          </a:xfrm>
          <a:prstGeom prst="rect">
            <a:avLst/>
          </a:prstGeom>
          <a:solidFill>
            <a:srgbClr val="FFC1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32"/>
          </a:p>
        </p:txBody>
      </p:sp>
      <p:sp>
        <p:nvSpPr>
          <p:cNvPr id="7" name="Date Placeholder 6">
            <a:extLst>
              <a:ext uri="{FF2B5EF4-FFF2-40B4-BE49-F238E27FC236}">
                <a16:creationId xmlns:a16="http://schemas.microsoft.com/office/drawing/2014/main" id="{70C2A0C1-D82C-4ACA-A0AB-9C04564379A6}"/>
              </a:ext>
            </a:extLst>
          </p:cNvPr>
          <p:cNvSpPr>
            <a:spLocks noGrp="1"/>
          </p:cNvSpPr>
          <p:nvPr>
            <p:ph type="dt" sz="half" idx="10"/>
          </p:nvPr>
        </p:nvSpPr>
        <p:spPr/>
        <p:txBody>
          <a:bodyPr/>
          <a:lstStyle/>
          <a:p>
            <a:fld id="{7CF1BD82-7AB3-4231-B5DE-BFDCEE2A2207}" type="datetimeFigureOut">
              <a:rPr lang="en-IE" smtClean="0"/>
              <a:t>20/06/2022</a:t>
            </a:fld>
            <a:endParaRPr lang="en-IE"/>
          </a:p>
        </p:txBody>
      </p:sp>
      <p:sp>
        <p:nvSpPr>
          <p:cNvPr id="8" name="Footer Placeholder 7">
            <a:extLst>
              <a:ext uri="{FF2B5EF4-FFF2-40B4-BE49-F238E27FC236}">
                <a16:creationId xmlns:a16="http://schemas.microsoft.com/office/drawing/2014/main" id="{D6478DE1-435C-481F-8AD8-074A53B3EDC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23936FA4-3C35-42C7-A85D-567A7BD221D6}"/>
              </a:ext>
            </a:extLst>
          </p:cNvPr>
          <p:cNvSpPr>
            <a:spLocks noGrp="1"/>
          </p:cNvSpPr>
          <p:nvPr>
            <p:ph type="sldNum" sz="quarter" idx="12"/>
          </p:nvPr>
        </p:nvSpPr>
        <p:spPr/>
        <p:txBody>
          <a:bodyPr/>
          <a:lstStyle/>
          <a:p>
            <a:fld id="{E045DF38-9247-4309-9DFC-5988252AED34}" type="slidenum">
              <a:rPr lang="en-IE" smtClean="0"/>
              <a:t>‹#›</a:t>
            </a:fld>
            <a:endParaRPr lang="en-IE"/>
          </a:p>
        </p:txBody>
      </p:sp>
      <p:sp>
        <p:nvSpPr>
          <p:cNvPr id="10" name="Rectangle 9">
            <a:extLst>
              <a:ext uri="{FF2B5EF4-FFF2-40B4-BE49-F238E27FC236}">
                <a16:creationId xmlns:a16="http://schemas.microsoft.com/office/drawing/2014/main" id="{5DC4C2DB-E690-4BCB-8987-A66453F78793}"/>
              </a:ext>
            </a:extLst>
          </p:cNvPr>
          <p:cNvSpPr/>
          <p:nvPr userDrawn="1"/>
        </p:nvSpPr>
        <p:spPr>
          <a:xfrm>
            <a:off x="-1" y="5791200"/>
            <a:ext cx="12192001" cy="1160689"/>
          </a:xfrm>
          <a:prstGeom prst="rect">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432"/>
          </a:p>
        </p:txBody>
      </p:sp>
      <p:sp>
        <p:nvSpPr>
          <p:cNvPr id="11" name="Title 1">
            <a:extLst>
              <a:ext uri="{FF2B5EF4-FFF2-40B4-BE49-F238E27FC236}">
                <a16:creationId xmlns:a16="http://schemas.microsoft.com/office/drawing/2014/main" id="{61A6AA78-79DD-4138-A761-2776791DEAC7}"/>
              </a:ext>
            </a:extLst>
          </p:cNvPr>
          <p:cNvSpPr txBox="1">
            <a:spLocks/>
          </p:cNvSpPr>
          <p:nvPr userDrawn="1"/>
        </p:nvSpPr>
        <p:spPr>
          <a:xfrm>
            <a:off x="2051616" y="5843362"/>
            <a:ext cx="8728530" cy="1160689"/>
          </a:xfrm>
          <a:prstGeom prst="rect">
            <a:avLst/>
          </a:prstGeom>
        </p:spPr>
        <p:txBody>
          <a:bodyPr vert="horz" lIns="72746" tIns="36373" rIns="72746" bIns="36373" rtlCol="0" anchor="ctr">
            <a:normAutofit/>
          </a:bodyPr>
          <a:lstStyle>
            <a:lvl1pPr algn="l" defTabSz="914400" rtl="0" eaLnBrk="1" latinLnBrk="0" hangingPunct="1">
              <a:lnSpc>
                <a:spcPct val="90000"/>
              </a:lnSpc>
              <a:spcBef>
                <a:spcPct val="0"/>
              </a:spcBef>
              <a:buNone/>
              <a:defRPr sz="6000" kern="1200">
                <a:solidFill>
                  <a:srgbClr val="414040"/>
                </a:solidFill>
                <a:latin typeface="Akzidenz-Grotesk Pro Bold" panose="02000803050000020004" pitchFamily="50" charset="0"/>
                <a:ea typeface="+mj-ea"/>
                <a:cs typeface="+mj-cs"/>
              </a:defRPr>
            </a:lvl1pPr>
          </a:lstStyle>
          <a:p>
            <a:endParaRPr lang="en-IE" sz="3581" dirty="0"/>
          </a:p>
        </p:txBody>
      </p:sp>
      <p:sp>
        <p:nvSpPr>
          <p:cNvPr id="14" name="Text Placeholder 13">
            <a:extLst>
              <a:ext uri="{FF2B5EF4-FFF2-40B4-BE49-F238E27FC236}">
                <a16:creationId xmlns:a16="http://schemas.microsoft.com/office/drawing/2014/main" id="{9AAB180D-820D-4DBF-8F55-E4C17081EA35}"/>
              </a:ext>
            </a:extLst>
          </p:cNvPr>
          <p:cNvSpPr>
            <a:spLocks noGrp="1"/>
          </p:cNvSpPr>
          <p:nvPr>
            <p:ph type="body" sz="quarter" idx="13"/>
          </p:nvPr>
        </p:nvSpPr>
        <p:spPr>
          <a:xfrm>
            <a:off x="906464" y="5986463"/>
            <a:ext cx="10752137" cy="80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5" name="Picture 14" descr="Text&#10;&#10;Description automatically generated">
            <a:extLst>
              <a:ext uri="{FF2B5EF4-FFF2-40B4-BE49-F238E27FC236}">
                <a16:creationId xmlns:a16="http://schemas.microsoft.com/office/drawing/2014/main" id="{0EC618F5-0F56-4D28-8A70-B2593F5822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9959" y="304800"/>
            <a:ext cx="1032685" cy="588422"/>
          </a:xfrm>
          <a:prstGeom prst="rect">
            <a:avLst/>
          </a:prstGeom>
        </p:spPr>
      </p:pic>
    </p:spTree>
    <p:extLst>
      <p:ext uri="{BB962C8B-B14F-4D97-AF65-F5344CB8AC3E}">
        <p14:creationId xmlns:p14="http://schemas.microsoft.com/office/powerpoint/2010/main" val="3628711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727510"/>
            <a:fld id="{1D8BD707-D9CF-40AE-B4C6-C98DA3205C09}" type="datetimeFigureOut">
              <a:rPr lang="en-US" smtClean="0">
                <a:solidFill>
                  <a:srgbClr val="414040">
                    <a:tint val="75000"/>
                  </a:srgbClr>
                </a:solidFill>
              </a:rPr>
              <a:pPr defTabSz="727510"/>
              <a:t>6/20/2022</a:t>
            </a:fld>
            <a:endParaRPr lang="en-US">
              <a:solidFill>
                <a:srgbClr val="414040">
                  <a:tint val="75000"/>
                </a:srgbClr>
              </a:solidFill>
            </a:endParaRPr>
          </a:p>
        </p:txBody>
      </p:sp>
      <p:sp>
        <p:nvSpPr>
          <p:cNvPr id="3" name="Footer Placeholder 2"/>
          <p:cNvSpPr>
            <a:spLocks noGrp="1"/>
          </p:cNvSpPr>
          <p:nvPr>
            <p:ph type="ftr" sz="quarter" idx="11"/>
          </p:nvPr>
        </p:nvSpPr>
        <p:spPr/>
        <p:txBody>
          <a:bodyPr/>
          <a:lstStyle/>
          <a:p>
            <a:pPr defTabSz="727510"/>
            <a:endParaRPr lang="en-US">
              <a:solidFill>
                <a:srgbClr val="414040">
                  <a:tint val="75000"/>
                </a:srgbClr>
              </a:solidFill>
            </a:endParaRPr>
          </a:p>
        </p:txBody>
      </p:sp>
      <p:sp>
        <p:nvSpPr>
          <p:cNvPr id="4" name="Slide Number Placeholder 3"/>
          <p:cNvSpPr>
            <a:spLocks noGrp="1"/>
          </p:cNvSpPr>
          <p:nvPr>
            <p:ph type="sldNum" sz="quarter" idx="12"/>
          </p:nvPr>
        </p:nvSpPr>
        <p:spPr/>
        <p:txBody>
          <a:bodyPr/>
          <a:lstStyle/>
          <a:p>
            <a:pPr defTabSz="727510"/>
            <a:fld id="{B6F15528-21DE-4FAA-801E-634DDDAF4B2B}" type="slidenum">
              <a:rPr lang="en-US" smtClean="0">
                <a:solidFill>
                  <a:srgbClr val="414040">
                    <a:tint val="75000"/>
                  </a:srgbClr>
                </a:solidFill>
              </a:rPr>
              <a:pPr defTabSz="727510"/>
              <a:t>‹#›</a:t>
            </a:fld>
            <a:endParaRPr lang="en-US">
              <a:solidFill>
                <a:srgbClr val="414040">
                  <a:tint val="75000"/>
                </a:srgbClr>
              </a:solidFill>
            </a:endParaRPr>
          </a:p>
        </p:txBody>
      </p:sp>
      <p:sp>
        <p:nvSpPr>
          <p:cNvPr id="9" name="Rectangle 8">
            <a:extLst>
              <a:ext uri="{FF2B5EF4-FFF2-40B4-BE49-F238E27FC236}">
                <a16:creationId xmlns:a16="http://schemas.microsoft.com/office/drawing/2014/main" id="{64F72A75-71AB-4ACE-8B0C-EE884CCE3D2D}"/>
              </a:ext>
            </a:extLst>
          </p:cNvPr>
          <p:cNvSpPr/>
          <p:nvPr userDrawn="1"/>
        </p:nvSpPr>
        <p:spPr>
          <a:xfrm rot="19442332">
            <a:off x="-681488" y="4497113"/>
            <a:ext cx="1173191" cy="1242203"/>
          </a:xfrm>
          <a:prstGeom prst="rect">
            <a:avLst/>
          </a:prstGeom>
          <a:solidFill>
            <a:srgbClr val="41404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27510" rtl="0" eaLnBrk="1" fontAlgn="auto" latinLnBrk="0" hangingPunct="1">
              <a:lnSpc>
                <a:spcPct val="100000"/>
              </a:lnSpc>
              <a:spcBef>
                <a:spcPts val="0"/>
              </a:spcBef>
              <a:spcAft>
                <a:spcPts val="0"/>
              </a:spcAft>
              <a:buClrTx/>
              <a:buSzTx/>
              <a:buFontTx/>
              <a:buNone/>
              <a:tabLst/>
              <a:defRPr/>
            </a:pPr>
            <a:endParaRPr kumimoji="0" lang="en-IE" sz="1432" b="0" i="0" u="none" strike="noStrike" kern="1200" cap="none" spc="0" normalizeH="0" baseline="0" noProof="0">
              <a:ln>
                <a:noFill/>
              </a:ln>
              <a:solidFill>
                <a:srgbClr val="FFFFFF">
                  <a:alpha val="66000"/>
                </a:srgbClr>
              </a:solidFill>
              <a:effectLst/>
              <a:uLnTx/>
              <a:uFillTx/>
              <a:latin typeface="Akzidenz-Grotesk Pro Regular"/>
              <a:ea typeface="+mn-ea"/>
              <a:cs typeface="+mn-cs"/>
            </a:endParaRPr>
          </a:p>
        </p:txBody>
      </p:sp>
      <p:sp>
        <p:nvSpPr>
          <p:cNvPr id="10" name="Rectangle 9">
            <a:extLst>
              <a:ext uri="{FF2B5EF4-FFF2-40B4-BE49-F238E27FC236}">
                <a16:creationId xmlns:a16="http://schemas.microsoft.com/office/drawing/2014/main" id="{CAD683FA-579E-4004-A652-297E91D32B2D}"/>
              </a:ext>
            </a:extLst>
          </p:cNvPr>
          <p:cNvSpPr/>
          <p:nvPr userDrawn="1"/>
        </p:nvSpPr>
        <p:spPr>
          <a:xfrm rot="19442332">
            <a:off x="97320" y="5205208"/>
            <a:ext cx="451392" cy="477944"/>
          </a:xfrm>
          <a:prstGeom prst="rect">
            <a:avLst/>
          </a:prstGeom>
          <a:solidFill>
            <a:schemeClr val="accent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27510" rtl="0" eaLnBrk="1" fontAlgn="auto" latinLnBrk="0" hangingPunct="1">
              <a:lnSpc>
                <a:spcPct val="100000"/>
              </a:lnSpc>
              <a:spcBef>
                <a:spcPts val="0"/>
              </a:spcBef>
              <a:spcAft>
                <a:spcPts val="0"/>
              </a:spcAft>
              <a:buClrTx/>
              <a:buSzTx/>
              <a:buFontTx/>
              <a:buNone/>
              <a:tabLst/>
              <a:defRPr/>
            </a:pPr>
            <a:endParaRPr kumimoji="0" lang="en-IE" sz="1432" b="0" i="0" u="none" strike="noStrike" kern="1200" cap="none" spc="0" normalizeH="0" baseline="0" noProof="0">
              <a:ln>
                <a:noFill/>
              </a:ln>
              <a:solidFill>
                <a:srgbClr val="FFFFFF">
                  <a:alpha val="66000"/>
                </a:srgbClr>
              </a:solidFill>
              <a:effectLst/>
              <a:uLnTx/>
              <a:uFillTx/>
              <a:latin typeface="Akzidenz-Grotesk Pro Regular"/>
              <a:ea typeface="+mn-ea"/>
              <a:cs typeface="+mn-cs"/>
            </a:endParaRPr>
          </a:p>
        </p:txBody>
      </p:sp>
      <p:grpSp>
        <p:nvGrpSpPr>
          <p:cNvPr id="13" name="Group 12">
            <a:extLst>
              <a:ext uri="{FF2B5EF4-FFF2-40B4-BE49-F238E27FC236}">
                <a16:creationId xmlns:a16="http://schemas.microsoft.com/office/drawing/2014/main" id="{0D86EB98-BF7E-4895-8889-C34AD58315A4}"/>
              </a:ext>
            </a:extLst>
          </p:cNvPr>
          <p:cNvGrpSpPr/>
          <p:nvPr userDrawn="1"/>
        </p:nvGrpSpPr>
        <p:grpSpPr>
          <a:xfrm rot="6859996">
            <a:off x="11715812" y="30635"/>
            <a:ext cx="1277982" cy="1173191"/>
            <a:chOff x="3799574" y="2820013"/>
            <a:chExt cx="1277982" cy="1173192"/>
          </a:xfrm>
          <a:solidFill>
            <a:srgbClr val="F5B317">
              <a:alpha val="37000"/>
            </a:srgbClr>
          </a:solidFill>
        </p:grpSpPr>
        <p:sp>
          <p:nvSpPr>
            <p:cNvPr id="11" name="Rectangle 10">
              <a:extLst>
                <a:ext uri="{FF2B5EF4-FFF2-40B4-BE49-F238E27FC236}">
                  <a16:creationId xmlns:a16="http://schemas.microsoft.com/office/drawing/2014/main" id="{18F31316-ABBB-42A1-939E-D44D05FA80EF}"/>
                </a:ext>
              </a:extLst>
            </p:cNvPr>
            <p:cNvSpPr/>
            <p:nvPr userDrawn="1"/>
          </p:nvSpPr>
          <p:spPr>
            <a:xfrm rot="7200000">
              <a:off x="3834080" y="2785507"/>
              <a:ext cx="1173192" cy="12422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27510" rtl="0" eaLnBrk="1" fontAlgn="auto" latinLnBrk="0" hangingPunct="1">
                <a:lnSpc>
                  <a:spcPct val="100000"/>
                </a:lnSpc>
                <a:spcBef>
                  <a:spcPts val="0"/>
                </a:spcBef>
                <a:spcAft>
                  <a:spcPts val="0"/>
                </a:spcAft>
                <a:buClrTx/>
                <a:buSzTx/>
                <a:buFontTx/>
                <a:buNone/>
                <a:tabLst/>
                <a:defRPr/>
              </a:pPr>
              <a:endParaRPr kumimoji="0" lang="en-IE" sz="1432" b="0" i="0" u="none" strike="noStrike" kern="1200" cap="none" spc="0" normalizeH="0" baseline="0" noProof="0">
                <a:ln>
                  <a:noFill/>
                </a:ln>
                <a:solidFill>
                  <a:srgbClr val="FFFFFF">
                    <a:alpha val="66000"/>
                  </a:srgbClr>
                </a:solidFill>
                <a:effectLst/>
                <a:uLnTx/>
                <a:uFillTx/>
                <a:latin typeface="Akzidenz-Grotesk Pro Regular"/>
                <a:ea typeface="+mn-ea"/>
                <a:cs typeface="+mn-cs"/>
              </a:endParaRPr>
            </a:p>
          </p:txBody>
        </p:sp>
        <p:sp>
          <p:nvSpPr>
            <p:cNvPr id="12" name="Rectangle 11">
              <a:extLst>
                <a:ext uri="{FF2B5EF4-FFF2-40B4-BE49-F238E27FC236}">
                  <a16:creationId xmlns:a16="http://schemas.microsoft.com/office/drawing/2014/main" id="{309522EC-170A-40B5-ACE3-C24C0845F191}"/>
                </a:ext>
              </a:extLst>
            </p:cNvPr>
            <p:cNvSpPr/>
            <p:nvPr userDrawn="1"/>
          </p:nvSpPr>
          <p:spPr>
            <a:xfrm rot="7200000">
              <a:off x="4612888" y="3493602"/>
              <a:ext cx="451392" cy="4779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27510" rtl="0" eaLnBrk="1" fontAlgn="auto" latinLnBrk="0" hangingPunct="1">
                <a:lnSpc>
                  <a:spcPct val="100000"/>
                </a:lnSpc>
                <a:spcBef>
                  <a:spcPts val="0"/>
                </a:spcBef>
                <a:spcAft>
                  <a:spcPts val="0"/>
                </a:spcAft>
                <a:buClrTx/>
                <a:buSzTx/>
                <a:buFontTx/>
                <a:buNone/>
                <a:tabLst/>
                <a:defRPr/>
              </a:pPr>
              <a:endParaRPr kumimoji="0" lang="en-IE" sz="1432" b="0" i="0" u="none" strike="noStrike" kern="1200" cap="none" spc="0" normalizeH="0" baseline="0" noProof="0">
                <a:ln>
                  <a:noFill/>
                </a:ln>
                <a:solidFill>
                  <a:srgbClr val="FFFFFF">
                    <a:alpha val="66000"/>
                  </a:srgbClr>
                </a:solidFill>
                <a:effectLst/>
                <a:uLnTx/>
                <a:uFillTx/>
                <a:latin typeface="Akzidenz-Grotesk Pro Regular"/>
                <a:ea typeface="+mn-ea"/>
                <a:cs typeface="+mn-cs"/>
              </a:endParaRPr>
            </a:p>
          </p:txBody>
        </p:sp>
      </p:grpSp>
      <p:sp>
        <p:nvSpPr>
          <p:cNvPr id="15" name="Text Placeholder 14">
            <a:extLst>
              <a:ext uri="{FF2B5EF4-FFF2-40B4-BE49-F238E27FC236}">
                <a16:creationId xmlns:a16="http://schemas.microsoft.com/office/drawing/2014/main" id="{D9BB4748-74F3-4D3E-80D4-8404955FB7E4}"/>
              </a:ext>
            </a:extLst>
          </p:cNvPr>
          <p:cNvSpPr>
            <a:spLocks noGrp="1"/>
          </p:cNvSpPr>
          <p:nvPr>
            <p:ph type="body" sz="quarter" idx="13"/>
          </p:nvPr>
        </p:nvSpPr>
        <p:spPr>
          <a:xfrm>
            <a:off x="433388" y="341313"/>
            <a:ext cx="7573962" cy="952500"/>
          </a:xfrm>
        </p:spPr>
        <p:txBody>
          <a:bodyPr/>
          <a:lstStyle>
            <a:lvl1pPr marL="0" indent="0">
              <a:buNone/>
              <a:defRPr sz="2387">
                <a:latin typeface="+mj-lt"/>
              </a:defRPr>
            </a:lvl1pPr>
            <a:lvl2pPr>
              <a:defRPr sz="1989"/>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Tree>
    <p:extLst>
      <p:ext uri="{BB962C8B-B14F-4D97-AF65-F5344CB8AC3E}">
        <p14:creationId xmlns:p14="http://schemas.microsoft.com/office/powerpoint/2010/main" val="372849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C78E73-6346-48A8-AFEB-1E6E6DAD5EDF}" type="datetimeFigureOut">
              <a:rPr lang="en-IE" smtClean="0"/>
              <a:t>20/06/2022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7418C8A-D50C-4BC3-B506-A94A5C33AE71}" type="slidenum">
              <a:rPr lang="en-IE" smtClean="0"/>
              <a:t>‹#›</a:t>
            </a:fld>
            <a:endParaRPr lang="en-IE"/>
          </a:p>
        </p:txBody>
      </p:sp>
    </p:spTree>
    <p:extLst>
      <p:ext uri="{BB962C8B-B14F-4D97-AF65-F5344CB8AC3E}">
        <p14:creationId xmlns:p14="http://schemas.microsoft.com/office/powerpoint/2010/main" val="1656257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C78E73-6346-48A8-AFEB-1E6E6DAD5EDF}" type="datetimeFigureOut">
              <a:rPr lang="en-IE" smtClean="0"/>
              <a:t>20/06/2022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77418C8A-D50C-4BC3-B506-A94A5C33AE71}" type="slidenum">
              <a:rPr lang="en-IE" smtClean="0"/>
              <a:t>‹#›</a:t>
            </a:fld>
            <a:endParaRPr lang="en-IE"/>
          </a:p>
        </p:txBody>
      </p:sp>
    </p:spTree>
    <p:extLst>
      <p:ext uri="{BB962C8B-B14F-4D97-AF65-F5344CB8AC3E}">
        <p14:creationId xmlns:p14="http://schemas.microsoft.com/office/powerpoint/2010/main" val="359280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C78E73-6346-48A8-AFEB-1E6E6DAD5EDF}" type="datetimeFigureOut">
              <a:rPr lang="en-IE" smtClean="0"/>
              <a:t>20/06/2022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77418C8A-D50C-4BC3-B506-A94A5C33AE71}" type="slidenum">
              <a:rPr lang="en-IE" smtClean="0"/>
              <a:t>‹#›</a:t>
            </a:fld>
            <a:endParaRPr lang="en-IE"/>
          </a:p>
        </p:txBody>
      </p:sp>
    </p:spTree>
    <p:extLst>
      <p:ext uri="{BB962C8B-B14F-4D97-AF65-F5344CB8AC3E}">
        <p14:creationId xmlns:p14="http://schemas.microsoft.com/office/powerpoint/2010/main" val="926879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C78E73-6346-48A8-AFEB-1E6E6DAD5EDF}" type="datetimeFigureOut">
              <a:rPr lang="en-IE" smtClean="0"/>
              <a:t>20/06/2022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77418C8A-D50C-4BC3-B506-A94A5C33AE71}" type="slidenum">
              <a:rPr lang="en-IE" smtClean="0"/>
              <a:t>‹#›</a:t>
            </a:fld>
            <a:endParaRPr lang="en-IE"/>
          </a:p>
        </p:txBody>
      </p:sp>
    </p:spTree>
    <p:extLst>
      <p:ext uri="{BB962C8B-B14F-4D97-AF65-F5344CB8AC3E}">
        <p14:creationId xmlns:p14="http://schemas.microsoft.com/office/powerpoint/2010/main" val="766158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C78E73-6346-48A8-AFEB-1E6E6DAD5EDF}" type="datetimeFigureOut">
              <a:rPr lang="en-IE" smtClean="0"/>
              <a:t>20/06/2022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77418C8A-D50C-4BC3-B506-A94A5C33AE71}" type="slidenum">
              <a:rPr lang="en-IE" smtClean="0"/>
              <a:t>‹#›</a:t>
            </a:fld>
            <a:endParaRPr lang="en-IE"/>
          </a:p>
        </p:txBody>
      </p:sp>
    </p:spTree>
    <p:extLst>
      <p:ext uri="{BB962C8B-B14F-4D97-AF65-F5344CB8AC3E}">
        <p14:creationId xmlns:p14="http://schemas.microsoft.com/office/powerpoint/2010/main" val="34151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C78E73-6346-48A8-AFEB-1E6E6DAD5EDF}" type="datetimeFigureOut">
              <a:rPr lang="en-IE" smtClean="0"/>
              <a:t>20/06/2022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77418C8A-D50C-4BC3-B506-A94A5C33AE71}" type="slidenum">
              <a:rPr lang="en-IE" smtClean="0"/>
              <a:t>‹#›</a:t>
            </a:fld>
            <a:endParaRPr lang="en-IE"/>
          </a:p>
        </p:txBody>
      </p:sp>
    </p:spTree>
    <p:extLst>
      <p:ext uri="{BB962C8B-B14F-4D97-AF65-F5344CB8AC3E}">
        <p14:creationId xmlns:p14="http://schemas.microsoft.com/office/powerpoint/2010/main" val="3538439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C78E73-6346-48A8-AFEB-1E6E6DAD5EDF}" type="datetimeFigureOut">
              <a:rPr lang="en-IE" smtClean="0"/>
              <a:t>20/06/2022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77418C8A-D50C-4BC3-B506-A94A5C33AE71}" type="slidenum">
              <a:rPr lang="en-IE" smtClean="0"/>
              <a:t>‹#›</a:t>
            </a:fld>
            <a:endParaRPr lang="en-IE"/>
          </a:p>
        </p:txBody>
      </p:sp>
    </p:spTree>
    <p:extLst>
      <p:ext uri="{BB962C8B-B14F-4D97-AF65-F5344CB8AC3E}">
        <p14:creationId xmlns:p14="http://schemas.microsoft.com/office/powerpoint/2010/main" val="288689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C78E73-6346-48A8-AFEB-1E6E6DAD5EDF}" type="datetimeFigureOut">
              <a:rPr lang="en-IE" smtClean="0"/>
              <a:t>20/06/2022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77418C8A-D50C-4BC3-B506-A94A5C33AE71}" type="slidenum">
              <a:rPr lang="en-IE" smtClean="0"/>
              <a:t>‹#›</a:t>
            </a:fld>
            <a:endParaRPr lang="en-IE"/>
          </a:p>
        </p:txBody>
      </p:sp>
    </p:spTree>
    <p:extLst>
      <p:ext uri="{BB962C8B-B14F-4D97-AF65-F5344CB8AC3E}">
        <p14:creationId xmlns:p14="http://schemas.microsoft.com/office/powerpoint/2010/main" val="2995128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78E73-6346-48A8-AFEB-1E6E6DAD5EDF}" type="datetimeFigureOut">
              <a:rPr lang="en-IE" smtClean="0"/>
              <a:t>20/06/2022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18C8A-D50C-4BC3-B506-A94A5C33AE71}" type="slidenum">
              <a:rPr lang="en-IE" smtClean="0"/>
              <a:t>‹#›</a:t>
            </a:fld>
            <a:endParaRPr lang="en-IE"/>
          </a:p>
        </p:txBody>
      </p:sp>
    </p:spTree>
    <p:extLst>
      <p:ext uri="{BB962C8B-B14F-4D97-AF65-F5344CB8AC3E}">
        <p14:creationId xmlns:p14="http://schemas.microsoft.com/office/powerpoint/2010/main" val="4038754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EDB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6808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91454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34" indent="-228634" algn="l" defTabSz="914545" rtl="0" eaLnBrk="1" latinLnBrk="0" hangingPunct="1">
        <a:lnSpc>
          <a:spcPct val="90000"/>
        </a:lnSpc>
        <a:spcBef>
          <a:spcPts val="1000"/>
        </a:spcBef>
        <a:buFont typeface="Arial"/>
        <a:buChar char="•"/>
        <a:defRPr sz="2801" kern="1200">
          <a:solidFill>
            <a:schemeClr val="tx1"/>
          </a:solidFill>
          <a:latin typeface="+mn-lt"/>
          <a:ea typeface="+mn-ea"/>
          <a:cs typeface="+mn-cs"/>
        </a:defRPr>
      </a:lvl1pPr>
      <a:lvl2pPr marL="685910" indent="-228634" algn="l" defTabSz="914545" rtl="0" eaLnBrk="1" latinLnBrk="0" hangingPunct="1">
        <a:lnSpc>
          <a:spcPct val="90000"/>
        </a:lnSpc>
        <a:spcBef>
          <a:spcPts val="501"/>
        </a:spcBef>
        <a:buFont typeface="Arial"/>
        <a:buChar char="•"/>
        <a:defRPr sz="2400" kern="1200">
          <a:solidFill>
            <a:schemeClr val="tx1"/>
          </a:solidFill>
          <a:latin typeface="+mn-lt"/>
          <a:ea typeface="+mn-ea"/>
          <a:cs typeface="+mn-cs"/>
        </a:defRPr>
      </a:lvl2pPr>
      <a:lvl3pPr marL="1143183" indent="-228634" algn="l" defTabSz="914545" rtl="0" eaLnBrk="1" latinLnBrk="0" hangingPunct="1">
        <a:lnSpc>
          <a:spcPct val="90000"/>
        </a:lnSpc>
        <a:spcBef>
          <a:spcPts val="501"/>
        </a:spcBef>
        <a:buFont typeface="Arial"/>
        <a:buChar char="•"/>
        <a:defRPr sz="2000" kern="1200">
          <a:solidFill>
            <a:schemeClr val="tx1"/>
          </a:solidFill>
          <a:latin typeface="+mn-lt"/>
          <a:ea typeface="+mn-ea"/>
          <a:cs typeface="+mn-cs"/>
        </a:defRPr>
      </a:lvl3pPr>
      <a:lvl4pPr marL="1600457" indent="-228634" algn="l" defTabSz="914545" rtl="0" eaLnBrk="1" latinLnBrk="0" hangingPunct="1">
        <a:lnSpc>
          <a:spcPct val="90000"/>
        </a:lnSpc>
        <a:spcBef>
          <a:spcPts val="501"/>
        </a:spcBef>
        <a:buFont typeface="Arial"/>
        <a:buChar char="•"/>
        <a:defRPr sz="1801" kern="1200">
          <a:solidFill>
            <a:schemeClr val="tx1"/>
          </a:solidFill>
          <a:latin typeface="+mn-lt"/>
          <a:ea typeface="+mn-ea"/>
          <a:cs typeface="+mn-cs"/>
        </a:defRPr>
      </a:lvl4pPr>
      <a:lvl5pPr marL="2057729" indent="-228634" algn="l" defTabSz="914545" rtl="0" eaLnBrk="1" latinLnBrk="0" hangingPunct="1">
        <a:lnSpc>
          <a:spcPct val="90000"/>
        </a:lnSpc>
        <a:spcBef>
          <a:spcPts val="501"/>
        </a:spcBef>
        <a:buFont typeface="Arial"/>
        <a:buChar char="•"/>
        <a:defRPr sz="1801" kern="1200">
          <a:solidFill>
            <a:schemeClr val="tx1"/>
          </a:solidFill>
          <a:latin typeface="+mn-lt"/>
          <a:ea typeface="+mn-ea"/>
          <a:cs typeface="+mn-cs"/>
        </a:defRPr>
      </a:lvl5pPr>
      <a:lvl6pPr marL="2515002" indent="-228634" algn="l" defTabSz="914545" rtl="0" eaLnBrk="1" latinLnBrk="0" hangingPunct="1">
        <a:lnSpc>
          <a:spcPct val="90000"/>
        </a:lnSpc>
        <a:spcBef>
          <a:spcPts val="501"/>
        </a:spcBef>
        <a:buFont typeface="Arial"/>
        <a:buChar char="•"/>
        <a:defRPr sz="1801" kern="1200">
          <a:solidFill>
            <a:schemeClr val="tx1"/>
          </a:solidFill>
          <a:latin typeface="+mn-lt"/>
          <a:ea typeface="+mn-ea"/>
          <a:cs typeface="+mn-cs"/>
        </a:defRPr>
      </a:lvl6pPr>
      <a:lvl7pPr marL="2972278" indent="-228634" algn="l" defTabSz="914545" rtl="0" eaLnBrk="1" latinLnBrk="0" hangingPunct="1">
        <a:lnSpc>
          <a:spcPct val="90000"/>
        </a:lnSpc>
        <a:spcBef>
          <a:spcPts val="501"/>
        </a:spcBef>
        <a:buFont typeface="Arial"/>
        <a:buChar char="•"/>
        <a:defRPr sz="1801" kern="1200">
          <a:solidFill>
            <a:schemeClr val="tx1"/>
          </a:solidFill>
          <a:latin typeface="+mn-lt"/>
          <a:ea typeface="+mn-ea"/>
          <a:cs typeface="+mn-cs"/>
        </a:defRPr>
      </a:lvl7pPr>
      <a:lvl8pPr marL="3429550" indent="-228634" algn="l" defTabSz="914545" rtl="0" eaLnBrk="1" latinLnBrk="0" hangingPunct="1">
        <a:lnSpc>
          <a:spcPct val="90000"/>
        </a:lnSpc>
        <a:spcBef>
          <a:spcPts val="501"/>
        </a:spcBef>
        <a:buFont typeface="Arial"/>
        <a:buChar char="•"/>
        <a:defRPr sz="1801" kern="1200">
          <a:solidFill>
            <a:schemeClr val="tx1"/>
          </a:solidFill>
          <a:latin typeface="+mn-lt"/>
          <a:ea typeface="+mn-ea"/>
          <a:cs typeface="+mn-cs"/>
        </a:defRPr>
      </a:lvl8pPr>
      <a:lvl9pPr marL="3886823" indent="-228634" algn="l" defTabSz="914545" rtl="0" eaLnBrk="1" latinLnBrk="0" hangingPunct="1">
        <a:lnSpc>
          <a:spcPct val="90000"/>
        </a:lnSpc>
        <a:spcBef>
          <a:spcPts val="501"/>
        </a:spcBef>
        <a:buFont typeface="Arial"/>
        <a:buChar char="•"/>
        <a:defRPr sz="1801" kern="1200">
          <a:solidFill>
            <a:schemeClr val="tx1"/>
          </a:solidFill>
          <a:latin typeface="+mn-lt"/>
          <a:ea typeface="+mn-ea"/>
          <a:cs typeface="+mn-cs"/>
        </a:defRPr>
      </a:lvl9pPr>
    </p:bodyStyle>
    <p:otherStyle>
      <a:defPPr>
        <a:defRPr lang="en-US"/>
      </a:defPPr>
      <a:lvl1pPr marL="0" algn="l" defTabSz="914545" rtl="0" eaLnBrk="1" latinLnBrk="0" hangingPunct="1">
        <a:defRPr sz="1801" kern="1200">
          <a:solidFill>
            <a:schemeClr val="tx1"/>
          </a:solidFill>
          <a:latin typeface="+mn-lt"/>
          <a:ea typeface="+mn-ea"/>
          <a:cs typeface="+mn-cs"/>
        </a:defRPr>
      </a:lvl1pPr>
      <a:lvl2pPr marL="457273" algn="l" defTabSz="914545" rtl="0" eaLnBrk="1" latinLnBrk="0" hangingPunct="1">
        <a:defRPr sz="1801" kern="1200">
          <a:solidFill>
            <a:schemeClr val="tx1"/>
          </a:solidFill>
          <a:latin typeface="+mn-lt"/>
          <a:ea typeface="+mn-ea"/>
          <a:cs typeface="+mn-cs"/>
        </a:defRPr>
      </a:lvl2pPr>
      <a:lvl3pPr marL="914545" algn="l" defTabSz="914545" rtl="0" eaLnBrk="1" latinLnBrk="0" hangingPunct="1">
        <a:defRPr sz="1801" kern="1200">
          <a:solidFill>
            <a:schemeClr val="tx1"/>
          </a:solidFill>
          <a:latin typeface="+mn-lt"/>
          <a:ea typeface="+mn-ea"/>
          <a:cs typeface="+mn-cs"/>
        </a:defRPr>
      </a:lvl3pPr>
      <a:lvl4pPr marL="1371819" algn="l" defTabSz="914545" rtl="0" eaLnBrk="1" latinLnBrk="0" hangingPunct="1">
        <a:defRPr sz="1801" kern="1200">
          <a:solidFill>
            <a:schemeClr val="tx1"/>
          </a:solidFill>
          <a:latin typeface="+mn-lt"/>
          <a:ea typeface="+mn-ea"/>
          <a:cs typeface="+mn-cs"/>
        </a:defRPr>
      </a:lvl4pPr>
      <a:lvl5pPr marL="1829093" algn="l" defTabSz="914545" rtl="0" eaLnBrk="1" latinLnBrk="0" hangingPunct="1">
        <a:defRPr sz="1801" kern="1200">
          <a:solidFill>
            <a:schemeClr val="tx1"/>
          </a:solidFill>
          <a:latin typeface="+mn-lt"/>
          <a:ea typeface="+mn-ea"/>
          <a:cs typeface="+mn-cs"/>
        </a:defRPr>
      </a:lvl5pPr>
      <a:lvl6pPr marL="2286367" algn="l" defTabSz="914545" rtl="0" eaLnBrk="1" latinLnBrk="0" hangingPunct="1">
        <a:defRPr sz="1801" kern="1200">
          <a:solidFill>
            <a:schemeClr val="tx1"/>
          </a:solidFill>
          <a:latin typeface="+mn-lt"/>
          <a:ea typeface="+mn-ea"/>
          <a:cs typeface="+mn-cs"/>
        </a:defRPr>
      </a:lvl6pPr>
      <a:lvl7pPr marL="2743638" algn="l" defTabSz="914545" rtl="0" eaLnBrk="1" latinLnBrk="0" hangingPunct="1">
        <a:defRPr sz="1801" kern="1200">
          <a:solidFill>
            <a:schemeClr val="tx1"/>
          </a:solidFill>
          <a:latin typeface="+mn-lt"/>
          <a:ea typeface="+mn-ea"/>
          <a:cs typeface="+mn-cs"/>
        </a:defRPr>
      </a:lvl7pPr>
      <a:lvl8pPr marL="3200912" algn="l" defTabSz="914545" rtl="0" eaLnBrk="1" latinLnBrk="0" hangingPunct="1">
        <a:defRPr sz="1801" kern="1200">
          <a:solidFill>
            <a:schemeClr val="tx1"/>
          </a:solidFill>
          <a:latin typeface="+mn-lt"/>
          <a:ea typeface="+mn-ea"/>
          <a:cs typeface="+mn-cs"/>
        </a:defRPr>
      </a:lvl8pPr>
      <a:lvl9pPr marL="3658185" algn="l" defTabSz="914545"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em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emf"/><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emf"/><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840C4-F553-472C-9D6C-A21CB1DF3698}"/>
              </a:ext>
            </a:extLst>
          </p:cNvPr>
          <p:cNvSpPr>
            <a:spLocks noGrp="1"/>
          </p:cNvSpPr>
          <p:nvPr>
            <p:ph type="title"/>
          </p:nvPr>
        </p:nvSpPr>
        <p:spPr>
          <a:xfrm>
            <a:off x="838200" y="195944"/>
            <a:ext cx="10515600" cy="1325563"/>
          </a:xfrm>
        </p:spPr>
        <p:txBody>
          <a:bodyPr/>
          <a:lstStyle/>
          <a:p>
            <a:r>
              <a:rPr lang="en-IE" b="1" dirty="0">
                <a:solidFill>
                  <a:srgbClr val="FEDB00"/>
                </a:solidFill>
              </a:rPr>
              <a:t>Abbey Quarter – Conservation Plan</a:t>
            </a:r>
          </a:p>
        </p:txBody>
      </p:sp>
      <p:pic>
        <p:nvPicPr>
          <p:cNvPr id="7" name="Picture 6">
            <a:extLst>
              <a:ext uri="{FF2B5EF4-FFF2-40B4-BE49-F238E27FC236}">
                <a16:creationId xmlns:a16="http://schemas.microsoft.com/office/drawing/2014/main" id="{F863558C-56BD-4848-AE46-9C5F1383871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30176" y="1354181"/>
            <a:ext cx="7650966" cy="5307875"/>
          </a:xfrm>
          <a:prstGeom prst="rect">
            <a:avLst/>
          </a:prstGeom>
          <a:noFill/>
          <a:ln w="9525">
            <a:noFill/>
            <a:miter lim="800000"/>
            <a:headEnd/>
            <a:tailEnd/>
          </a:ln>
        </p:spPr>
      </p:pic>
    </p:spTree>
    <p:extLst>
      <p:ext uri="{BB962C8B-B14F-4D97-AF65-F5344CB8AC3E}">
        <p14:creationId xmlns:p14="http://schemas.microsoft.com/office/powerpoint/2010/main" val="598265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08572" y="600651"/>
            <a:ext cx="1429591" cy="614412"/>
          </a:xfrm>
          <a:prstGeom prst="rect">
            <a:avLst/>
          </a:prstGeom>
        </p:spPr>
      </p:pic>
      <p:sp>
        <p:nvSpPr>
          <p:cNvPr id="4" name="Rectangle 3">
            <a:extLst>
              <a:ext uri="{FF2B5EF4-FFF2-40B4-BE49-F238E27FC236}">
                <a16:creationId xmlns:a16="http://schemas.microsoft.com/office/drawing/2014/main" id="{57B5D6E7-DE51-4791-8169-8304362724B2}"/>
              </a:ext>
            </a:extLst>
          </p:cNvPr>
          <p:cNvSpPr/>
          <p:nvPr/>
        </p:nvSpPr>
        <p:spPr>
          <a:xfrm>
            <a:off x="246492" y="380178"/>
            <a:ext cx="7707337" cy="7232749"/>
          </a:xfrm>
          <a:prstGeom prst="rect">
            <a:avLst/>
          </a:prstGeom>
        </p:spPr>
        <p:txBody>
          <a:bodyPr wrap="square">
            <a:spAutoFit/>
          </a:bodyPr>
          <a:lstStyle/>
          <a:p>
            <a:r>
              <a:rPr lang="en-US" dirty="0"/>
              <a:t> 	 	</a:t>
            </a:r>
          </a:p>
          <a:p>
            <a:r>
              <a:rPr lang="en-US" sz="2400" b="1" u="sng" dirty="0">
                <a:solidFill>
                  <a:schemeClr val="accent4">
                    <a:lumMod val="60000"/>
                    <a:lumOff val="40000"/>
                  </a:schemeClr>
                </a:solidFill>
              </a:rPr>
              <a:t>Conservation Strategies</a:t>
            </a:r>
          </a:p>
          <a:p>
            <a:endParaRPr lang="en-US" dirty="0">
              <a:solidFill>
                <a:schemeClr val="accent4">
                  <a:lumMod val="60000"/>
                  <a:lumOff val="40000"/>
                </a:schemeClr>
              </a:solidFill>
            </a:endParaRPr>
          </a:p>
          <a:p>
            <a:pPr marL="285750" indent="-285750">
              <a:buFont typeface="Arial" panose="020B0604020202020204" pitchFamily="34" charset="0"/>
              <a:buChar char="•"/>
            </a:pPr>
            <a:r>
              <a:rPr lang="en-US" b="1" u="sng" dirty="0">
                <a:solidFill>
                  <a:schemeClr val="accent4">
                    <a:lumMod val="60000"/>
                    <a:lumOff val="40000"/>
                  </a:schemeClr>
                </a:solidFill>
              </a:rPr>
              <a:t>International Charters &amp; Conventions</a:t>
            </a:r>
          </a:p>
          <a:p>
            <a:pPr marL="285750" indent="-285750">
              <a:buFont typeface="Arial" panose="020B0604020202020204" pitchFamily="34" charset="0"/>
              <a:buChar char="•"/>
            </a:pPr>
            <a:endParaRPr lang="en-US" dirty="0">
              <a:solidFill>
                <a:schemeClr val="accent4">
                  <a:lumMod val="60000"/>
                  <a:lumOff val="40000"/>
                </a:schemeClr>
              </a:solidFill>
            </a:endParaRPr>
          </a:p>
          <a:p>
            <a:pPr marL="742950" lvl="1" indent="-285750">
              <a:buFont typeface="Arial" panose="020B0604020202020204" pitchFamily="34" charset="0"/>
              <a:buChar char="•"/>
            </a:pPr>
            <a:r>
              <a:rPr lang="en-US" sz="1400" dirty="0">
                <a:solidFill>
                  <a:schemeClr val="accent4">
                    <a:lumMod val="60000"/>
                    <a:lumOff val="40000"/>
                  </a:schemeClr>
                </a:solidFill>
              </a:rPr>
              <a:t>UNESCO ‘International Charter for the Conservation of Monuments and sites (Venice Charter)</a:t>
            </a:r>
          </a:p>
          <a:p>
            <a:pPr marL="742950" lvl="1" indent="-285750">
              <a:buFont typeface="Arial" panose="020B0604020202020204" pitchFamily="34" charset="0"/>
              <a:buChar char="•"/>
            </a:pPr>
            <a:r>
              <a:rPr lang="en-US" sz="1400" dirty="0">
                <a:solidFill>
                  <a:schemeClr val="accent4">
                    <a:lumMod val="60000"/>
                    <a:lumOff val="40000"/>
                  </a:schemeClr>
                </a:solidFill>
              </a:rPr>
              <a:t>UNESCO ‘Convention Concerning the Protection of World Cultural and Natural Heritage’</a:t>
            </a:r>
          </a:p>
          <a:p>
            <a:pPr marL="742950" lvl="1" indent="-285750">
              <a:buFont typeface="Arial" panose="020B0604020202020204" pitchFamily="34" charset="0"/>
              <a:buChar char="•"/>
            </a:pPr>
            <a:r>
              <a:rPr lang="en-US" sz="1400" dirty="0">
                <a:solidFill>
                  <a:schemeClr val="accent4">
                    <a:lumMod val="60000"/>
                    <a:lumOff val="40000"/>
                  </a:schemeClr>
                </a:solidFill>
              </a:rPr>
              <a:t>Convention for the </a:t>
            </a:r>
            <a:r>
              <a:rPr lang="en-US" sz="1400" dirty="0" err="1">
                <a:solidFill>
                  <a:schemeClr val="accent4">
                    <a:lumMod val="60000"/>
                    <a:lumOff val="40000"/>
                  </a:schemeClr>
                </a:solidFill>
              </a:rPr>
              <a:t>Protecion</a:t>
            </a:r>
            <a:r>
              <a:rPr lang="en-US" sz="1400" dirty="0">
                <a:solidFill>
                  <a:schemeClr val="accent4">
                    <a:lumMod val="60000"/>
                    <a:lumOff val="40000"/>
                  </a:schemeClr>
                </a:solidFill>
              </a:rPr>
              <a:t> of Architectural Heritage of Europe’ 1985 (Granada convention)</a:t>
            </a:r>
          </a:p>
          <a:p>
            <a:pPr marL="742950" lvl="1" indent="-285750">
              <a:buFont typeface="Arial" panose="020B0604020202020204" pitchFamily="34" charset="0"/>
              <a:buChar char="•"/>
            </a:pPr>
            <a:r>
              <a:rPr lang="en-US" sz="1400" dirty="0">
                <a:solidFill>
                  <a:schemeClr val="accent4">
                    <a:lumMod val="60000"/>
                    <a:lumOff val="40000"/>
                  </a:schemeClr>
                </a:solidFill>
              </a:rPr>
              <a:t>ICOMOS ‘Charter for the Conservation of Places of Cultural Significance’  (Burra Charter)</a:t>
            </a:r>
          </a:p>
          <a:p>
            <a:pPr marL="742950" lvl="1" indent="-285750">
              <a:buFont typeface="Arial" panose="020B0604020202020204" pitchFamily="34" charset="0"/>
              <a:buChar char="•"/>
            </a:pPr>
            <a:r>
              <a:rPr lang="en-US" sz="1400" dirty="0">
                <a:solidFill>
                  <a:schemeClr val="accent4">
                    <a:lumMod val="60000"/>
                    <a:lumOff val="40000"/>
                  </a:schemeClr>
                </a:solidFill>
              </a:rPr>
              <a:t>ICOMOS ‘Charter for the Protection and Management of Archaeological Heritage’</a:t>
            </a:r>
          </a:p>
          <a:p>
            <a:pPr marL="742950" lvl="1" indent="-285750">
              <a:buFont typeface="Arial" panose="020B0604020202020204" pitchFamily="34" charset="0"/>
              <a:buChar char="•"/>
            </a:pPr>
            <a:r>
              <a:rPr lang="en-US" sz="1400" dirty="0">
                <a:solidFill>
                  <a:schemeClr val="accent4">
                    <a:lumMod val="60000"/>
                    <a:lumOff val="40000"/>
                  </a:schemeClr>
                </a:solidFill>
              </a:rPr>
              <a:t>‘European Convention for the Protection of Archaeological Heritage’ 1992 Valetta Treaty</a:t>
            </a:r>
          </a:p>
          <a:p>
            <a:pPr marL="285750" indent="-285750">
              <a:buFont typeface="Arial" panose="020B0604020202020204" pitchFamily="34" charset="0"/>
              <a:buChar char="•"/>
            </a:pPr>
            <a:endParaRPr lang="en-US" dirty="0">
              <a:solidFill>
                <a:schemeClr val="accent4">
                  <a:lumMod val="60000"/>
                  <a:lumOff val="40000"/>
                </a:schemeClr>
              </a:solidFill>
            </a:endParaRPr>
          </a:p>
          <a:p>
            <a:pPr marL="285750" indent="-285750">
              <a:buFont typeface="Arial" panose="020B0604020202020204" pitchFamily="34" charset="0"/>
              <a:buChar char="•"/>
            </a:pPr>
            <a:r>
              <a:rPr lang="en-US" b="1" u="sng" dirty="0">
                <a:solidFill>
                  <a:schemeClr val="accent4">
                    <a:lumMod val="60000"/>
                    <a:lumOff val="40000"/>
                  </a:schemeClr>
                </a:solidFill>
              </a:rPr>
              <a:t>National Monuments Legislation </a:t>
            </a:r>
            <a:r>
              <a:rPr lang="en-US" dirty="0">
                <a:solidFill>
                  <a:schemeClr val="accent4">
                    <a:lumMod val="60000"/>
                    <a:lumOff val="40000"/>
                  </a:schemeClr>
                </a:solidFill>
              </a:rPr>
              <a:t>-  National Monument</a:t>
            </a:r>
          </a:p>
          <a:p>
            <a:pPr marL="742950" lvl="1" indent="-285750">
              <a:buFont typeface="Arial" panose="020B0604020202020204" pitchFamily="34" charset="0"/>
              <a:buChar char="•"/>
            </a:pPr>
            <a:r>
              <a:rPr lang="en-US" i="1" dirty="0">
                <a:solidFill>
                  <a:schemeClr val="accent4">
                    <a:lumMod val="60000"/>
                    <a:lumOff val="40000"/>
                  </a:schemeClr>
                </a:solidFill>
              </a:rPr>
              <a:t>Ministerial Consent</a:t>
            </a:r>
          </a:p>
          <a:p>
            <a:pPr marL="742950" lvl="1" indent="-285750">
              <a:buFont typeface="Arial" panose="020B0604020202020204" pitchFamily="34" charset="0"/>
              <a:buChar char="•"/>
            </a:pPr>
            <a:endParaRPr lang="en-US" dirty="0">
              <a:solidFill>
                <a:schemeClr val="accent4">
                  <a:lumMod val="60000"/>
                  <a:lumOff val="40000"/>
                </a:schemeClr>
              </a:solidFill>
            </a:endParaRPr>
          </a:p>
          <a:p>
            <a:pPr marL="285750" indent="-285750">
              <a:buFont typeface="Arial" panose="020B0604020202020204" pitchFamily="34" charset="0"/>
              <a:buChar char="•"/>
            </a:pPr>
            <a:r>
              <a:rPr lang="en-US" b="1" u="sng" dirty="0">
                <a:solidFill>
                  <a:schemeClr val="accent4">
                    <a:lumMod val="60000"/>
                    <a:lumOff val="40000"/>
                  </a:schemeClr>
                </a:solidFill>
              </a:rPr>
              <a:t>Planning &amp; Development Act</a:t>
            </a:r>
          </a:p>
          <a:p>
            <a:pPr lvl="1"/>
            <a:r>
              <a:rPr lang="en-US" sz="1600" i="1" dirty="0">
                <a:solidFill>
                  <a:schemeClr val="accent4">
                    <a:lumMod val="60000"/>
                    <a:lumOff val="40000"/>
                  </a:schemeClr>
                </a:solidFill>
              </a:rPr>
              <a:t>Development Plans to include objectives for ‘the conservation and protection of the environment incl. in particular the archaeological and natural heritage’</a:t>
            </a:r>
          </a:p>
          <a:p>
            <a:pPr marL="285750" indent="-285750">
              <a:buFont typeface="Arial" panose="020B0604020202020204" pitchFamily="34" charset="0"/>
              <a:buChar char="•"/>
            </a:pPr>
            <a:endParaRPr lang="en-US" dirty="0">
              <a:solidFill>
                <a:schemeClr val="accent4">
                  <a:lumMod val="60000"/>
                  <a:lumOff val="40000"/>
                </a:schemeClr>
              </a:solidFill>
            </a:endParaRPr>
          </a:p>
          <a:p>
            <a:pPr marL="285750" indent="-285750">
              <a:buFont typeface="Arial" panose="020B0604020202020204" pitchFamily="34" charset="0"/>
              <a:buChar char="•"/>
            </a:pPr>
            <a:r>
              <a:rPr lang="en-US" b="1" u="sng" dirty="0">
                <a:solidFill>
                  <a:schemeClr val="accent4">
                    <a:lumMod val="60000"/>
                    <a:lumOff val="40000"/>
                  </a:schemeClr>
                </a:solidFill>
              </a:rPr>
              <a:t>Kilkenny City &amp; County Development Plans</a:t>
            </a:r>
          </a:p>
          <a:p>
            <a:pPr marL="285750" indent="-285750">
              <a:buFont typeface="Arial" panose="020B0604020202020204" pitchFamily="34" charset="0"/>
              <a:buChar char="•"/>
            </a:pPr>
            <a:endParaRPr lang="en-US" dirty="0">
              <a:solidFill>
                <a:schemeClr val="accent4">
                  <a:lumMod val="60000"/>
                  <a:lumOff val="40000"/>
                </a:schemeClr>
              </a:solidFill>
            </a:endParaRPr>
          </a:p>
          <a:p>
            <a:pPr marL="285750" indent="-285750">
              <a:buFont typeface="Arial" panose="020B0604020202020204" pitchFamily="34" charset="0"/>
              <a:buChar char="•"/>
            </a:pPr>
            <a:r>
              <a:rPr lang="en-US" dirty="0">
                <a:solidFill>
                  <a:schemeClr val="accent4">
                    <a:lumMod val="60000"/>
                    <a:lumOff val="40000"/>
                  </a:schemeClr>
                </a:solidFill>
              </a:rPr>
              <a:t>Burra Charter -   “…as little as possible but as much as necessary…”</a:t>
            </a:r>
          </a:p>
          <a:p>
            <a:pPr marL="285750" indent="-285750">
              <a:buFont typeface="Arial" panose="020B0604020202020204" pitchFamily="34" charset="0"/>
              <a:buChar char="•"/>
            </a:pPr>
            <a:endParaRPr lang="en-US" dirty="0">
              <a:solidFill>
                <a:schemeClr val="accent4">
                  <a:lumMod val="60000"/>
                  <a:lumOff val="40000"/>
                </a:schemeClr>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98BE2AA9-9266-44C8-9E62-37836538D8B9}"/>
              </a:ext>
            </a:extLst>
          </p:cNvPr>
          <p:cNvPicPr>
            <a:picLocks noChangeAspect="1"/>
          </p:cNvPicPr>
          <p:nvPr/>
        </p:nvPicPr>
        <p:blipFill>
          <a:blip r:embed="rId3"/>
          <a:stretch>
            <a:fillRect/>
          </a:stretch>
        </p:blipFill>
        <p:spPr>
          <a:xfrm>
            <a:off x="8338708" y="2002971"/>
            <a:ext cx="2871445" cy="4495803"/>
          </a:xfrm>
          <a:prstGeom prst="rect">
            <a:avLst/>
          </a:prstGeom>
        </p:spPr>
      </p:pic>
    </p:spTree>
    <p:extLst>
      <p:ext uri="{BB962C8B-B14F-4D97-AF65-F5344CB8AC3E}">
        <p14:creationId xmlns:p14="http://schemas.microsoft.com/office/powerpoint/2010/main" val="308058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wipe(down)">
                                      <p:cBhvr>
                                        <p:cTn id="7" dur="500"/>
                                        <p:tgtEl>
                                          <p:spTgt spid="4">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wipe(down)">
                                      <p:cBhvr>
                                        <p:cTn id="10" dur="500"/>
                                        <p:tgtEl>
                                          <p:spTgt spid="4">
                                            <p:txEl>
                                              <p:pRg st="5" end="5"/>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wipe(down)">
                                      <p:cBhvr>
                                        <p:cTn id="13" dur="500"/>
                                        <p:tgtEl>
                                          <p:spTgt spid="4">
                                            <p:txEl>
                                              <p:pRg st="6" end="6"/>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7" end="7"/>
                                            </p:txEl>
                                          </p:spTgt>
                                        </p:tgtEl>
                                        <p:attrNameLst>
                                          <p:attrName>style.visibility</p:attrName>
                                        </p:attrNameLst>
                                      </p:cBhvr>
                                      <p:to>
                                        <p:strVal val="visible"/>
                                      </p:to>
                                    </p:set>
                                    <p:animEffect transition="in" filter="wipe(down)">
                                      <p:cBhvr>
                                        <p:cTn id="16" dur="500"/>
                                        <p:tgtEl>
                                          <p:spTgt spid="4">
                                            <p:txEl>
                                              <p:pRg st="7" end="7"/>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wipe(down)">
                                      <p:cBhvr>
                                        <p:cTn id="19" dur="500"/>
                                        <p:tgtEl>
                                          <p:spTgt spid="4">
                                            <p:txEl>
                                              <p:pRg st="8" end="8"/>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animEffect transition="in" filter="wipe(down)">
                                      <p:cBhvr>
                                        <p:cTn id="22" dur="500"/>
                                        <p:tgtEl>
                                          <p:spTgt spid="4">
                                            <p:txEl>
                                              <p:pRg st="9" end="9"/>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animEffect transition="in" filter="wipe(down)">
                                      <p:cBhvr>
                                        <p:cTn id="25" dur="500"/>
                                        <p:tgtEl>
                                          <p:spTgt spid="4">
                                            <p:txEl>
                                              <p:pRg st="10" end="1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12" end="12"/>
                                            </p:txEl>
                                          </p:spTgt>
                                        </p:tgtEl>
                                        <p:attrNameLst>
                                          <p:attrName>style.visibility</p:attrName>
                                        </p:attrNameLst>
                                      </p:cBhvr>
                                      <p:to>
                                        <p:strVal val="visible"/>
                                      </p:to>
                                    </p:set>
                                    <p:animEffect transition="in" filter="wipe(down)">
                                      <p:cBhvr>
                                        <p:cTn id="30" dur="500"/>
                                        <p:tgtEl>
                                          <p:spTgt spid="4">
                                            <p:txEl>
                                              <p:pRg st="12" end="12"/>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animEffect transition="in" filter="wipe(down)">
                                      <p:cBhvr>
                                        <p:cTn id="33" dur="500"/>
                                        <p:tgtEl>
                                          <p:spTgt spid="4">
                                            <p:txEl>
                                              <p:pRg st="13" end="1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
                                            <p:txEl>
                                              <p:pRg st="15" end="15"/>
                                            </p:txEl>
                                          </p:spTgt>
                                        </p:tgtEl>
                                        <p:attrNameLst>
                                          <p:attrName>style.visibility</p:attrName>
                                        </p:attrNameLst>
                                      </p:cBhvr>
                                      <p:to>
                                        <p:strVal val="visible"/>
                                      </p:to>
                                    </p:set>
                                    <p:animEffect transition="in" filter="wipe(down)">
                                      <p:cBhvr>
                                        <p:cTn id="38" dur="500"/>
                                        <p:tgtEl>
                                          <p:spTgt spid="4">
                                            <p:txEl>
                                              <p:pRg st="15" end="15"/>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4">
                                            <p:txEl>
                                              <p:pRg st="16" end="16"/>
                                            </p:txEl>
                                          </p:spTgt>
                                        </p:tgtEl>
                                        <p:attrNameLst>
                                          <p:attrName>style.visibility</p:attrName>
                                        </p:attrNameLst>
                                      </p:cBhvr>
                                      <p:to>
                                        <p:strVal val="visible"/>
                                      </p:to>
                                    </p:set>
                                    <p:animEffect transition="in" filter="wipe(down)">
                                      <p:cBhvr>
                                        <p:cTn id="41" dur="500"/>
                                        <p:tgtEl>
                                          <p:spTgt spid="4">
                                            <p:txEl>
                                              <p:pRg st="16" end="1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
                                            <p:txEl>
                                              <p:pRg st="18" end="18"/>
                                            </p:txEl>
                                          </p:spTgt>
                                        </p:tgtEl>
                                        <p:attrNameLst>
                                          <p:attrName>style.visibility</p:attrName>
                                        </p:attrNameLst>
                                      </p:cBhvr>
                                      <p:to>
                                        <p:strVal val="visible"/>
                                      </p:to>
                                    </p:set>
                                    <p:animEffect transition="in" filter="wipe(down)">
                                      <p:cBhvr>
                                        <p:cTn id="46" dur="500"/>
                                        <p:tgtEl>
                                          <p:spTgt spid="4">
                                            <p:txEl>
                                              <p:pRg st="18" end="1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4">
                                            <p:txEl>
                                              <p:pRg st="20" end="20"/>
                                            </p:txEl>
                                          </p:spTgt>
                                        </p:tgtEl>
                                        <p:attrNameLst>
                                          <p:attrName>style.visibility</p:attrName>
                                        </p:attrNameLst>
                                      </p:cBhvr>
                                      <p:to>
                                        <p:strVal val="visible"/>
                                      </p:to>
                                    </p:set>
                                    <p:animEffect transition="in" filter="wipe(down)">
                                      <p:cBhvr>
                                        <p:cTn id="51" dur="500"/>
                                        <p:tgtEl>
                                          <p:spTgt spid="4">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B5D6E7-DE51-4791-8169-8304362724B2}"/>
              </a:ext>
            </a:extLst>
          </p:cNvPr>
          <p:cNvSpPr/>
          <p:nvPr/>
        </p:nvSpPr>
        <p:spPr>
          <a:xfrm>
            <a:off x="304801" y="394692"/>
            <a:ext cx="7445828" cy="6278642"/>
          </a:xfrm>
          <a:prstGeom prst="rect">
            <a:avLst/>
          </a:prstGeom>
        </p:spPr>
        <p:txBody>
          <a:bodyPr wrap="square">
            <a:spAutoFit/>
          </a:bodyPr>
          <a:lstStyle/>
          <a:p>
            <a:r>
              <a:rPr lang="en-US" dirty="0"/>
              <a:t> 	 	</a:t>
            </a:r>
          </a:p>
          <a:p>
            <a:r>
              <a:rPr lang="en-US" sz="2400" b="1" dirty="0">
                <a:solidFill>
                  <a:schemeClr val="accent4">
                    <a:lumMod val="60000"/>
                    <a:lumOff val="40000"/>
                  </a:schemeClr>
                </a:solidFill>
              </a:rPr>
              <a:t>Conservation Strategies</a:t>
            </a:r>
          </a:p>
          <a:p>
            <a:endParaRPr lang="en-US" dirty="0">
              <a:solidFill>
                <a:schemeClr val="accent4">
                  <a:lumMod val="60000"/>
                  <a:lumOff val="40000"/>
                </a:schemeClr>
              </a:solidFill>
            </a:endParaRPr>
          </a:p>
          <a:p>
            <a:pPr marL="285750" indent="-285750">
              <a:buFont typeface="Arial" panose="020B0604020202020204" pitchFamily="34" charset="0"/>
              <a:buChar char="•"/>
            </a:pPr>
            <a:r>
              <a:rPr lang="en-US" dirty="0">
                <a:solidFill>
                  <a:schemeClr val="accent4">
                    <a:lumMod val="60000"/>
                    <a:lumOff val="40000"/>
                  </a:schemeClr>
                </a:solidFill>
              </a:rPr>
              <a:t>Conservation Plan sets out conservation work for each structure.</a:t>
            </a:r>
          </a:p>
          <a:p>
            <a:pPr marL="742950" lvl="1" indent="-285750">
              <a:buFont typeface="Arial" panose="020B0604020202020204" pitchFamily="34" charset="0"/>
              <a:buChar char="•"/>
            </a:pPr>
            <a:r>
              <a:rPr lang="en-US" dirty="0">
                <a:solidFill>
                  <a:schemeClr val="accent4">
                    <a:lumMod val="60000"/>
                    <a:lumOff val="40000"/>
                  </a:schemeClr>
                </a:solidFill>
              </a:rPr>
              <a:t>Urgent, Short term, Medium Term, Long term</a:t>
            </a:r>
          </a:p>
          <a:p>
            <a:pPr marL="285750" indent="-285750">
              <a:buFont typeface="Arial" panose="020B0604020202020204" pitchFamily="34" charset="0"/>
              <a:buChar char="•"/>
            </a:pPr>
            <a:endParaRPr lang="en-US" dirty="0">
              <a:solidFill>
                <a:schemeClr val="accent4">
                  <a:lumMod val="60000"/>
                  <a:lumOff val="40000"/>
                </a:schemeClr>
              </a:solidFill>
            </a:endParaRPr>
          </a:p>
          <a:p>
            <a:pPr marL="285750" indent="-285750">
              <a:buFont typeface="Arial" panose="020B0604020202020204" pitchFamily="34" charset="0"/>
              <a:buChar char="•"/>
            </a:pPr>
            <a:r>
              <a:rPr lang="en-US" b="1" u="sng" dirty="0">
                <a:solidFill>
                  <a:schemeClr val="accent4">
                    <a:lumMod val="60000"/>
                    <a:lumOff val="40000"/>
                  </a:schemeClr>
                </a:solidFill>
              </a:rPr>
              <a:t>Policies</a:t>
            </a:r>
          </a:p>
          <a:p>
            <a:pPr marL="742950" lvl="1" indent="-285750">
              <a:buFont typeface="Arial" panose="020B0604020202020204" pitchFamily="34" charset="0"/>
              <a:buChar char="•"/>
            </a:pPr>
            <a:r>
              <a:rPr lang="en-US" dirty="0">
                <a:solidFill>
                  <a:schemeClr val="accent4">
                    <a:lumMod val="60000"/>
                    <a:lumOff val="40000"/>
                  </a:schemeClr>
                </a:solidFill>
              </a:rPr>
              <a:t>Protection of Archaeological Heritage (Buried)</a:t>
            </a:r>
          </a:p>
          <a:p>
            <a:pPr marL="742950" lvl="1" indent="-285750">
              <a:buFont typeface="Arial" panose="020B0604020202020204" pitchFamily="34" charset="0"/>
              <a:buChar char="•"/>
            </a:pPr>
            <a:r>
              <a:rPr lang="en-US" dirty="0">
                <a:solidFill>
                  <a:schemeClr val="accent4">
                    <a:lumMod val="60000"/>
                    <a:lumOff val="40000"/>
                  </a:schemeClr>
                </a:solidFill>
              </a:rPr>
              <a:t>Protection of Archaeological Heritage (Standing)</a:t>
            </a:r>
          </a:p>
          <a:p>
            <a:pPr marL="742950" lvl="1" indent="-285750">
              <a:buFont typeface="Arial" panose="020B0604020202020204" pitchFamily="34" charset="0"/>
              <a:buChar char="•"/>
            </a:pPr>
            <a:r>
              <a:rPr lang="en-US" dirty="0">
                <a:solidFill>
                  <a:schemeClr val="accent4">
                    <a:lumMod val="60000"/>
                    <a:lumOff val="40000"/>
                  </a:schemeClr>
                </a:solidFill>
              </a:rPr>
              <a:t>Repair &amp; maintenance</a:t>
            </a:r>
          </a:p>
          <a:p>
            <a:pPr marL="742950" lvl="1" indent="-285750">
              <a:buFont typeface="Arial" panose="020B0604020202020204" pitchFamily="34" charset="0"/>
              <a:buChar char="•"/>
            </a:pPr>
            <a:r>
              <a:rPr lang="en-US" dirty="0">
                <a:solidFill>
                  <a:schemeClr val="accent4">
                    <a:lumMod val="60000"/>
                    <a:lumOff val="40000"/>
                  </a:schemeClr>
                </a:solidFill>
              </a:rPr>
              <a:t>Intervention</a:t>
            </a:r>
          </a:p>
          <a:p>
            <a:pPr marL="742950" lvl="1" indent="-285750">
              <a:buFont typeface="Arial" panose="020B0604020202020204" pitchFamily="34" charset="0"/>
              <a:buChar char="•"/>
            </a:pPr>
            <a:r>
              <a:rPr lang="en-US" dirty="0">
                <a:solidFill>
                  <a:schemeClr val="accent4">
                    <a:lumMod val="60000"/>
                    <a:lumOff val="40000"/>
                  </a:schemeClr>
                </a:solidFill>
              </a:rPr>
              <a:t>Reversibility</a:t>
            </a:r>
          </a:p>
          <a:p>
            <a:pPr marL="742950" lvl="1" indent="-285750">
              <a:buFont typeface="Arial" panose="020B0604020202020204" pitchFamily="34" charset="0"/>
              <a:buChar char="•"/>
            </a:pPr>
            <a:r>
              <a:rPr lang="en-US" dirty="0">
                <a:solidFill>
                  <a:schemeClr val="accent4">
                    <a:lumMod val="60000"/>
                    <a:lumOff val="40000"/>
                  </a:schemeClr>
                </a:solidFill>
              </a:rPr>
              <a:t>Visitor Facilities</a:t>
            </a:r>
          </a:p>
          <a:p>
            <a:pPr marL="742950" lvl="1" indent="-285750">
              <a:buFont typeface="Arial" panose="020B0604020202020204" pitchFamily="34" charset="0"/>
              <a:buChar char="•"/>
            </a:pPr>
            <a:r>
              <a:rPr lang="en-US" dirty="0">
                <a:solidFill>
                  <a:schemeClr val="accent4">
                    <a:lumMod val="60000"/>
                    <a:lumOff val="40000"/>
                  </a:schemeClr>
                </a:solidFill>
              </a:rPr>
              <a:t>Expert Advice &amp; Skills</a:t>
            </a:r>
          </a:p>
          <a:p>
            <a:pPr marL="742950" lvl="1" indent="-285750">
              <a:buFont typeface="Arial" panose="020B0604020202020204" pitchFamily="34" charset="0"/>
              <a:buChar char="•"/>
            </a:pPr>
            <a:r>
              <a:rPr lang="en-US" dirty="0">
                <a:solidFill>
                  <a:schemeClr val="accent4">
                    <a:lumMod val="60000"/>
                    <a:lumOff val="40000"/>
                  </a:schemeClr>
                </a:solidFill>
              </a:rPr>
              <a:t>Continued Liaison</a:t>
            </a:r>
          </a:p>
          <a:p>
            <a:pPr marL="742950" lvl="1" indent="-285750">
              <a:buFont typeface="Arial" panose="020B0604020202020204" pitchFamily="34" charset="0"/>
              <a:buChar char="•"/>
            </a:pPr>
            <a:r>
              <a:rPr lang="en-US" dirty="0">
                <a:solidFill>
                  <a:schemeClr val="accent4">
                    <a:lumMod val="60000"/>
                    <a:lumOff val="40000"/>
                  </a:schemeClr>
                </a:solidFill>
              </a:rPr>
              <a:t>Settings &amp; Key Views</a:t>
            </a:r>
          </a:p>
          <a:p>
            <a:pPr marL="742950" lvl="1" indent="-285750">
              <a:buFont typeface="Arial" panose="020B0604020202020204" pitchFamily="34" charset="0"/>
              <a:buChar char="•"/>
            </a:pPr>
            <a:r>
              <a:rPr lang="en-US" dirty="0">
                <a:solidFill>
                  <a:schemeClr val="accent4">
                    <a:lumMod val="60000"/>
                    <a:lumOff val="40000"/>
                  </a:schemeClr>
                </a:solidFill>
              </a:rPr>
              <a:t>Inspections</a:t>
            </a:r>
          </a:p>
          <a:p>
            <a:pPr marL="742950" lvl="1" indent="-285750">
              <a:buFont typeface="Arial" panose="020B0604020202020204" pitchFamily="34" charset="0"/>
              <a:buChar char="•"/>
            </a:pPr>
            <a:r>
              <a:rPr lang="en-US" dirty="0">
                <a:solidFill>
                  <a:schemeClr val="accent4">
                    <a:lumMod val="60000"/>
                    <a:lumOff val="40000"/>
                  </a:schemeClr>
                </a:solidFill>
              </a:rPr>
              <a:t>Monitoring</a:t>
            </a:r>
          </a:p>
          <a:p>
            <a:pPr marL="742950" lvl="1" indent="-285750">
              <a:buFont typeface="Arial" panose="020B0604020202020204" pitchFamily="34" charset="0"/>
              <a:buChar char="•"/>
            </a:pPr>
            <a:r>
              <a:rPr lang="en-US" dirty="0">
                <a:solidFill>
                  <a:schemeClr val="accent4">
                    <a:lumMod val="60000"/>
                    <a:lumOff val="40000"/>
                  </a:schemeClr>
                </a:solidFill>
              </a:rPr>
              <a:t>Ecology</a:t>
            </a:r>
          </a:p>
          <a:p>
            <a:pPr marL="285750" indent="-285750">
              <a:buFont typeface="Arial" panose="020B0604020202020204" pitchFamily="34" charset="0"/>
              <a:buChar char="•"/>
            </a:pPr>
            <a:endParaRPr lang="en-US" b="1" u="sng" dirty="0">
              <a:solidFill>
                <a:schemeClr val="accent4">
                  <a:lumMod val="60000"/>
                  <a:lumOff val="40000"/>
                </a:schemeClr>
              </a:solidFill>
            </a:endParaRPr>
          </a:p>
          <a:p>
            <a:pPr marL="285750" indent="-285750">
              <a:buFont typeface="Arial" panose="020B0604020202020204" pitchFamily="34" charset="0"/>
              <a:buChar char="•"/>
            </a:pPr>
            <a:endParaRPr lang="en-US" dirty="0">
              <a:solidFill>
                <a:schemeClr val="accent4">
                  <a:lumMod val="60000"/>
                  <a:lumOff val="40000"/>
                </a:schemeClr>
              </a:solidFill>
            </a:endParaRPr>
          </a:p>
          <a:p>
            <a:pPr marL="742950" lvl="1" indent="-285750">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98BE2AA9-9266-44C8-9E62-37836538D8B9}"/>
              </a:ext>
            </a:extLst>
          </p:cNvPr>
          <p:cNvPicPr>
            <a:picLocks noChangeAspect="1"/>
          </p:cNvPicPr>
          <p:nvPr/>
        </p:nvPicPr>
        <p:blipFill rotWithShape="1">
          <a:blip r:embed="rId3"/>
          <a:srcRect r="3527" b="5607"/>
          <a:stretch/>
        </p:blipFill>
        <p:spPr>
          <a:xfrm>
            <a:off x="7750629" y="732411"/>
            <a:ext cx="3657601" cy="5603204"/>
          </a:xfrm>
          <a:prstGeom prst="rect">
            <a:avLst/>
          </a:prstGeom>
        </p:spPr>
      </p:pic>
    </p:spTree>
    <p:extLst>
      <p:ext uri="{BB962C8B-B14F-4D97-AF65-F5344CB8AC3E}">
        <p14:creationId xmlns:p14="http://schemas.microsoft.com/office/powerpoint/2010/main" val="1592680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BE2AA9-9266-44C8-9E62-37836538D8B9}"/>
              </a:ext>
            </a:extLst>
          </p:cNvPr>
          <p:cNvPicPr>
            <a:picLocks noChangeAspect="1"/>
          </p:cNvPicPr>
          <p:nvPr/>
        </p:nvPicPr>
        <p:blipFill rotWithShape="1">
          <a:blip r:embed="rId3"/>
          <a:srcRect r="3527" b="5607"/>
          <a:stretch/>
        </p:blipFill>
        <p:spPr>
          <a:xfrm>
            <a:off x="772009" y="737967"/>
            <a:ext cx="4032220" cy="6177097"/>
          </a:xfrm>
          <a:prstGeom prst="rect">
            <a:avLst/>
          </a:prstGeom>
        </p:spPr>
      </p:pic>
      <p:pic>
        <p:nvPicPr>
          <p:cNvPr id="3" name="Picture 2">
            <a:extLst>
              <a:ext uri="{FF2B5EF4-FFF2-40B4-BE49-F238E27FC236}">
                <a16:creationId xmlns:a16="http://schemas.microsoft.com/office/drawing/2014/main" id="{6064DB03-749F-4922-A951-E97BA33769AB}"/>
              </a:ext>
            </a:extLst>
          </p:cNvPr>
          <p:cNvPicPr>
            <a:picLocks noChangeAspect="1"/>
          </p:cNvPicPr>
          <p:nvPr/>
        </p:nvPicPr>
        <p:blipFill rotWithShape="1">
          <a:blip r:embed="rId4"/>
          <a:srcRect r="2756" b="9418"/>
          <a:stretch/>
        </p:blipFill>
        <p:spPr>
          <a:xfrm>
            <a:off x="4614420" y="0"/>
            <a:ext cx="3324893" cy="4133070"/>
          </a:xfrm>
          <a:prstGeom prst="rect">
            <a:avLst/>
          </a:prstGeom>
        </p:spPr>
      </p:pic>
      <p:pic>
        <p:nvPicPr>
          <p:cNvPr id="6" name="Picture 5">
            <a:extLst>
              <a:ext uri="{FF2B5EF4-FFF2-40B4-BE49-F238E27FC236}">
                <a16:creationId xmlns:a16="http://schemas.microsoft.com/office/drawing/2014/main" id="{25471664-4CD6-47BE-8844-2EF101C47D79}"/>
              </a:ext>
            </a:extLst>
          </p:cNvPr>
          <p:cNvPicPr>
            <a:picLocks noChangeAspect="1"/>
          </p:cNvPicPr>
          <p:nvPr/>
        </p:nvPicPr>
        <p:blipFill>
          <a:blip r:embed="rId5"/>
          <a:stretch>
            <a:fillRect/>
          </a:stretch>
        </p:blipFill>
        <p:spPr>
          <a:xfrm>
            <a:off x="6096000" y="3875314"/>
            <a:ext cx="3627598" cy="2771509"/>
          </a:xfrm>
          <a:prstGeom prst="rect">
            <a:avLst/>
          </a:prstGeom>
        </p:spPr>
      </p:pic>
      <p:pic>
        <p:nvPicPr>
          <p:cNvPr id="5" name="Picture 4">
            <a:extLst>
              <a:ext uri="{FF2B5EF4-FFF2-40B4-BE49-F238E27FC236}">
                <a16:creationId xmlns:a16="http://schemas.microsoft.com/office/drawing/2014/main" id="{357DCDA0-3A90-474A-8FA7-8D3C6620AD5F}"/>
              </a:ext>
            </a:extLst>
          </p:cNvPr>
          <p:cNvPicPr>
            <a:picLocks noChangeAspect="1"/>
          </p:cNvPicPr>
          <p:nvPr/>
        </p:nvPicPr>
        <p:blipFill>
          <a:blip r:embed="rId6"/>
          <a:stretch>
            <a:fillRect/>
          </a:stretch>
        </p:blipFill>
        <p:spPr>
          <a:xfrm>
            <a:off x="7792393" y="798286"/>
            <a:ext cx="3627598" cy="2791406"/>
          </a:xfrm>
          <a:prstGeom prst="rect">
            <a:avLst/>
          </a:prstGeom>
        </p:spPr>
      </p:pic>
      <p:pic>
        <p:nvPicPr>
          <p:cNvPr id="7" name="Picture 6">
            <a:extLst>
              <a:ext uri="{FF2B5EF4-FFF2-40B4-BE49-F238E27FC236}">
                <a16:creationId xmlns:a16="http://schemas.microsoft.com/office/drawing/2014/main" id="{CE9A3E38-5C24-4C29-915E-7E319F85192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6665" y="222893"/>
            <a:ext cx="1198455" cy="515074"/>
          </a:xfrm>
          <a:prstGeom prst="rect">
            <a:avLst/>
          </a:prstGeom>
        </p:spPr>
      </p:pic>
      <p:sp>
        <p:nvSpPr>
          <p:cNvPr id="4" name="Oval 3">
            <a:extLst>
              <a:ext uri="{FF2B5EF4-FFF2-40B4-BE49-F238E27FC236}">
                <a16:creationId xmlns:a16="http://schemas.microsoft.com/office/drawing/2014/main" id="{8CD9346F-F8A1-44E8-BD6C-D00A8A30D4ED}"/>
              </a:ext>
            </a:extLst>
          </p:cNvPr>
          <p:cNvSpPr/>
          <p:nvPr/>
        </p:nvSpPr>
        <p:spPr>
          <a:xfrm>
            <a:off x="1563001" y="2286000"/>
            <a:ext cx="1038225" cy="1504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541B81A2-2FE6-41D1-8D78-7FE5B04B0995}"/>
              </a:ext>
            </a:extLst>
          </p:cNvPr>
          <p:cNvSpPr txBox="1"/>
          <p:nvPr/>
        </p:nvSpPr>
        <p:spPr>
          <a:xfrm>
            <a:off x="990600" y="6467475"/>
            <a:ext cx="828675" cy="369332"/>
          </a:xfrm>
          <a:prstGeom prst="rect">
            <a:avLst/>
          </a:prstGeom>
          <a:noFill/>
        </p:spPr>
        <p:txBody>
          <a:bodyPr wrap="square" rtlCol="0">
            <a:spAutoFit/>
          </a:bodyPr>
          <a:lstStyle/>
          <a:p>
            <a:r>
              <a:rPr lang="en-IE" b="1" dirty="0">
                <a:solidFill>
                  <a:srgbClr val="FF0000"/>
                </a:solidFill>
                <a:latin typeface="Kessel 105 Book" charset="-128"/>
                <a:ea typeface="Kessel 105 Book" charset="-128"/>
                <a:cs typeface="Kessel 105 Book" charset="-128"/>
              </a:rPr>
              <a:t>1880</a:t>
            </a:r>
          </a:p>
        </p:txBody>
      </p:sp>
    </p:spTree>
    <p:extLst>
      <p:ext uri="{BB962C8B-B14F-4D97-AF65-F5344CB8AC3E}">
        <p14:creationId xmlns:p14="http://schemas.microsoft.com/office/powerpoint/2010/main" val="127774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3BDF7A-7C60-4FBE-96E2-2FA2D7332246}"/>
              </a:ext>
            </a:extLst>
          </p:cNvPr>
          <p:cNvSpPr/>
          <p:nvPr/>
        </p:nvSpPr>
        <p:spPr>
          <a:xfrm>
            <a:off x="436546" y="293445"/>
            <a:ext cx="7234919" cy="4124206"/>
          </a:xfrm>
          <a:prstGeom prst="rect">
            <a:avLst/>
          </a:prstGeom>
        </p:spPr>
        <p:txBody>
          <a:bodyPr wrap="square">
            <a:spAutoFit/>
          </a:bodyPr>
          <a:lstStyle/>
          <a:p>
            <a:r>
              <a:rPr lang="en-US" sz="2400" b="1" u="sng" dirty="0">
                <a:solidFill>
                  <a:srgbClr val="FEDB00"/>
                </a:solidFill>
              </a:rPr>
              <a:t>Development Strategies</a:t>
            </a:r>
          </a:p>
          <a:p>
            <a:endParaRPr lang="en-US" dirty="0">
              <a:solidFill>
                <a:srgbClr val="FEDB00"/>
              </a:solidFill>
            </a:endParaRPr>
          </a:p>
          <a:p>
            <a:pPr marL="285750" indent="-285750">
              <a:spcAft>
                <a:spcPts val="1200"/>
              </a:spcAft>
              <a:buFont typeface="Arial" panose="020B0604020202020204" pitchFamily="34" charset="0"/>
              <a:buChar char="•"/>
            </a:pPr>
            <a:r>
              <a:rPr lang="en-US" sz="2000" dirty="0">
                <a:solidFill>
                  <a:srgbClr val="FEDB00"/>
                </a:solidFill>
              </a:rPr>
              <a:t>Proposed park very significantly improves the setting of the Abbey, City Walls, Evans </a:t>
            </a:r>
            <a:r>
              <a:rPr lang="en-US" sz="2000" dirty="0" err="1">
                <a:solidFill>
                  <a:srgbClr val="FEDB00"/>
                </a:solidFill>
              </a:rPr>
              <a:t>Turrett</a:t>
            </a:r>
            <a:endParaRPr lang="en-US" sz="2000" dirty="0">
              <a:solidFill>
                <a:srgbClr val="FEDB00"/>
              </a:solidFill>
            </a:endParaRPr>
          </a:p>
          <a:p>
            <a:pPr marL="285750" indent="-285750">
              <a:spcAft>
                <a:spcPts val="1200"/>
              </a:spcAft>
              <a:buFont typeface="Arial" panose="020B0604020202020204" pitchFamily="34" charset="0"/>
              <a:buChar char="•"/>
            </a:pPr>
            <a:r>
              <a:rPr lang="en-US" sz="2000" dirty="0">
                <a:solidFill>
                  <a:srgbClr val="FEDB00"/>
                </a:solidFill>
              </a:rPr>
              <a:t>Park includes proposals to interpret the below ground archaeology.</a:t>
            </a:r>
          </a:p>
          <a:p>
            <a:pPr marL="285750" indent="-285750">
              <a:spcAft>
                <a:spcPts val="1200"/>
              </a:spcAft>
              <a:buFont typeface="Arial" panose="020B0604020202020204" pitchFamily="34" charset="0"/>
              <a:buChar char="•"/>
            </a:pPr>
            <a:r>
              <a:rPr lang="en-US" sz="2000" dirty="0">
                <a:solidFill>
                  <a:srgbClr val="FEDB00"/>
                </a:solidFill>
              </a:rPr>
              <a:t>New use to be sought for the former sacristy area </a:t>
            </a:r>
          </a:p>
          <a:p>
            <a:pPr marL="285750" indent="-285750">
              <a:spcAft>
                <a:spcPts val="1200"/>
              </a:spcAft>
              <a:buFont typeface="Arial" panose="020B0604020202020204" pitchFamily="34" charset="0"/>
              <a:buChar char="•"/>
            </a:pPr>
            <a:r>
              <a:rPr lang="en-US" sz="2000" dirty="0">
                <a:solidFill>
                  <a:srgbClr val="FEDB00"/>
                </a:solidFill>
              </a:rPr>
              <a:t>Clear need for KCC &amp; OPW to work together on proposals for the park &amp; Abbey.</a:t>
            </a:r>
          </a:p>
          <a:p>
            <a:pPr marL="285750" indent="-285750">
              <a:spcAft>
                <a:spcPts val="1200"/>
              </a:spcAft>
              <a:buFont typeface="Arial" panose="020B0604020202020204" pitchFamily="34" charset="0"/>
              <a:buChar char="•"/>
            </a:pPr>
            <a:r>
              <a:rPr lang="en-US" sz="2000" dirty="0">
                <a:solidFill>
                  <a:srgbClr val="FEDB00"/>
                </a:solidFill>
              </a:rPr>
              <a:t>Design concept prepared for the interface between the park and the Abbey.</a:t>
            </a:r>
          </a:p>
        </p:txBody>
      </p:sp>
      <p:sp>
        <p:nvSpPr>
          <p:cNvPr id="4" name="TextBox 3">
            <a:extLst>
              <a:ext uri="{FF2B5EF4-FFF2-40B4-BE49-F238E27FC236}">
                <a16:creationId xmlns:a16="http://schemas.microsoft.com/office/drawing/2014/main" id="{89203527-BD9D-4E42-A23F-CE368F4E1CD4}"/>
              </a:ext>
            </a:extLst>
          </p:cNvPr>
          <p:cNvSpPr txBox="1"/>
          <p:nvPr/>
        </p:nvSpPr>
        <p:spPr>
          <a:xfrm>
            <a:off x="495527" y="4552467"/>
            <a:ext cx="11200945" cy="215443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solidFill>
                  <a:srgbClr val="FEDB00"/>
                </a:solidFill>
              </a:rPr>
              <a:t>Proposed to reflect the location of St Francis well with a water feature.</a:t>
            </a:r>
          </a:p>
          <a:p>
            <a:pPr marL="285750" indent="-285750">
              <a:spcAft>
                <a:spcPts val="1200"/>
              </a:spcAft>
              <a:buFont typeface="Arial" panose="020B0604020202020204" pitchFamily="34" charset="0"/>
              <a:buChar char="•"/>
            </a:pPr>
            <a:r>
              <a:rPr lang="en-US" sz="2000" dirty="0">
                <a:solidFill>
                  <a:srgbClr val="FEDB00"/>
                </a:solidFill>
              </a:rPr>
              <a:t>Consider Options for access to Evans turret, possibly as a viewing platform.</a:t>
            </a:r>
          </a:p>
          <a:p>
            <a:pPr marL="285750" indent="-285750">
              <a:spcAft>
                <a:spcPts val="1200"/>
              </a:spcAft>
              <a:buFont typeface="Arial" panose="020B0604020202020204" pitchFamily="34" charset="0"/>
              <a:buChar char="•"/>
            </a:pPr>
            <a:r>
              <a:rPr lang="en-US" sz="2000" dirty="0">
                <a:solidFill>
                  <a:srgbClr val="FEDB00"/>
                </a:solidFill>
              </a:rPr>
              <a:t>In the long term, consideration should be given to the removal or modification of the Tasting Room</a:t>
            </a:r>
          </a:p>
          <a:p>
            <a:pPr marL="285750" indent="-285750">
              <a:spcAft>
                <a:spcPts val="1200"/>
              </a:spcAft>
              <a:buFont typeface="Arial" panose="020B0604020202020204" pitchFamily="34" charset="0"/>
              <a:buChar char="•"/>
            </a:pPr>
            <a:r>
              <a:rPr lang="en-US" sz="2000" dirty="0">
                <a:solidFill>
                  <a:srgbClr val="FEDB00"/>
                </a:solidFill>
              </a:rPr>
              <a:t>New buildings to give consideration to opening up views of the Abbey.</a:t>
            </a:r>
          </a:p>
          <a:p>
            <a:endParaRPr lang="en-IE" sz="1400" dirty="0">
              <a:latin typeface="Kessel 105 Book" charset="-128"/>
              <a:ea typeface="Kessel 105 Book" charset="-128"/>
              <a:cs typeface="Kessel 105 Book" charset="-128"/>
            </a:endParaRPr>
          </a:p>
        </p:txBody>
      </p:sp>
      <p:pic>
        <p:nvPicPr>
          <p:cNvPr id="6" name="Picture 5">
            <a:extLst>
              <a:ext uri="{FF2B5EF4-FFF2-40B4-BE49-F238E27FC236}">
                <a16:creationId xmlns:a16="http://schemas.microsoft.com/office/drawing/2014/main" id="{D7ACAC8F-2254-458E-BC05-884178DDA6E5}"/>
              </a:ext>
            </a:extLst>
          </p:cNvPr>
          <p:cNvPicPr>
            <a:picLocks noChangeAspect="1"/>
          </p:cNvPicPr>
          <p:nvPr/>
        </p:nvPicPr>
        <p:blipFill>
          <a:blip r:embed="rId2"/>
          <a:stretch>
            <a:fillRect/>
          </a:stretch>
        </p:blipFill>
        <p:spPr>
          <a:xfrm>
            <a:off x="9447723" y="2726171"/>
            <a:ext cx="2145739" cy="2673143"/>
          </a:xfrm>
          <a:prstGeom prst="rect">
            <a:avLst/>
          </a:prstGeom>
        </p:spPr>
      </p:pic>
      <p:pic>
        <p:nvPicPr>
          <p:cNvPr id="7" name="Picture 6">
            <a:extLst>
              <a:ext uri="{FF2B5EF4-FFF2-40B4-BE49-F238E27FC236}">
                <a16:creationId xmlns:a16="http://schemas.microsoft.com/office/drawing/2014/main" id="{FDC84894-B2FE-4D42-9F3B-EFAC092958B9}"/>
              </a:ext>
            </a:extLst>
          </p:cNvPr>
          <p:cNvPicPr>
            <a:picLocks noChangeAspect="1"/>
          </p:cNvPicPr>
          <p:nvPr/>
        </p:nvPicPr>
        <p:blipFill rotWithShape="1">
          <a:blip r:embed="rId3"/>
          <a:srcRect l="1063" b="4947"/>
          <a:stretch/>
        </p:blipFill>
        <p:spPr>
          <a:xfrm>
            <a:off x="7921774" y="416307"/>
            <a:ext cx="3704854" cy="2004549"/>
          </a:xfrm>
          <a:prstGeom prst="rect">
            <a:avLst/>
          </a:prstGeom>
        </p:spPr>
      </p:pic>
    </p:spTree>
    <p:extLst>
      <p:ext uri="{BB962C8B-B14F-4D97-AF65-F5344CB8AC3E}">
        <p14:creationId xmlns:p14="http://schemas.microsoft.com/office/powerpoint/2010/main" val="390885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down)">
                                      <p:cBhvr>
                                        <p:cTn id="12" dur="500"/>
                                        <p:tgtEl>
                                          <p:spTgt spid="2">
                                            <p:txEl>
                                              <p:pRg st="3" end="3"/>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wipe(down)">
                                      <p:cBhvr>
                                        <p:cTn id="20" dur="500"/>
                                        <p:tgtEl>
                                          <p:spTgt spid="2">
                                            <p:txEl>
                                              <p:pRg st="4" end="4"/>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wipe(down)">
                                      <p:cBhvr>
                                        <p:cTn id="28" dur="5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wipe(down)">
                                      <p:cBhvr>
                                        <p:cTn id="33" dur="500"/>
                                        <p:tgtEl>
                                          <p:spTgt spid="2">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down)">
                                      <p:cBhvr>
                                        <p:cTn id="38" dur="500"/>
                                        <p:tgtEl>
                                          <p:spTgt spid="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wipe(down)">
                                      <p:cBhvr>
                                        <p:cTn id="43" dur="500"/>
                                        <p:tgtEl>
                                          <p:spTgt spid="4">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4">
                                            <p:txEl>
                                              <p:pRg st="2" end="2"/>
                                            </p:txEl>
                                          </p:spTgt>
                                        </p:tgtEl>
                                        <p:attrNameLst>
                                          <p:attrName>style.visibility</p:attrName>
                                        </p:attrNameLst>
                                      </p:cBhvr>
                                      <p:to>
                                        <p:strVal val="visible"/>
                                      </p:to>
                                    </p:set>
                                    <p:animEffect transition="in" filter="wipe(down)">
                                      <p:cBhvr>
                                        <p:cTn id="48" dur="500"/>
                                        <p:tgtEl>
                                          <p:spTgt spid="4">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Effect transition="in" filter="wipe(down)">
                                      <p:cBhvr>
                                        <p:cTn id="5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91191-9C17-4B46-AFA8-35BE5F24269C}"/>
              </a:ext>
            </a:extLst>
          </p:cNvPr>
          <p:cNvPicPr>
            <a:picLocks noChangeAspect="1"/>
          </p:cNvPicPr>
          <p:nvPr/>
        </p:nvPicPr>
        <p:blipFill>
          <a:blip r:embed="rId2"/>
          <a:stretch>
            <a:fillRect/>
          </a:stretch>
        </p:blipFill>
        <p:spPr>
          <a:xfrm>
            <a:off x="2351314" y="-15344"/>
            <a:ext cx="7518399" cy="6915388"/>
          </a:xfrm>
          <a:prstGeom prst="rect">
            <a:avLst/>
          </a:prstGeom>
          <a:ln w="57150">
            <a:solidFill>
              <a:schemeClr val="tx1"/>
            </a:solidFill>
          </a:ln>
        </p:spPr>
      </p:pic>
      <p:pic>
        <p:nvPicPr>
          <p:cNvPr id="4" name="Picture 3">
            <a:extLst>
              <a:ext uri="{FF2B5EF4-FFF2-40B4-BE49-F238E27FC236}">
                <a16:creationId xmlns:a16="http://schemas.microsoft.com/office/drawing/2014/main" id="{E30BCC4B-BE07-4649-87D0-B511ACA3C6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686" y="426480"/>
            <a:ext cx="1429591" cy="614412"/>
          </a:xfrm>
          <a:prstGeom prst="rect">
            <a:avLst/>
          </a:prstGeom>
        </p:spPr>
      </p:pic>
      <p:sp>
        <p:nvSpPr>
          <p:cNvPr id="2" name="Freeform: Shape 1">
            <a:extLst>
              <a:ext uri="{FF2B5EF4-FFF2-40B4-BE49-F238E27FC236}">
                <a16:creationId xmlns:a16="http://schemas.microsoft.com/office/drawing/2014/main" id="{A4080CE0-1B6F-4BAA-AF6B-62EB14F06DAC}"/>
              </a:ext>
            </a:extLst>
          </p:cNvPr>
          <p:cNvSpPr/>
          <p:nvPr/>
        </p:nvSpPr>
        <p:spPr>
          <a:xfrm>
            <a:off x="4957763" y="4514850"/>
            <a:ext cx="1566862" cy="1028700"/>
          </a:xfrm>
          <a:custGeom>
            <a:avLst/>
            <a:gdLst>
              <a:gd name="connsiteX0" fmla="*/ 0 w 1566862"/>
              <a:gd name="connsiteY0" fmla="*/ 128588 h 1028700"/>
              <a:gd name="connsiteX1" fmla="*/ 95250 w 1566862"/>
              <a:gd name="connsiteY1" fmla="*/ 852488 h 1028700"/>
              <a:gd name="connsiteX2" fmla="*/ 300037 w 1566862"/>
              <a:gd name="connsiteY2" fmla="*/ 842963 h 1028700"/>
              <a:gd name="connsiteX3" fmla="*/ 295275 w 1566862"/>
              <a:gd name="connsiteY3" fmla="*/ 785813 h 1028700"/>
              <a:gd name="connsiteX4" fmla="*/ 371475 w 1566862"/>
              <a:gd name="connsiteY4" fmla="*/ 776288 h 1028700"/>
              <a:gd name="connsiteX5" fmla="*/ 376237 w 1566862"/>
              <a:gd name="connsiteY5" fmla="*/ 681038 h 1028700"/>
              <a:gd name="connsiteX6" fmla="*/ 481012 w 1566862"/>
              <a:gd name="connsiteY6" fmla="*/ 676275 h 1028700"/>
              <a:gd name="connsiteX7" fmla="*/ 514350 w 1566862"/>
              <a:gd name="connsiteY7" fmla="*/ 990600 h 1028700"/>
              <a:gd name="connsiteX8" fmla="*/ 661987 w 1566862"/>
              <a:gd name="connsiteY8" fmla="*/ 971550 h 1028700"/>
              <a:gd name="connsiteX9" fmla="*/ 681037 w 1566862"/>
              <a:gd name="connsiteY9" fmla="*/ 1028700 h 1028700"/>
              <a:gd name="connsiteX10" fmla="*/ 881062 w 1566862"/>
              <a:gd name="connsiteY10" fmla="*/ 990600 h 1028700"/>
              <a:gd name="connsiteX11" fmla="*/ 876300 w 1566862"/>
              <a:gd name="connsiteY11" fmla="*/ 938213 h 1028700"/>
              <a:gd name="connsiteX12" fmla="*/ 904875 w 1566862"/>
              <a:gd name="connsiteY12" fmla="*/ 923925 h 1028700"/>
              <a:gd name="connsiteX13" fmla="*/ 876300 w 1566862"/>
              <a:gd name="connsiteY13" fmla="*/ 609600 h 1028700"/>
              <a:gd name="connsiteX14" fmla="*/ 1566862 w 1566862"/>
              <a:gd name="connsiteY14" fmla="*/ 514350 h 1028700"/>
              <a:gd name="connsiteX15" fmla="*/ 1495425 w 1566862"/>
              <a:gd name="connsiteY15" fmla="*/ 0 h 1028700"/>
              <a:gd name="connsiteX16" fmla="*/ 204787 w 1566862"/>
              <a:gd name="connsiteY16" fmla="*/ 166688 h 1028700"/>
              <a:gd name="connsiteX17" fmla="*/ 200025 w 1566862"/>
              <a:gd name="connsiteY17" fmla="*/ 109538 h 1028700"/>
              <a:gd name="connsiteX18" fmla="*/ 0 w 1566862"/>
              <a:gd name="connsiteY18" fmla="*/ 128588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6862" h="1028700">
                <a:moveTo>
                  <a:pt x="0" y="128588"/>
                </a:moveTo>
                <a:lnTo>
                  <a:pt x="95250" y="852488"/>
                </a:lnTo>
                <a:lnTo>
                  <a:pt x="300037" y="842963"/>
                </a:lnTo>
                <a:lnTo>
                  <a:pt x="295275" y="785813"/>
                </a:lnTo>
                <a:lnTo>
                  <a:pt x="371475" y="776288"/>
                </a:lnTo>
                <a:lnTo>
                  <a:pt x="376237" y="681038"/>
                </a:lnTo>
                <a:lnTo>
                  <a:pt x="481012" y="676275"/>
                </a:lnTo>
                <a:lnTo>
                  <a:pt x="514350" y="990600"/>
                </a:lnTo>
                <a:lnTo>
                  <a:pt x="661987" y="971550"/>
                </a:lnTo>
                <a:lnTo>
                  <a:pt x="681037" y="1028700"/>
                </a:lnTo>
                <a:lnTo>
                  <a:pt x="881062" y="990600"/>
                </a:lnTo>
                <a:lnTo>
                  <a:pt x="876300" y="938213"/>
                </a:lnTo>
                <a:lnTo>
                  <a:pt x="904875" y="923925"/>
                </a:lnTo>
                <a:lnTo>
                  <a:pt x="876300" y="609600"/>
                </a:lnTo>
                <a:lnTo>
                  <a:pt x="1566862" y="514350"/>
                </a:lnTo>
                <a:lnTo>
                  <a:pt x="1495425" y="0"/>
                </a:lnTo>
                <a:lnTo>
                  <a:pt x="204787" y="166688"/>
                </a:lnTo>
                <a:lnTo>
                  <a:pt x="200025" y="109538"/>
                </a:lnTo>
                <a:lnTo>
                  <a:pt x="0" y="128588"/>
                </a:lnTo>
                <a:close/>
              </a:path>
            </a:pathLst>
          </a:custGeom>
          <a:solidFill>
            <a:schemeClr val="tx2">
              <a:lumMod val="40000"/>
              <a:lumOff val="60000"/>
            </a:schemeClr>
          </a:solidFill>
          <a:ln w="508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a:solidFill>
                  <a:srgbClr val="FF0000"/>
                </a:solidFill>
              </a:ln>
            </a:endParaRPr>
          </a:p>
        </p:txBody>
      </p:sp>
      <p:sp>
        <p:nvSpPr>
          <p:cNvPr id="5" name="Freeform: Shape 4">
            <a:extLst>
              <a:ext uri="{FF2B5EF4-FFF2-40B4-BE49-F238E27FC236}">
                <a16:creationId xmlns:a16="http://schemas.microsoft.com/office/drawing/2014/main" id="{030D9BF8-AC08-49C4-A70E-0C070D2D3D9E}"/>
              </a:ext>
            </a:extLst>
          </p:cNvPr>
          <p:cNvSpPr/>
          <p:nvPr/>
        </p:nvSpPr>
        <p:spPr>
          <a:xfrm>
            <a:off x="4210050" y="3676650"/>
            <a:ext cx="1000125" cy="781050"/>
          </a:xfrm>
          <a:custGeom>
            <a:avLst/>
            <a:gdLst>
              <a:gd name="connsiteX0" fmla="*/ 1000125 w 1000125"/>
              <a:gd name="connsiteY0" fmla="*/ 633413 h 781050"/>
              <a:gd name="connsiteX1" fmla="*/ 923925 w 1000125"/>
              <a:gd name="connsiteY1" fmla="*/ 42863 h 781050"/>
              <a:gd name="connsiteX2" fmla="*/ 733425 w 1000125"/>
              <a:gd name="connsiteY2" fmla="*/ 80963 h 781050"/>
              <a:gd name="connsiteX3" fmla="*/ 723900 w 1000125"/>
              <a:gd name="connsiteY3" fmla="*/ 0 h 781050"/>
              <a:gd name="connsiteX4" fmla="*/ 0 w 1000125"/>
              <a:gd name="connsiteY4" fmla="*/ 95250 h 781050"/>
              <a:gd name="connsiteX5" fmla="*/ 114300 w 1000125"/>
              <a:gd name="connsiteY5" fmla="*/ 781050 h 781050"/>
              <a:gd name="connsiteX6" fmla="*/ 1000125 w 1000125"/>
              <a:gd name="connsiteY6" fmla="*/ 63341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125" h="781050">
                <a:moveTo>
                  <a:pt x="1000125" y="633413"/>
                </a:moveTo>
                <a:lnTo>
                  <a:pt x="923925" y="42863"/>
                </a:lnTo>
                <a:lnTo>
                  <a:pt x="733425" y="80963"/>
                </a:lnTo>
                <a:lnTo>
                  <a:pt x="723900" y="0"/>
                </a:lnTo>
                <a:lnTo>
                  <a:pt x="0" y="95250"/>
                </a:lnTo>
                <a:lnTo>
                  <a:pt x="114300" y="781050"/>
                </a:lnTo>
                <a:lnTo>
                  <a:pt x="1000125" y="633413"/>
                </a:lnTo>
                <a:close/>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highlight>
                <a:srgbClr val="FFFF00"/>
              </a:highlight>
            </a:endParaRPr>
          </a:p>
        </p:txBody>
      </p:sp>
      <p:sp>
        <p:nvSpPr>
          <p:cNvPr id="6" name="Freeform: Shape 5">
            <a:extLst>
              <a:ext uri="{FF2B5EF4-FFF2-40B4-BE49-F238E27FC236}">
                <a16:creationId xmlns:a16="http://schemas.microsoft.com/office/drawing/2014/main" id="{24A3333C-99E8-4286-B19E-DB58E1C06A71}"/>
              </a:ext>
            </a:extLst>
          </p:cNvPr>
          <p:cNvSpPr/>
          <p:nvPr/>
        </p:nvSpPr>
        <p:spPr>
          <a:xfrm>
            <a:off x="4048125" y="4452938"/>
            <a:ext cx="347663" cy="466725"/>
          </a:xfrm>
          <a:custGeom>
            <a:avLst/>
            <a:gdLst>
              <a:gd name="connsiteX0" fmla="*/ 276225 w 347663"/>
              <a:gd name="connsiteY0" fmla="*/ 0 h 466725"/>
              <a:gd name="connsiteX1" fmla="*/ 300038 w 347663"/>
              <a:gd name="connsiteY1" fmla="*/ 104775 h 466725"/>
              <a:gd name="connsiteX2" fmla="*/ 0 w 347663"/>
              <a:gd name="connsiteY2" fmla="*/ 147637 h 466725"/>
              <a:gd name="connsiteX3" fmla="*/ 52388 w 347663"/>
              <a:gd name="connsiteY3" fmla="*/ 466725 h 466725"/>
              <a:gd name="connsiteX4" fmla="*/ 347663 w 347663"/>
              <a:gd name="connsiteY4" fmla="*/ 423862 h 466725"/>
              <a:gd name="connsiteX5" fmla="*/ 276225 w 347663"/>
              <a:gd name="connsiteY5"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63" h="466725">
                <a:moveTo>
                  <a:pt x="276225" y="0"/>
                </a:moveTo>
                <a:lnTo>
                  <a:pt x="300038" y="104775"/>
                </a:lnTo>
                <a:lnTo>
                  <a:pt x="0" y="147637"/>
                </a:lnTo>
                <a:lnTo>
                  <a:pt x="52388" y="466725"/>
                </a:lnTo>
                <a:lnTo>
                  <a:pt x="347663" y="423862"/>
                </a:lnTo>
                <a:lnTo>
                  <a:pt x="276225" y="0"/>
                </a:lnTo>
                <a:close/>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Freeform: Shape 6">
            <a:extLst>
              <a:ext uri="{FF2B5EF4-FFF2-40B4-BE49-F238E27FC236}">
                <a16:creationId xmlns:a16="http://schemas.microsoft.com/office/drawing/2014/main" id="{896F3381-D4C4-4652-AD6B-FC94E600F263}"/>
              </a:ext>
            </a:extLst>
          </p:cNvPr>
          <p:cNvSpPr/>
          <p:nvPr/>
        </p:nvSpPr>
        <p:spPr>
          <a:xfrm>
            <a:off x="4405313" y="4805363"/>
            <a:ext cx="328612" cy="47625"/>
          </a:xfrm>
          <a:custGeom>
            <a:avLst/>
            <a:gdLst>
              <a:gd name="connsiteX0" fmla="*/ 0 w 328612"/>
              <a:gd name="connsiteY0" fmla="*/ 47625 h 47625"/>
              <a:gd name="connsiteX1" fmla="*/ 319087 w 328612"/>
              <a:gd name="connsiteY1" fmla="*/ 4762 h 47625"/>
              <a:gd name="connsiteX2" fmla="*/ 328612 w 328612"/>
              <a:gd name="connsiteY2" fmla="*/ 0 h 47625"/>
            </a:gdLst>
            <a:ahLst/>
            <a:cxnLst>
              <a:cxn ang="0">
                <a:pos x="connsiteX0" y="connsiteY0"/>
              </a:cxn>
              <a:cxn ang="0">
                <a:pos x="connsiteX1" y="connsiteY1"/>
              </a:cxn>
              <a:cxn ang="0">
                <a:pos x="connsiteX2" y="connsiteY2"/>
              </a:cxn>
            </a:cxnLst>
            <a:rect l="l" t="t" r="r" b="b"/>
            <a:pathLst>
              <a:path w="328612" h="47625">
                <a:moveTo>
                  <a:pt x="0" y="47625"/>
                </a:moveTo>
                <a:lnTo>
                  <a:pt x="319087" y="4762"/>
                </a:lnTo>
                <a:lnTo>
                  <a:pt x="328612" y="0"/>
                </a:lnTo>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Freeform: Shape 7">
            <a:extLst>
              <a:ext uri="{FF2B5EF4-FFF2-40B4-BE49-F238E27FC236}">
                <a16:creationId xmlns:a16="http://schemas.microsoft.com/office/drawing/2014/main" id="{93C959D8-D52F-46E3-BC15-6664D0A45915}"/>
              </a:ext>
            </a:extLst>
          </p:cNvPr>
          <p:cNvSpPr/>
          <p:nvPr/>
        </p:nvSpPr>
        <p:spPr>
          <a:xfrm>
            <a:off x="4086225" y="4919663"/>
            <a:ext cx="766763" cy="433387"/>
          </a:xfrm>
          <a:custGeom>
            <a:avLst/>
            <a:gdLst>
              <a:gd name="connsiteX0" fmla="*/ 0 w 766763"/>
              <a:gd name="connsiteY0" fmla="*/ 0 h 433387"/>
              <a:gd name="connsiteX1" fmla="*/ 76200 w 766763"/>
              <a:gd name="connsiteY1" fmla="*/ 433387 h 433387"/>
              <a:gd name="connsiteX2" fmla="*/ 766763 w 766763"/>
              <a:gd name="connsiteY2" fmla="*/ 328612 h 433387"/>
            </a:gdLst>
            <a:ahLst/>
            <a:cxnLst>
              <a:cxn ang="0">
                <a:pos x="connsiteX0" y="connsiteY0"/>
              </a:cxn>
              <a:cxn ang="0">
                <a:pos x="connsiteX1" y="connsiteY1"/>
              </a:cxn>
              <a:cxn ang="0">
                <a:pos x="connsiteX2" y="connsiteY2"/>
              </a:cxn>
            </a:cxnLst>
            <a:rect l="l" t="t" r="r" b="b"/>
            <a:pathLst>
              <a:path w="766763" h="433387">
                <a:moveTo>
                  <a:pt x="0" y="0"/>
                </a:moveTo>
                <a:lnTo>
                  <a:pt x="76200" y="433387"/>
                </a:lnTo>
                <a:lnTo>
                  <a:pt x="766763" y="328612"/>
                </a:lnTo>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Freeform: Shape 8">
            <a:extLst>
              <a:ext uri="{FF2B5EF4-FFF2-40B4-BE49-F238E27FC236}">
                <a16:creationId xmlns:a16="http://schemas.microsoft.com/office/drawing/2014/main" id="{297352A9-467E-4A2A-AA4A-EDECDA1600DD}"/>
              </a:ext>
            </a:extLst>
          </p:cNvPr>
          <p:cNvSpPr/>
          <p:nvPr/>
        </p:nvSpPr>
        <p:spPr>
          <a:xfrm>
            <a:off x="4090988" y="5353050"/>
            <a:ext cx="71437" cy="533400"/>
          </a:xfrm>
          <a:custGeom>
            <a:avLst/>
            <a:gdLst>
              <a:gd name="connsiteX0" fmla="*/ 71437 w 71437"/>
              <a:gd name="connsiteY0" fmla="*/ 0 h 533400"/>
              <a:gd name="connsiteX1" fmla="*/ 0 w 71437"/>
              <a:gd name="connsiteY1" fmla="*/ 14288 h 533400"/>
              <a:gd name="connsiteX2" fmla="*/ 71437 w 71437"/>
              <a:gd name="connsiteY2" fmla="*/ 533400 h 533400"/>
            </a:gdLst>
            <a:ahLst/>
            <a:cxnLst>
              <a:cxn ang="0">
                <a:pos x="connsiteX0" y="connsiteY0"/>
              </a:cxn>
              <a:cxn ang="0">
                <a:pos x="connsiteX1" y="connsiteY1"/>
              </a:cxn>
              <a:cxn ang="0">
                <a:pos x="connsiteX2" y="connsiteY2"/>
              </a:cxn>
            </a:cxnLst>
            <a:rect l="l" t="t" r="r" b="b"/>
            <a:pathLst>
              <a:path w="71437" h="533400">
                <a:moveTo>
                  <a:pt x="71437" y="0"/>
                </a:moveTo>
                <a:lnTo>
                  <a:pt x="0" y="14288"/>
                </a:lnTo>
                <a:lnTo>
                  <a:pt x="71437" y="533400"/>
                </a:lnTo>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Freeform: Shape 9">
            <a:extLst>
              <a:ext uri="{FF2B5EF4-FFF2-40B4-BE49-F238E27FC236}">
                <a16:creationId xmlns:a16="http://schemas.microsoft.com/office/drawing/2014/main" id="{8F8E5777-D430-427E-AC4B-BC48476613C7}"/>
              </a:ext>
            </a:extLst>
          </p:cNvPr>
          <p:cNvSpPr/>
          <p:nvPr/>
        </p:nvSpPr>
        <p:spPr>
          <a:xfrm>
            <a:off x="4429125" y="5314950"/>
            <a:ext cx="71438" cy="495300"/>
          </a:xfrm>
          <a:custGeom>
            <a:avLst/>
            <a:gdLst>
              <a:gd name="connsiteX0" fmla="*/ 0 w 71438"/>
              <a:gd name="connsiteY0" fmla="*/ 0 h 495300"/>
              <a:gd name="connsiteX1" fmla="*/ 71438 w 71438"/>
              <a:gd name="connsiteY1" fmla="*/ 495300 h 495300"/>
            </a:gdLst>
            <a:ahLst/>
            <a:cxnLst>
              <a:cxn ang="0">
                <a:pos x="connsiteX0" y="connsiteY0"/>
              </a:cxn>
              <a:cxn ang="0">
                <a:pos x="connsiteX1" y="connsiteY1"/>
              </a:cxn>
            </a:cxnLst>
            <a:rect l="l" t="t" r="r" b="b"/>
            <a:pathLst>
              <a:path w="71438" h="495300">
                <a:moveTo>
                  <a:pt x="0" y="0"/>
                </a:moveTo>
                <a:lnTo>
                  <a:pt x="71438" y="495300"/>
                </a:lnTo>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2" name="Straight Connector 11">
            <a:extLst>
              <a:ext uri="{FF2B5EF4-FFF2-40B4-BE49-F238E27FC236}">
                <a16:creationId xmlns:a16="http://schemas.microsoft.com/office/drawing/2014/main" id="{93D6C6F8-F2E6-4CEA-8890-087F32E872EC}"/>
              </a:ext>
            </a:extLst>
          </p:cNvPr>
          <p:cNvCxnSpPr>
            <a:cxnSpLocks/>
            <a:stCxn id="2" idx="7"/>
          </p:cNvCxnSpPr>
          <p:nvPr/>
        </p:nvCxnSpPr>
        <p:spPr>
          <a:xfrm>
            <a:off x="5472113" y="5505450"/>
            <a:ext cx="180975" cy="122872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C7A12CB-3125-42FA-B390-E69F32DF6414}"/>
              </a:ext>
            </a:extLst>
          </p:cNvPr>
          <p:cNvSpPr/>
          <p:nvPr/>
        </p:nvSpPr>
        <p:spPr>
          <a:xfrm>
            <a:off x="8058150" y="3619500"/>
            <a:ext cx="533400" cy="50482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Freeform: Shape 14">
            <a:extLst>
              <a:ext uri="{FF2B5EF4-FFF2-40B4-BE49-F238E27FC236}">
                <a16:creationId xmlns:a16="http://schemas.microsoft.com/office/drawing/2014/main" id="{EA71EE4C-889E-40C9-9CD0-875D3D0A657C}"/>
              </a:ext>
            </a:extLst>
          </p:cNvPr>
          <p:cNvSpPr/>
          <p:nvPr/>
        </p:nvSpPr>
        <p:spPr>
          <a:xfrm>
            <a:off x="2809875" y="1228725"/>
            <a:ext cx="2714625" cy="2743200"/>
          </a:xfrm>
          <a:custGeom>
            <a:avLst/>
            <a:gdLst>
              <a:gd name="connsiteX0" fmla="*/ 0 w 2714625"/>
              <a:gd name="connsiteY0" fmla="*/ 2743200 h 2743200"/>
              <a:gd name="connsiteX1" fmla="*/ 152400 w 2714625"/>
              <a:gd name="connsiteY1" fmla="*/ 2152650 h 2743200"/>
              <a:gd name="connsiteX2" fmla="*/ 266700 w 2714625"/>
              <a:gd name="connsiteY2" fmla="*/ 1419225 h 2743200"/>
              <a:gd name="connsiteX3" fmla="*/ 933450 w 2714625"/>
              <a:gd name="connsiteY3" fmla="*/ 990600 h 2743200"/>
              <a:gd name="connsiteX4" fmla="*/ 1609725 w 2714625"/>
              <a:gd name="connsiteY4" fmla="*/ 619125 h 2743200"/>
              <a:gd name="connsiteX5" fmla="*/ 2714625 w 2714625"/>
              <a:gd name="connsiteY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625" h="2743200">
                <a:moveTo>
                  <a:pt x="0" y="2743200"/>
                </a:moveTo>
                <a:lnTo>
                  <a:pt x="152400" y="2152650"/>
                </a:lnTo>
                <a:lnTo>
                  <a:pt x="266700" y="1419225"/>
                </a:lnTo>
                <a:lnTo>
                  <a:pt x="933450" y="990600"/>
                </a:lnTo>
                <a:lnTo>
                  <a:pt x="1609725" y="619125"/>
                </a:lnTo>
                <a:lnTo>
                  <a:pt x="2714625" y="0"/>
                </a:lnTo>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Freeform: Shape 16">
            <a:extLst>
              <a:ext uri="{FF2B5EF4-FFF2-40B4-BE49-F238E27FC236}">
                <a16:creationId xmlns:a16="http://schemas.microsoft.com/office/drawing/2014/main" id="{5A1343A3-C30C-4DB6-9935-8369D16C2042}"/>
              </a:ext>
            </a:extLst>
          </p:cNvPr>
          <p:cNvSpPr/>
          <p:nvPr/>
        </p:nvSpPr>
        <p:spPr>
          <a:xfrm>
            <a:off x="6010275" y="438150"/>
            <a:ext cx="847725" cy="561975"/>
          </a:xfrm>
          <a:custGeom>
            <a:avLst/>
            <a:gdLst>
              <a:gd name="connsiteX0" fmla="*/ 0 w 847725"/>
              <a:gd name="connsiteY0" fmla="*/ 561975 h 561975"/>
              <a:gd name="connsiteX1" fmla="*/ 666750 w 847725"/>
              <a:gd name="connsiteY1" fmla="*/ 38100 h 561975"/>
              <a:gd name="connsiteX2" fmla="*/ 771525 w 847725"/>
              <a:gd name="connsiteY2" fmla="*/ 0 h 561975"/>
              <a:gd name="connsiteX3" fmla="*/ 847725 w 847725"/>
              <a:gd name="connsiteY3" fmla="*/ 200025 h 561975"/>
              <a:gd name="connsiteX4" fmla="*/ 514350 w 847725"/>
              <a:gd name="connsiteY4" fmla="*/ 180975 h 561975"/>
              <a:gd name="connsiteX0" fmla="*/ 0 w 847725"/>
              <a:gd name="connsiteY0" fmla="*/ 561975 h 561975"/>
              <a:gd name="connsiteX1" fmla="*/ 666750 w 847725"/>
              <a:gd name="connsiteY1" fmla="*/ 38100 h 561975"/>
              <a:gd name="connsiteX2" fmla="*/ 771525 w 847725"/>
              <a:gd name="connsiteY2" fmla="*/ 0 h 561975"/>
              <a:gd name="connsiteX3" fmla="*/ 847725 w 847725"/>
              <a:gd name="connsiteY3" fmla="*/ 200025 h 561975"/>
              <a:gd name="connsiteX4" fmla="*/ 685800 w 847725"/>
              <a:gd name="connsiteY4" fmla="*/ 185738 h 561975"/>
              <a:gd name="connsiteX5" fmla="*/ 514350 w 847725"/>
              <a:gd name="connsiteY5" fmla="*/ 180975 h 561975"/>
              <a:gd name="connsiteX0" fmla="*/ 0 w 847725"/>
              <a:gd name="connsiteY0" fmla="*/ 561975 h 561975"/>
              <a:gd name="connsiteX1" fmla="*/ 666750 w 847725"/>
              <a:gd name="connsiteY1" fmla="*/ 38100 h 561975"/>
              <a:gd name="connsiteX2" fmla="*/ 771525 w 847725"/>
              <a:gd name="connsiteY2" fmla="*/ 0 h 561975"/>
              <a:gd name="connsiteX3" fmla="*/ 847725 w 847725"/>
              <a:gd name="connsiteY3" fmla="*/ 200025 h 561975"/>
              <a:gd name="connsiteX4" fmla="*/ 723900 w 847725"/>
              <a:gd name="connsiteY4" fmla="*/ 233363 h 561975"/>
              <a:gd name="connsiteX5" fmla="*/ 514350 w 847725"/>
              <a:gd name="connsiteY5" fmla="*/ 180975 h 561975"/>
              <a:gd name="connsiteX0" fmla="*/ 0 w 847725"/>
              <a:gd name="connsiteY0" fmla="*/ 561975 h 561975"/>
              <a:gd name="connsiteX1" fmla="*/ 666750 w 847725"/>
              <a:gd name="connsiteY1" fmla="*/ 38100 h 561975"/>
              <a:gd name="connsiteX2" fmla="*/ 771525 w 847725"/>
              <a:gd name="connsiteY2" fmla="*/ 0 h 561975"/>
              <a:gd name="connsiteX3" fmla="*/ 847725 w 847725"/>
              <a:gd name="connsiteY3" fmla="*/ 200025 h 561975"/>
              <a:gd name="connsiteX4" fmla="*/ 723900 w 847725"/>
              <a:gd name="connsiteY4" fmla="*/ 233363 h 561975"/>
              <a:gd name="connsiteX5" fmla="*/ 600075 w 847725"/>
              <a:gd name="connsiteY5" fmla="*/ 104775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725" h="561975">
                <a:moveTo>
                  <a:pt x="0" y="561975"/>
                </a:moveTo>
                <a:lnTo>
                  <a:pt x="666750" y="38100"/>
                </a:lnTo>
                <a:lnTo>
                  <a:pt x="771525" y="0"/>
                </a:lnTo>
                <a:lnTo>
                  <a:pt x="847725" y="200025"/>
                </a:lnTo>
                <a:lnTo>
                  <a:pt x="723900" y="233363"/>
                </a:lnTo>
                <a:lnTo>
                  <a:pt x="600075" y="104775"/>
                </a:lnTo>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9" name="Straight Connector 18">
            <a:extLst>
              <a:ext uri="{FF2B5EF4-FFF2-40B4-BE49-F238E27FC236}">
                <a16:creationId xmlns:a16="http://schemas.microsoft.com/office/drawing/2014/main" id="{0984F43B-DD5F-447D-816B-776E324F7638}"/>
              </a:ext>
            </a:extLst>
          </p:cNvPr>
          <p:cNvCxnSpPr>
            <a:cxnSpLocks/>
          </p:cNvCxnSpPr>
          <p:nvPr/>
        </p:nvCxnSpPr>
        <p:spPr>
          <a:xfrm>
            <a:off x="5902099" y="5775108"/>
            <a:ext cx="101032" cy="88286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C7781B1-83C7-4EA9-A03D-52E84E44D478}"/>
              </a:ext>
            </a:extLst>
          </p:cNvPr>
          <p:cNvSpPr txBox="1"/>
          <p:nvPr/>
        </p:nvSpPr>
        <p:spPr>
          <a:xfrm>
            <a:off x="4245769" y="3879353"/>
            <a:ext cx="976312" cy="307777"/>
          </a:xfrm>
          <a:prstGeom prst="rect">
            <a:avLst/>
          </a:prstGeom>
          <a:noFill/>
        </p:spPr>
        <p:txBody>
          <a:bodyPr wrap="square" rtlCol="0">
            <a:spAutoFit/>
          </a:bodyPr>
          <a:lstStyle/>
          <a:p>
            <a:r>
              <a:rPr lang="en-IE" sz="1400" b="1" dirty="0">
                <a:solidFill>
                  <a:srgbClr val="FF0000"/>
                </a:solidFill>
                <a:latin typeface="Kessel 105 Book" charset="-128"/>
                <a:ea typeface="Kessel 105 Book" charset="-128"/>
                <a:cs typeface="Kessel 105 Book" charset="-128"/>
              </a:rPr>
              <a:t>Transept</a:t>
            </a:r>
          </a:p>
        </p:txBody>
      </p:sp>
      <p:sp>
        <p:nvSpPr>
          <p:cNvPr id="24" name="TextBox 23">
            <a:extLst>
              <a:ext uri="{FF2B5EF4-FFF2-40B4-BE49-F238E27FC236}">
                <a16:creationId xmlns:a16="http://schemas.microsoft.com/office/drawing/2014/main" id="{93F26D07-AE0B-4C8E-BD62-71EEB374AAB7}"/>
              </a:ext>
            </a:extLst>
          </p:cNvPr>
          <p:cNvSpPr txBox="1"/>
          <p:nvPr/>
        </p:nvSpPr>
        <p:spPr>
          <a:xfrm>
            <a:off x="4162425" y="4959549"/>
            <a:ext cx="681038" cy="307777"/>
          </a:xfrm>
          <a:prstGeom prst="rect">
            <a:avLst/>
          </a:prstGeom>
          <a:noFill/>
        </p:spPr>
        <p:txBody>
          <a:bodyPr wrap="square" rtlCol="0">
            <a:spAutoFit/>
          </a:bodyPr>
          <a:lstStyle/>
          <a:p>
            <a:r>
              <a:rPr lang="en-IE" sz="1400" b="1" dirty="0">
                <a:solidFill>
                  <a:srgbClr val="FF0000"/>
                </a:solidFill>
                <a:latin typeface="Kessel 105 Book" charset="-128"/>
                <a:ea typeface="Kessel 105 Book" charset="-128"/>
                <a:cs typeface="Kessel 105 Book" charset="-128"/>
              </a:rPr>
              <a:t>Nave</a:t>
            </a:r>
          </a:p>
        </p:txBody>
      </p:sp>
      <p:sp>
        <p:nvSpPr>
          <p:cNvPr id="25" name="TextBox 24">
            <a:extLst>
              <a:ext uri="{FF2B5EF4-FFF2-40B4-BE49-F238E27FC236}">
                <a16:creationId xmlns:a16="http://schemas.microsoft.com/office/drawing/2014/main" id="{AA94FCA9-CB13-4045-BFE9-6B441B127380}"/>
              </a:ext>
            </a:extLst>
          </p:cNvPr>
          <p:cNvSpPr txBox="1"/>
          <p:nvPr/>
        </p:nvSpPr>
        <p:spPr>
          <a:xfrm>
            <a:off x="4229100" y="5857874"/>
            <a:ext cx="1309688" cy="307777"/>
          </a:xfrm>
          <a:prstGeom prst="rect">
            <a:avLst/>
          </a:prstGeom>
          <a:noFill/>
        </p:spPr>
        <p:txBody>
          <a:bodyPr wrap="square" rtlCol="0">
            <a:spAutoFit/>
          </a:bodyPr>
          <a:lstStyle/>
          <a:p>
            <a:r>
              <a:rPr lang="en-IE" sz="1400" b="1" dirty="0">
                <a:solidFill>
                  <a:srgbClr val="FF0000"/>
                </a:solidFill>
                <a:latin typeface="Kessel 105 Book" charset="-128"/>
                <a:ea typeface="Kessel 105 Book" charset="-128"/>
                <a:cs typeface="Kessel 105 Book" charset="-128"/>
              </a:rPr>
              <a:t>Ranges</a:t>
            </a:r>
          </a:p>
        </p:txBody>
      </p:sp>
      <p:cxnSp>
        <p:nvCxnSpPr>
          <p:cNvPr id="27" name="Straight Arrow Connector 26">
            <a:extLst>
              <a:ext uri="{FF2B5EF4-FFF2-40B4-BE49-F238E27FC236}">
                <a16:creationId xmlns:a16="http://schemas.microsoft.com/office/drawing/2014/main" id="{6D6A75B0-33D7-42B2-9AC9-903512C7FA56}"/>
              </a:ext>
            </a:extLst>
          </p:cNvPr>
          <p:cNvCxnSpPr>
            <a:cxnSpLocks/>
          </p:cNvCxnSpPr>
          <p:nvPr/>
        </p:nvCxnSpPr>
        <p:spPr>
          <a:xfrm flipH="1" flipV="1">
            <a:off x="4314825" y="5562600"/>
            <a:ext cx="71439" cy="2952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E0654B6-EA08-46AE-A243-E561611D6C42}"/>
              </a:ext>
            </a:extLst>
          </p:cNvPr>
          <p:cNvCxnSpPr/>
          <p:nvPr/>
        </p:nvCxnSpPr>
        <p:spPr>
          <a:xfrm>
            <a:off x="5037535" y="6216541"/>
            <a:ext cx="75026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E7155C49-4294-49DF-B60C-176E6CB7D56C}"/>
              </a:ext>
            </a:extLst>
          </p:cNvPr>
          <p:cNvSpPr/>
          <p:nvPr/>
        </p:nvSpPr>
        <p:spPr>
          <a:xfrm>
            <a:off x="6181725" y="942975"/>
            <a:ext cx="1971675" cy="1857375"/>
          </a:xfrm>
          <a:custGeom>
            <a:avLst/>
            <a:gdLst>
              <a:gd name="connsiteX0" fmla="*/ 0 w 1971675"/>
              <a:gd name="connsiteY0" fmla="*/ 352425 h 1857375"/>
              <a:gd name="connsiteX1" fmla="*/ 1028700 w 1971675"/>
              <a:gd name="connsiteY1" fmla="*/ 0 h 1857375"/>
              <a:gd name="connsiteX2" fmla="*/ 1971675 w 1971675"/>
              <a:gd name="connsiteY2" fmla="*/ 1685925 h 1857375"/>
              <a:gd name="connsiteX3" fmla="*/ 781050 w 1971675"/>
              <a:gd name="connsiteY3" fmla="*/ 1857375 h 1857375"/>
              <a:gd name="connsiteX4" fmla="*/ 0 w 1971675"/>
              <a:gd name="connsiteY4" fmla="*/ 352425 h 185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675" h="1857375">
                <a:moveTo>
                  <a:pt x="0" y="352425"/>
                </a:moveTo>
                <a:lnTo>
                  <a:pt x="1028700" y="0"/>
                </a:lnTo>
                <a:lnTo>
                  <a:pt x="1971675" y="1685925"/>
                </a:lnTo>
                <a:lnTo>
                  <a:pt x="781050" y="1857375"/>
                </a:lnTo>
                <a:lnTo>
                  <a:pt x="0" y="352425"/>
                </a:lnTo>
                <a:close/>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Freeform: Shape 34">
            <a:extLst>
              <a:ext uri="{FF2B5EF4-FFF2-40B4-BE49-F238E27FC236}">
                <a16:creationId xmlns:a16="http://schemas.microsoft.com/office/drawing/2014/main" id="{A89E6BBD-703F-4DC4-AE69-E87A4B896BCF}"/>
              </a:ext>
            </a:extLst>
          </p:cNvPr>
          <p:cNvSpPr/>
          <p:nvPr/>
        </p:nvSpPr>
        <p:spPr>
          <a:xfrm>
            <a:off x="4543425" y="1552575"/>
            <a:ext cx="1857375" cy="1562100"/>
          </a:xfrm>
          <a:custGeom>
            <a:avLst/>
            <a:gdLst>
              <a:gd name="connsiteX0" fmla="*/ 0 w 1857375"/>
              <a:gd name="connsiteY0" fmla="*/ 571500 h 1562100"/>
              <a:gd name="connsiteX1" fmla="*/ 1066800 w 1857375"/>
              <a:gd name="connsiteY1" fmla="*/ 0 h 1562100"/>
              <a:gd name="connsiteX2" fmla="*/ 1857375 w 1857375"/>
              <a:gd name="connsiteY2" fmla="*/ 1343025 h 1562100"/>
              <a:gd name="connsiteX3" fmla="*/ 219075 w 1857375"/>
              <a:gd name="connsiteY3" fmla="*/ 1562100 h 1562100"/>
              <a:gd name="connsiteX4" fmla="*/ 0 w 1857375"/>
              <a:gd name="connsiteY4" fmla="*/ 57150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5" h="1562100">
                <a:moveTo>
                  <a:pt x="0" y="571500"/>
                </a:moveTo>
                <a:lnTo>
                  <a:pt x="1066800" y="0"/>
                </a:lnTo>
                <a:lnTo>
                  <a:pt x="1857375" y="1343025"/>
                </a:lnTo>
                <a:lnTo>
                  <a:pt x="219075" y="1562100"/>
                </a:lnTo>
                <a:lnTo>
                  <a:pt x="0" y="571500"/>
                </a:lnTo>
                <a:close/>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417406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par>
                                <p:cTn id="41" presetID="2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par>
                                <p:cTn id="44" presetID="22" presetClass="entr" presetSubtype="4"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500"/>
                                        <p:tgtEl>
                                          <p:spTgt spid="30"/>
                                        </p:tgtEl>
                                      </p:cBhvr>
                                    </p:animEffect>
                                  </p:childTnLst>
                                </p:cTn>
                              </p:par>
                              <p:par>
                                <p:cTn id="47" presetID="22" presetClass="entr" presetSubtype="4"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par>
                                <p:cTn id="50" presetID="22" presetClass="entr" presetSubtype="4"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down)">
                                      <p:cBhvr>
                                        <p:cTn id="62" dur="500"/>
                                        <p:tgtEl>
                                          <p:spTgt spid="15"/>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00"/>
                                        <p:tgtEl>
                                          <p:spTgt spid="35"/>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down)">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4" grpId="0" animBg="1"/>
      <p:bldP spid="15" grpId="0" animBg="1"/>
      <p:bldP spid="17" grpId="0" animBg="1"/>
      <p:bldP spid="23" grpId="0"/>
      <p:bldP spid="24" grpId="0"/>
      <p:bldP spid="25" grpId="0"/>
      <p:bldP spid="34"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08572" y="600651"/>
            <a:ext cx="1429591" cy="614412"/>
          </a:xfrm>
          <a:prstGeom prst="rect">
            <a:avLst/>
          </a:prstGeom>
        </p:spPr>
      </p:pic>
      <p:sp>
        <p:nvSpPr>
          <p:cNvPr id="2" name="Rectangle 1">
            <a:extLst>
              <a:ext uri="{FF2B5EF4-FFF2-40B4-BE49-F238E27FC236}">
                <a16:creationId xmlns:a16="http://schemas.microsoft.com/office/drawing/2014/main" id="{0C3BDF7A-7C60-4FBE-96E2-2FA2D7332246}"/>
              </a:ext>
            </a:extLst>
          </p:cNvPr>
          <p:cNvSpPr/>
          <p:nvPr/>
        </p:nvSpPr>
        <p:spPr>
          <a:xfrm>
            <a:off x="566056" y="907857"/>
            <a:ext cx="10101944" cy="4524315"/>
          </a:xfrm>
          <a:prstGeom prst="rect">
            <a:avLst/>
          </a:prstGeom>
        </p:spPr>
        <p:txBody>
          <a:bodyPr wrap="square">
            <a:spAutoFit/>
          </a:bodyPr>
          <a:lstStyle/>
          <a:p>
            <a:r>
              <a:rPr lang="en-US" sz="2400" b="1" u="sng" dirty="0">
                <a:solidFill>
                  <a:srgbClr val="FEDB00"/>
                </a:solidFill>
              </a:rPr>
              <a:t>Public Consultation</a:t>
            </a:r>
          </a:p>
          <a:p>
            <a:endParaRPr lang="en-US" sz="2400" b="1" u="sng" dirty="0">
              <a:solidFill>
                <a:srgbClr val="FEDB00"/>
              </a:solidFill>
            </a:endParaRPr>
          </a:p>
          <a:p>
            <a:pPr marL="342900" indent="-342900">
              <a:buFont typeface="Arial" panose="020B0604020202020204" pitchFamily="34" charset="0"/>
              <a:buChar char="•"/>
            </a:pPr>
            <a:r>
              <a:rPr lang="en-US" sz="2400" dirty="0">
                <a:solidFill>
                  <a:srgbClr val="FEDB00"/>
                </a:solidFill>
              </a:rPr>
              <a:t>4 week public consultation from Monday 27</a:t>
            </a:r>
            <a:r>
              <a:rPr lang="en-US" sz="2400" baseline="30000" dirty="0">
                <a:solidFill>
                  <a:srgbClr val="FEDB00"/>
                </a:solidFill>
              </a:rPr>
              <a:t>th</a:t>
            </a:r>
            <a:r>
              <a:rPr lang="en-US" sz="2400" dirty="0">
                <a:solidFill>
                  <a:srgbClr val="FEDB00"/>
                </a:solidFill>
              </a:rPr>
              <a:t> June 2022 </a:t>
            </a:r>
          </a:p>
          <a:p>
            <a:r>
              <a:rPr lang="en-US" sz="2400" dirty="0">
                <a:solidFill>
                  <a:srgbClr val="FEDB00"/>
                </a:solidFill>
              </a:rPr>
              <a:t>	to Monday 25</a:t>
            </a:r>
            <a:r>
              <a:rPr lang="en-US" sz="2400" baseline="30000" dirty="0">
                <a:solidFill>
                  <a:srgbClr val="FEDB00"/>
                </a:solidFill>
              </a:rPr>
              <a:t>th</a:t>
            </a:r>
            <a:r>
              <a:rPr lang="en-US" sz="2400" dirty="0">
                <a:solidFill>
                  <a:srgbClr val="FEDB00"/>
                </a:solidFill>
              </a:rPr>
              <a:t> June inclusive.</a:t>
            </a:r>
          </a:p>
          <a:p>
            <a:endParaRPr lang="en-US" sz="2400" dirty="0">
              <a:solidFill>
                <a:srgbClr val="FEDB00"/>
              </a:solidFill>
            </a:endParaRPr>
          </a:p>
          <a:p>
            <a:pPr marL="342900" indent="-342900">
              <a:buFont typeface="Arial" panose="020B0604020202020204" pitchFamily="34" charset="0"/>
              <a:buChar char="•"/>
            </a:pPr>
            <a:r>
              <a:rPr lang="en-US" sz="2400" dirty="0">
                <a:solidFill>
                  <a:srgbClr val="FEDB00"/>
                </a:solidFill>
              </a:rPr>
              <a:t>Responses to Public Consultation to be considered by the Conservation Team and the Steering group.</a:t>
            </a:r>
          </a:p>
          <a:p>
            <a:endParaRPr lang="en-US" sz="2400" dirty="0">
              <a:solidFill>
                <a:srgbClr val="FEDB00"/>
              </a:solidFill>
            </a:endParaRPr>
          </a:p>
          <a:p>
            <a:pPr marL="342900" indent="-342900">
              <a:buFont typeface="Arial" panose="020B0604020202020204" pitchFamily="34" charset="0"/>
              <a:buChar char="•"/>
            </a:pPr>
            <a:r>
              <a:rPr lang="en-US" sz="2400" dirty="0">
                <a:solidFill>
                  <a:srgbClr val="FEDB00"/>
                </a:solidFill>
              </a:rPr>
              <a:t>Report on Consultations to return to Council in September 2022</a:t>
            </a:r>
          </a:p>
          <a:p>
            <a:pPr marL="342900" indent="-342900">
              <a:buFont typeface="Arial" panose="020B0604020202020204" pitchFamily="34" charset="0"/>
              <a:buChar char="•"/>
            </a:pPr>
            <a:endParaRPr lang="en-US" sz="2400" dirty="0">
              <a:solidFill>
                <a:srgbClr val="FEDB00"/>
              </a:solidFill>
            </a:endParaRPr>
          </a:p>
          <a:p>
            <a:pPr marL="342900" indent="-342900">
              <a:buFont typeface="Arial" panose="020B0604020202020204" pitchFamily="34" charset="0"/>
              <a:buChar char="•"/>
            </a:pPr>
            <a:r>
              <a:rPr lang="en-US" sz="2400" dirty="0">
                <a:solidFill>
                  <a:srgbClr val="FEDB00"/>
                </a:solidFill>
              </a:rPr>
              <a:t>DRAFT Conservation Plan to be updated as appropriate to take into consideration to responses to the Public Consultation. </a:t>
            </a:r>
          </a:p>
        </p:txBody>
      </p:sp>
    </p:spTree>
    <p:extLst>
      <p:ext uri="{BB962C8B-B14F-4D97-AF65-F5344CB8AC3E}">
        <p14:creationId xmlns:p14="http://schemas.microsoft.com/office/powerpoint/2010/main" val="1666991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A7DEF7-9016-40E6-AE90-B15A5F1387E6}"/>
              </a:ext>
            </a:extLst>
          </p:cNvPr>
          <p:cNvSpPr/>
          <p:nvPr/>
        </p:nvSpPr>
        <p:spPr>
          <a:xfrm>
            <a:off x="1054098" y="4421486"/>
            <a:ext cx="6096000" cy="2031325"/>
          </a:xfrm>
          <a:prstGeom prst="rect">
            <a:avLst/>
          </a:prstGeom>
        </p:spPr>
        <p:txBody>
          <a:bodyPr>
            <a:spAutoFit/>
          </a:bodyPr>
          <a:lstStyle/>
          <a:p>
            <a:r>
              <a:rPr lang="en-US" dirty="0">
                <a:solidFill>
                  <a:srgbClr val="FEDB00"/>
                </a:solidFill>
              </a:rPr>
              <a:t>Objective 3J </a:t>
            </a:r>
          </a:p>
          <a:p>
            <a:r>
              <a:rPr lang="en-US" i="1" dirty="0">
                <a:solidFill>
                  <a:srgbClr val="FEDB00"/>
                </a:solidFill>
              </a:rPr>
              <a:t>To prepare a Heritage Conservation Plan for St. Francis Abbey, Evans’ Turret and St. Francis’ Well in the context of the existing City Wall conservation plan in conjunction with the Heritage Council, the Office of Public Works, the National Monuments Service, the Department of Arts, Heritage and the Gaeltacht and other relevant stakeholders.</a:t>
            </a:r>
            <a:endParaRPr lang="en-IE" i="1" dirty="0">
              <a:solidFill>
                <a:srgbClr val="FEDB00"/>
              </a:solidFill>
            </a:endParaRPr>
          </a:p>
        </p:txBody>
      </p:sp>
      <p:sp>
        <p:nvSpPr>
          <p:cNvPr id="5" name="TextBox 4">
            <a:extLst>
              <a:ext uri="{FF2B5EF4-FFF2-40B4-BE49-F238E27FC236}">
                <a16:creationId xmlns:a16="http://schemas.microsoft.com/office/drawing/2014/main" id="{5FF7F859-9597-4A6B-A926-CA953D6CC0B3}"/>
              </a:ext>
            </a:extLst>
          </p:cNvPr>
          <p:cNvSpPr txBox="1"/>
          <p:nvPr/>
        </p:nvSpPr>
        <p:spPr>
          <a:xfrm>
            <a:off x="1054098" y="3377018"/>
            <a:ext cx="6553887" cy="830997"/>
          </a:xfrm>
          <a:prstGeom prst="rect">
            <a:avLst/>
          </a:prstGeom>
          <a:noFill/>
        </p:spPr>
        <p:txBody>
          <a:bodyPr wrap="square" rtlCol="0">
            <a:spAutoFit/>
          </a:bodyPr>
          <a:lstStyle/>
          <a:p>
            <a:pPr>
              <a:spcAft>
                <a:spcPts val="1200"/>
              </a:spcAft>
            </a:pPr>
            <a:r>
              <a:rPr lang="en-IE" sz="2000" b="1" u="sng" dirty="0">
                <a:solidFill>
                  <a:srgbClr val="FEDB00"/>
                </a:solidFill>
              </a:rPr>
              <a:t>Kilkenny city &amp; Environs Development Plan 2014 – 2020</a:t>
            </a:r>
          </a:p>
          <a:p>
            <a:pPr>
              <a:spcAft>
                <a:spcPts val="1200"/>
              </a:spcAft>
            </a:pPr>
            <a:r>
              <a:rPr lang="en-IE" dirty="0">
                <a:solidFill>
                  <a:srgbClr val="FEDB00"/>
                </a:solidFill>
              </a:rPr>
              <a:t>Variation no. 1</a:t>
            </a:r>
          </a:p>
        </p:txBody>
      </p:sp>
      <p:pic>
        <p:nvPicPr>
          <p:cNvPr id="6" name="Picture 5">
            <a:extLst>
              <a:ext uri="{FF2B5EF4-FFF2-40B4-BE49-F238E27FC236}">
                <a16:creationId xmlns:a16="http://schemas.microsoft.com/office/drawing/2014/main" id="{ACED670D-CF70-4B26-B726-D0E0361BB297}"/>
              </a:ext>
            </a:extLst>
          </p:cNvPr>
          <p:cNvPicPr>
            <a:picLocks noChangeAspect="1"/>
          </p:cNvPicPr>
          <p:nvPr/>
        </p:nvPicPr>
        <p:blipFill>
          <a:blip r:embed="rId2"/>
          <a:stretch>
            <a:fillRect/>
          </a:stretch>
        </p:blipFill>
        <p:spPr>
          <a:xfrm>
            <a:off x="8309808" y="3429000"/>
            <a:ext cx="2323721" cy="3185278"/>
          </a:xfrm>
          <a:prstGeom prst="rect">
            <a:avLst/>
          </a:prstGeom>
        </p:spPr>
      </p:pic>
      <p:sp>
        <p:nvSpPr>
          <p:cNvPr id="7" name="TextBox 6">
            <a:extLst>
              <a:ext uri="{FF2B5EF4-FFF2-40B4-BE49-F238E27FC236}">
                <a16:creationId xmlns:a16="http://schemas.microsoft.com/office/drawing/2014/main" id="{C00C1E67-CC03-48CB-BD84-B1455D151DDD}"/>
              </a:ext>
            </a:extLst>
          </p:cNvPr>
          <p:cNvSpPr txBox="1"/>
          <p:nvPr/>
        </p:nvSpPr>
        <p:spPr>
          <a:xfrm>
            <a:off x="1054100" y="1420851"/>
            <a:ext cx="5194300" cy="1231106"/>
          </a:xfrm>
          <a:prstGeom prst="rect">
            <a:avLst/>
          </a:prstGeom>
          <a:noFill/>
        </p:spPr>
        <p:txBody>
          <a:bodyPr wrap="square" rtlCol="0">
            <a:spAutoFit/>
          </a:bodyPr>
          <a:lstStyle/>
          <a:p>
            <a:r>
              <a:rPr lang="en-IE" sz="2000" b="1" u="sng" dirty="0">
                <a:solidFill>
                  <a:srgbClr val="FEDB00"/>
                </a:solidFill>
              </a:rPr>
              <a:t>Abbey Quarter – Masterplan</a:t>
            </a:r>
          </a:p>
          <a:p>
            <a:endParaRPr lang="en-IE" dirty="0">
              <a:solidFill>
                <a:srgbClr val="FEDB00"/>
              </a:solidFill>
            </a:endParaRPr>
          </a:p>
          <a:p>
            <a:r>
              <a:rPr lang="en-IE" dirty="0">
                <a:solidFill>
                  <a:srgbClr val="FEDB00"/>
                </a:solidFill>
              </a:rPr>
              <a:t>Commitment to prepare a Conservation Plan for heritage structures on the Abbey Quarter site</a:t>
            </a:r>
          </a:p>
        </p:txBody>
      </p:sp>
      <p:pic>
        <p:nvPicPr>
          <p:cNvPr id="8" name="Picture 7">
            <a:extLst>
              <a:ext uri="{FF2B5EF4-FFF2-40B4-BE49-F238E27FC236}">
                <a16:creationId xmlns:a16="http://schemas.microsoft.com/office/drawing/2014/main" id="{A9BDABAE-E243-404B-866F-F820515F92D9}"/>
              </a:ext>
            </a:extLst>
          </p:cNvPr>
          <p:cNvPicPr>
            <a:picLocks noChangeAspect="1"/>
          </p:cNvPicPr>
          <p:nvPr/>
        </p:nvPicPr>
        <p:blipFill>
          <a:blip r:embed="rId3"/>
          <a:stretch>
            <a:fillRect/>
          </a:stretch>
        </p:blipFill>
        <p:spPr>
          <a:xfrm>
            <a:off x="7607986" y="243722"/>
            <a:ext cx="3727364" cy="2708753"/>
          </a:xfrm>
          <a:prstGeom prst="rect">
            <a:avLst/>
          </a:prstGeom>
        </p:spPr>
      </p:pic>
      <p:pic>
        <p:nvPicPr>
          <p:cNvPr id="9" name="Picture 8">
            <a:extLst>
              <a:ext uri="{FF2B5EF4-FFF2-40B4-BE49-F238E27FC236}">
                <a16:creationId xmlns:a16="http://schemas.microsoft.com/office/drawing/2014/main" id="{470A5DB6-1D42-45F1-928F-6B441B1426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9304" y="326156"/>
            <a:ext cx="1429591" cy="614412"/>
          </a:xfrm>
          <a:prstGeom prst="rect">
            <a:avLst/>
          </a:prstGeom>
        </p:spPr>
      </p:pic>
    </p:spTree>
    <p:extLst>
      <p:ext uri="{BB962C8B-B14F-4D97-AF65-F5344CB8AC3E}">
        <p14:creationId xmlns:p14="http://schemas.microsoft.com/office/powerpoint/2010/main" val="349406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356" y="174185"/>
            <a:ext cx="1429591" cy="614412"/>
          </a:xfrm>
          <a:prstGeom prst="rect">
            <a:avLst/>
          </a:prstGeom>
        </p:spPr>
      </p:pic>
      <p:pic>
        <p:nvPicPr>
          <p:cNvPr id="12" name="Picture 11">
            <a:extLst>
              <a:ext uri="{FF2B5EF4-FFF2-40B4-BE49-F238E27FC236}">
                <a16:creationId xmlns:a16="http://schemas.microsoft.com/office/drawing/2014/main" id="{D4C4D9D5-BAFB-411C-B67E-7EBD94B8B6DC}"/>
              </a:ext>
            </a:extLst>
          </p:cNvPr>
          <p:cNvPicPr>
            <a:picLocks noChangeAspect="1"/>
          </p:cNvPicPr>
          <p:nvPr/>
        </p:nvPicPr>
        <p:blipFill>
          <a:blip r:embed="rId3"/>
          <a:stretch>
            <a:fillRect/>
          </a:stretch>
        </p:blipFill>
        <p:spPr>
          <a:xfrm>
            <a:off x="1888261" y="153645"/>
            <a:ext cx="3975510" cy="6530170"/>
          </a:xfrm>
          <a:prstGeom prst="rect">
            <a:avLst/>
          </a:prstGeom>
        </p:spPr>
      </p:pic>
      <p:pic>
        <p:nvPicPr>
          <p:cNvPr id="13" name="Picture 12">
            <a:extLst>
              <a:ext uri="{FF2B5EF4-FFF2-40B4-BE49-F238E27FC236}">
                <a16:creationId xmlns:a16="http://schemas.microsoft.com/office/drawing/2014/main" id="{EF1814DE-6E89-4E16-98A7-A9FEA840BAEE}"/>
              </a:ext>
            </a:extLst>
          </p:cNvPr>
          <p:cNvPicPr>
            <a:picLocks noChangeAspect="1"/>
          </p:cNvPicPr>
          <p:nvPr/>
        </p:nvPicPr>
        <p:blipFill>
          <a:blip r:embed="rId4"/>
          <a:stretch>
            <a:fillRect/>
          </a:stretch>
        </p:blipFill>
        <p:spPr>
          <a:xfrm>
            <a:off x="7024915" y="144388"/>
            <a:ext cx="4224998" cy="6539427"/>
          </a:xfrm>
          <a:prstGeom prst="rect">
            <a:avLst/>
          </a:prstGeom>
        </p:spPr>
      </p:pic>
    </p:spTree>
    <p:extLst>
      <p:ext uri="{BB962C8B-B14F-4D97-AF65-F5344CB8AC3E}">
        <p14:creationId xmlns:p14="http://schemas.microsoft.com/office/powerpoint/2010/main" val="3044056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4" descr="C:\Users\tlauhoff\AppData\Local\Microsoft\Windows\Temporary Internet Files\Content.IE5\FGBAT5WU\Copy of St.Francis Abbey.png">
            <a:extLst>
              <a:ext uri="{FF2B5EF4-FFF2-40B4-BE49-F238E27FC236}">
                <a16:creationId xmlns:a16="http://schemas.microsoft.com/office/drawing/2014/main" id="{09BF2A33-458D-4271-80DC-A67231AC2485}"/>
              </a:ext>
            </a:extLst>
          </p:cNvPr>
          <p:cNvPicPr>
            <a:picLocks noChangeAspect="1" noChangeArrowheads="1"/>
          </p:cNvPicPr>
          <p:nvPr/>
        </p:nvPicPr>
        <p:blipFill>
          <a:blip r:embed="rId2" cstate="print"/>
          <a:srcRect/>
          <a:stretch>
            <a:fillRect/>
          </a:stretch>
        </p:blipFill>
        <p:spPr bwMode="auto">
          <a:xfrm>
            <a:off x="253861" y="189022"/>
            <a:ext cx="5985123" cy="4077350"/>
          </a:xfrm>
          <a:prstGeom prst="rect">
            <a:avLst/>
          </a:prstGeom>
          <a:noFill/>
          <a:ln>
            <a:solidFill>
              <a:schemeClr val="tx1"/>
            </a:solidFill>
          </a:ln>
        </p:spPr>
      </p:pic>
      <p:sp>
        <p:nvSpPr>
          <p:cNvPr id="6" name="Rectangle 5">
            <a:extLst>
              <a:ext uri="{FF2B5EF4-FFF2-40B4-BE49-F238E27FC236}">
                <a16:creationId xmlns:a16="http://schemas.microsoft.com/office/drawing/2014/main" id="{5D927C21-060D-43CB-B77D-A6234EC5FCAE}"/>
              </a:ext>
            </a:extLst>
          </p:cNvPr>
          <p:cNvSpPr/>
          <p:nvPr/>
        </p:nvSpPr>
        <p:spPr>
          <a:xfrm rot="21232176">
            <a:off x="1131849" y="4414632"/>
            <a:ext cx="2877221" cy="1878755"/>
          </a:xfrm>
          <a:prstGeom prst="rect">
            <a:avLst/>
          </a:prstGeom>
          <a:solidFill>
            <a:srgbClr val="F5B317">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39"/>
          </a:p>
        </p:txBody>
      </p:sp>
      <p:pic>
        <p:nvPicPr>
          <p:cNvPr id="9" name="Picture 8">
            <a:extLst>
              <a:ext uri="{FF2B5EF4-FFF2-40B4-BE49-F238E27FC236}">
                <a16:creationId xmlns:a16="http://schemas.microsoft.com/office/drawing/2014/main" id="{AF7D8C38-FEEA-49D5-B30E-4F460E864F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4906" y="189022"/>
            <a:ext cx="3794328" cy="4299809"/>
          </a:xfrm>
          <a:prstGeom prst="rect">
            <a:avLst/>
          </a:prstGeom>
        </p:spPr>
      </p:pic>
      <p:sp>
        <p:nvSpPr>
          <p:cNvPr id="8" name="TextBox 7">
            <a:extLst>
              <a:ext uri="{FF2B5EF4-FFF2-40B4-BE49-F238E27FC236}">
                <a16:creationId xmlns:a16="http://schemas.microsoft.com/office/drawing/2014/main" id="{866B8432-06AD-4697-956F-F46DA7D140D7}"/>
              </a:ext>
            </a:extLst>
          </p:cNvPr>
          <p:cNvSpPr txBox="1"/>
          <p:nvPr/>
        </p:nvSpPr>
        <p:spPr>
          <a:xfrm>
            <a:off x="1538934" y="4609800"/>
            <a:ext cx="3536973" cy="1497076"/>
          </a:xfrm>
          <a:prstGeom prst="rect">
            <a:avLst/>
          </a:prstGeom>
          <a:noFill/>
        </p:spPr>
        <p:txBody>
          <a:bodyPr wrap="square" rtlCol="0">
            <a:spAutoFit/>
          </a:bodyPr>
          <a:lstStyle/>
          <a:p>
            <a:endParaRPr lang="en-IE" sz="2387" dirty="0"/>
          </a:p>
          <a:p>
            <a:r>
              <a:rPr lang="en-IE" sz="2177" b="1" dirty="0">
                <a:latin typeface="Verdana" panose="020B0604030504040204" pitchFamily="34" charset="0"/>
                <a:ea typeface="Verdana" panose="020B0604030504040204" pitchFamily="34" charset="0"/>
              </a:rPr>
              <a:t>Conservation </a:t>
            </a:r>
          </a:p>
          <a:p>
            <a:r>
              <a:rPr lang="en-IE" sz="2177" b="1" dirty="0">
                <a:latin typeface="Verdana" panose="020B0604030504040204" pitchFamily="34" charset="0"/>
                <a:ea typeface="Verdana" panose="020B0604030504040204" pitchFamily="34" charset="0"/>
              </a:rPr>
              <a:t>Plan</a:t>
            </a:r>
          </a:p>
          <a:p>
            <a:endParaRPr lang="en-IE" sz="2387" b="1" dirty="0"/>
          </a:p>
        </p:txBody>
      </p:sp>
      <p:pic>
        <p:nvPicPr>
          <p:cNvPr id="5" name="Picture 4">
            <a:extLst>
              <a:ext uri="{FF2B5EF4-FFF2-40B4-BE49-F238E27FC236}">
                <a16:creationId xmlns:a16="http://schemas.microsoft.com/office/drawing/2014/main" id="{BC391ECE-CA44-49E6-95A0-9E079F2DE71A}"/>
              </a:ext>
            </a:extLst>
          </p:cNvPr>
          <p:cNvPicPr>
            <a:picLocks noChangeAspect="1"/>
          </p:cNvPicPr>
          <p:nvPr/>
        </p:nvPicPr>
        <p:blipFill rotWithShape="1">
          <a:blip r:embed="rId4"/>
          <a:srcRect r="1285" b="17343"/>
          <a:stretch/>
        </p:blipFill>
        <p:spPr>
          <a:xfrm>
            <a:off x="4235118" y="3868792"/>
            <a:ext cx="4007731" cy="2800186"/>
          </a:xfrm>
          <a:prstGeom prst="rect">
            <a:avLst/>
          </a:prstGeom>
        </p:spPr>
      </p:pic>
      <p:pic>
        <p:nvPicPr>
          <p:cNvPr id="10" name="Picture 9">
            <a:extLst>
              <a:ext uri="{FF2B5EF4-FFF2-40B4-BE49-F238E27FC236}">
                <a16:creationId xmlns:a16="http://schemas.microsoft.com/office/drawing/2014/main" id="{8D72C615-4E49-4633-8F33-1E044B5B9F57}"/>
              </a:ext>
            </a:extLst>
          </p:cNvPr>
          <p:cNvPicPr>
            <a:picLocks noChangeAspect="1"/>
          </p:cNvPicPr>
          <p:nvPr/>
        </p:nvPicPr>
        <p:blipFill>
          <a:blip r:embed="rId5"/>
          <a:stretch>
            <a:fillRect/>
          </a:stretch>
        </p:blipFill>
        <p:spPr>
          <a:xfrm>
            <a:off x="7909483" y="4422009"/>
            <a:ext cx="2743583" cy="2076740"/>
          </a:xfrm>
          <a:prstGeom prst="rect">
            <a:avLst/>
          </a:prstGeom>
        </p:spPr>
      </p:pic>
    </p:spTree>
    <p:extLst>
      <p:ext uri="{BB962C8B-B14F-4D97-AF65-F5344CB8AC3E}">
        <p14:creationId xmlns:p14="http://schemas.microsoft.com/office/powerpoint/2010/main" val="1512602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939D04BA-E3B1-481C-BDDD-95B410557C46}"/>
              </a:ext>
            </a:extLst>
          </p:cNvPr>
          <p:cNvPicPr>
            <a:picLocks noChangeAspect="1"/>
          </p:cNvPicPr>
          <p:nvPr/>
        </p:nvPicPr>
        <p:blipFill>
          <a:blip r:embed="rId2"/>
          <a:stretch>
            <a:fillRect/>
          </a:stretch>
        </p:blipFill>
        <p:spPr>
          <a:xfrm>
            <a:off x="6096000" y="1842012"/>
            <a:ext cx="5883765" cy="4351338"/>
          </a:xfrm>
          <a:prstGeom prst="rect">
            <a:avLst/>
          </a:prstGeom>
        </p:spPr>
      </p:pic>
      <p:sp>
        <p:nvSpPr>
          <p:cNvPr id="2" name="TextBox 1">
            <a:extLst>
              <a:ext uri="{FF2B5EF4-FFF2-40B4-BE49-F238E27FC236}">
                <a16:creationId xmlns:a16="http://schemas.microsoft.com/office/drawing/2014/main" id="{4067032E-EFB6-4A4C-9B16-0E37DC00D34E}"/>
              </a:ext>
            </a:extLst>
          </p:cNvPr>
          <p:cNvSpPr txBox="1"/>
          <p:nvPr/>
        </p:nvSpPr>
        <p:spPr>
          <a:xfrm>
            <a:off x="538842" y="751114"/>
            <a:ext cx="5355771" cy="1754326"/>
          </a:xfrm>
          <a:prstGeom prst="rect">
            <a:avLst/>
          </a:prstGeom>
          <a:noFill/>
        </p:spPr>
        <p:txBody>
          <a:bodyPr wrap="square" rtlCol="0">
            <a:spAutoFit/>
          </a:bodyPr>
          <a:lstStyle/>
          <a:p>
            <a:r>
              <a:rPr lang="en-IE" b="1" u="sng" dirty="0">
                <a:solidFill>
                  <a:srgbClr val="FEDB00"/>
                </a:solidFill>
              </a:rPr>
              <a:t>Conservation Team</a:t>
            </a:r>
          </a:p>
          <a:p>
            <a:endParaRPr lang="en-IE" dirty="0">
              <a:solidFill>
                <a:srgbClr val="FEDB00"/>
              </a:solidFill>
            </a:endParaRPr>
          </a:p>
          <a:p>
            <a:pPr marL="285750" indent="-285750">
              <a:buFont typeface="Arial" panose="020B0604020202020204" pitchFamily="34" charset="0"/>
              <a:buChar char="•"/>
            </a:pPr>
            <a:r>
              <a:rPr lang="en-IE" dirty="0">
                <a:solidFill>
                  <a:srgbClr val="FEDB00"/>
                </a:solidFill>
              </a:rPr>
              <a:t>Architects 		– 	Howley Hayes Cooney</a:t>
            </a:r>
          </a:p>
          <a:p>
            <a:pPr marL="285750" indent="-285750">
              <a:buFont typeface="Arial" panose="020B0604020202020204" pitchFamily="34" charset="0"/>
              <a:buChar char="•"/>
            </a:pPr>
            <a:r>
              <a:rPr lang="en-IE" dirty="0">
                <a:solidFill>
                  <a:srgbClr val="FEDB00"/>
                </a:solidFill>
              </a:rPr>
              <a:t>Engineers 		– 	CORA Consulting Engineers</a:t>
            </a:r>
          </a:p>
          <a:p>
            <a:pPr marL="285750" indent="-285750">
              <a:buFont typeface="Arial" panose="020B0604020202020204" pitchFamily="34" charset="0"/>
              <a:buChar char="•"/>
            </a:pPr>
            <a:r>
              <a:rPr lang="en-IE" dirty="0">
                <a:solidFill>
                  <a:srgbClr val="FEDB00"/>
                </a:solidFill>
              </a:rPr>
              <a:t>Archaeologist	-	AMS Archaeology</a:t>
            </a:r>
          </a:p>
          <a:p>
            <a:pPr marL="285750" indent="-285750">
              <a:buFont typeface="Arial" panose="020B0604020202020204" pitchFamily="34" charset="0"/>
              <a:buChar char="•"/>
            </a:pPr>
            <a:r>
              <a:rPr lang="en-IE" dirty="0">
                <a:solidFill>
                  <a:srgbClr val="FEDB00"/>
                </a:solidFill>
              </a:rPr>
              <a:t>Ecologist		-	Scott Cawley Ecologists</a:t>
            </a:r>
          </a:p>
        </p:txBody>
      </p:sp>
      <p:sp>
        <p:nvSpPr>
          <p:cNvPr id="3" name="TextBox 2">
            <a:extLst>
              <a:ext uri="{FF2B5EF4-FFF2-40B4-BE49-F238E27FC236}">
                <a16:creationId xmlns:a16="http://schemas.microsoft.com/office/drawing/2014/main" id="{B361040D-5535-49F3-B982-F886DD24BEB8}"/>
              </a:ext>
            </a:extLst>
          </p:cNvPr>
          <p:cNvSpPr txBox="1"/>
          <p:nvPr/>
        </p:nvSpPr>
        <p:spPr>
          <a:xfrm>
            <a:off x="538842" y="3265714"/>
            <a:ext cx="5029201" cy="2862322"/>
          </a:xfrm>
          <a:prstGeom prst="rect">
            <a:avLst/>
          </a:prstGeom>
          <a:solidFill>
            <a:schemeClr val="tx1"/>
          </a:solidFill>
        </p:spPr>
        <p:txBody>
          <a:bodyPr wrap="square" rtlCol="0">
            <a:spAutoFit/>
          </a:bodyPr>
          <a:lstStyle/>
          <a:p>
            <a:r>
              <a:rPr lang="en-IE" b="1" u="sng" dirty="0">
                <a:solidFill>
                  <a:srgbClr val="FEDB00"/>
                </a:solidFill>
              </a:rPr>
              <a:t>Steering Group</a:t>
            </a:r>
          </a:p>
          <a:p>
            <a:endParaRPr lang="en-IE" dirty="0">
              <a:solidFill>
                <a:srgbClr val="FEDB00"/>
              </a:solidFill>
            </a:endParaRPr>
          </a:p>
          <a:p>
            <a:pPr marL="285750" indent="-285750">
              <a:buFont typeface="Arial" panose="020B0604020202020204" pitchFamily="34" charset="0"/>
              <a:buChar char="•"/>
            </a:pPr>
            <a:r>
              <a:rPr lang="en-IE" dirty="0">
                <a:solidFill>
                  <a:srgbClr val="FEDB00"/>
                </a:solidFill>
              </a:rPr>
              <a:t>Kilkenny County Council</a:t>
            </a:r>
          </a:p>
          <a:p>
            <a:pPr marL="742950" lvl="1" indent="-285750">
              <a:buFont typeface="Arial" panose="020B0604020202020204" pitchFamily="34" charset="0"/>
              <a:buChar char="•"/>
            </a:pPr>
            <a:r>
              <a:rPr lang="en-IE" dirty="0">
                <a:solidFill>
                  <a:srgbClr val="FEDB00"/>
                </a:solidFill>
              </a:rPr>
              <a:t>Conservation Officer</a:t>
            </a:r>
          </a:p>
          <a:p>
            <a:pPr marL="742950" lvl="1" indent="-285750">
              <a:buFont typeface="Arial" panose="020B0604020202020204" pitchFamily="34" charset="0"/>
              <a:buChar char="•"/>
            </a:pPr>
            <a:r>
              <a:rPr lang="en-IE" dirty="0">
                <a:solidFill>
                  <a:srgbClr val="FEDB00"/>
                </a:solidFill>
              </a:rPr>
              <a:t>Heritage officer</a:t>
            </a:r>
          </a:p>
          <a:p>
            <a:pPr marL="742950" lvl="1" indent="-285750">
              <a:buFont typeface="Arial" panose="020B0604020202020204" pitchFamily="34" charset="0"/>
              <a:buChar char="•"/>
            </a:pPr>
            <a:r>
              <a:rPr lang="en-IE" dirty="0">
                <a:solidFill>
                  <a:srgbClr val="FEDB00"/>
                </a:solidFill>
              </a:rPr>
              <a:t>Project Manager</a:t>
            </a:r>
          </a:p>
          <a:p>
            <a:pPr lvl="1"/>
            <a:endParaRPr lang="en-IE" dirty="0">
              <a:solidFill>
                <a:srgbClr val="FEDB00"/>
              </a:solidFill>
            </a:endParaRPr>
          </a:p>
          <a:p>
            <a:pPr marL="285750" indent="-285750">
              <a:buFont typeface="Arial" panose="020B0604020202020204" pitchFamily="34" charset="0"/>
              <a:buChar char="•"/>
            </a:pPr>
            <a:r>
              <a:rPr lang="en-IE" dirty="0">
                <a:solidFill>
                  <a:srgbClr val="FEDB00"/>
                </a:solidFill>
              </a:rPr>
              <a:t>Office of Public Works</a:t>
            </a:r>
          </a:p>
          <a:p>
            <a:pPr lvl="1"/>
            <a:endParaRPr lang="en-IE" dirty="0">
              <a:solidFill>
                <a:srgbClr val="FEDB00"/>
              </a:solidFill>
            </a:endParaRPr>
          </a:p>
          <a:p>
            <a:pPr marL="285750" indent="-285750">
              <a:buFont typeface="Arial" panose="020B0604020202020204" pitchFamily="34" charset="0"/>
              <a:buChar char="•"/>
            </a:pPr>
            <a:r>
              <a:rPr lang="en-IE" dirty="0">
                <a:solidFill>
                  <a:srgbClr val="FEDB00"/>
                </a:solidFill>
              </a:rPr>
              <a:t>National Monuments Service</a:t>
            </a:r>
          </a:p>
        </p:txBody>
      </p:sp>
      <p:pic>
        <p:nvPicPr>
          <p:cNvPr id="10" name="Picture 9">
            <a:extLst>
              <a:ext uri="{FF2B5EF4-FFF2-40B4-BE49-F238E27FC236}">
                <a16:creationId xmlns:a16="http://schemas.microsoft.com/office/drawing/2014/main" id="{E3583E08-C018-46E3-8E64-AE905798B2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3567" y="443908"/>
            <a:ext cx="1429591" cy="614412"/>
          </a:xfrm>
          <a:prstGeom prst="rect">
            <a:avLst/>
          </a:prstGeom>
        </p:spPr>
      </p:pic>
    </p:spTree>
    <p:extLst>
      <p:ext uri="{BB962C8B-B14F-4D97-AF65-F5344CB8AC3E}">
        <p14:creationId xmlns:p14="http://schemas.microsoft.com/office/powerpoint/2010/main" val="336025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0417" y="198968"/>
            <a:ext cx="1429591" cy="614412"/>
          </a:xfrm>
          <a:prstGeom prst="rect">
            <a:avLst/>
          </a:prstGeom>
        </p:spPr>
      </p:pic>
      <p:pic>
        <p:nvPicPr>
          <p:cNvPr id="10" name="Picture 3"/>
          <p:cNvPicPr>
            <a:picLocks noChangeAspect="1" noChangeArrowheads="1"/>
          </p:cNvPicPr>
          <p:nvPr/>
        </p:nvPicPr>
        <p:blipFill rotWithShape="1">
          <a:blip r:embed="rId3" cstate="email"/>
          <a:srcRect l="836" t="2929" r="17476" b="23665"/>
          <a:stretch/>
        </p:blipFill>
        <p:spPr bwMode="auto">
          <a:xfrm>
            <a:off x="1828799" y="432191"/>
            <a:ext cx="4601030" cy="6232891"/>
          </a:xfrm>
          <a:prstGeom prst="rect">
            <a:avLst/>
          </a:prstGeom>
          <a:ln w="12700" cap="flat" cmpd="sng" algn="ctr">
            <a:solidFill>
              <a:schemeClr val="accent2"/>
            </a:solidFill>
            <a:prstDash val="solid"/>
            <a:miter lim="800000"/>
            <a:headEnd/>
            <a:tailEnd/>
          </a:ln>
        </p:spPr>
        <p:style>
          <a:lnRef idx="2">
            <a:schemeClr val="accent2"/>
          </a:lnRef>
          <a:fillRef idx="1">
            <a:schemeClr val="lt1"/>
          </a:fillRef>
          <a:effectRef idx="0">
            <a:schemeClr val="accent2"/>
          </a:effectRef>
          <a:fontRef idx="minor">
            <a:schemeClr val="dk1"/>
          </a:fontRef>
        </p:style>
      </p:pic>
      <p:pic>
        <p:nvPicPr>
          <p:cNvPr id="11" name="Picture 10" descr="Kilkenny_Figure_5.jpeg">
            <a:extLst>
              <a:ext uri="{FF2B5EF4-FFF2-40B4-BE49-F238E27FC236}">
                <a16:creationId xmlns:a16="http://schemas.microsoft.com/office/drawing/2014/main" id="{9ACFE77B-5B31-47E8-BC75-71BA193218E8}"/>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6778171" y="432191"/>
            <a:ext cx="4468616" cy="623289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473628" y="228600"/>
            <a:ext cx="4145534" cy="758952"/>
          </a:xfrm>
          <a:solidFill>
            <a:srgbClr val="333333"/>
          </a:solidFill>
          <a:ln>
            <a:noFill/>
          </a:ln>
        </p:spPr>
        <p:style>
          <a:lnRef idx="3">
            <a:schemeClr val="lt1"/>
          </a:lnRef>
          <a:fillRef idx="1">
            <a:schemeClr val="accent1"/>
          </a:fillRef>
          <a:effectRef idx="1">
            <a:schemeClr val="accent1"/>
          </a:effectRef>
          <a:fontRef idx="minor">
            <a:schemeClr val="lt1"/>
          </a:fontRef>
        </p:style>
        <p:txBody>
          <a:bodyPr>
            <a:normAutofit/>
          </a:bodyPr>
          <a:lstStyle/>
          <a:p>
            <a:pPr algn="l"/>
            <a:br>
              <a:rPr lang="en-IE" sz="2087" dirty="0">
                <a:solidFill>
                  <a:srgbClr val="FEDB00"/>
                </a:solidFill>
              </a:rPr>
            </a:br>
            <a:r>
              <a:rPr lang="en-IE" sz="2087" cap="small" dirty="0">
                <a:solidFill>
                  <a:srgbClr val="FEDB00"/>
                </a:solidFill>
              </a:rPr>
              <a:t>Archaeology</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5930" y="373140"/>
            <a:ext cx="1429591" cy="614412"/>
          </a:xfrm>
          <a:prstGeom prst="rect">
            <a:avLst/>
          </a:prstGeom>
        </p:spPr>
      </p:pic>
      <p:pic>
        <p:nvPicPr>
          <p:cNvPr id="6" name="Content Placeholder 8">
            <a:extLst>
              <a:ext uri="{FF2B5EF4-FFF2-40B4-BE49-F238E27FC236}">
                <a16:creationId xmlns:a16="http://schemas.microsoft.com/office/drawing/2014/main" id="{AE19E9FA-0F30-410E-A417-250748D159D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98201" y="4000497"/>
            <a:ext cx="3312485" cy="2484363"/>
          </a:xfrm>
        </p:spPr>
      </p:pic>
      <p:pic>
        <p:nvPicPr>
          <p:cNvPr id="7" name="Picture 6">
            <a:extLst>
              <a:ext uri="{FF2B5EF4-FFF2-40B4-BE49-F238E27FC236}">
                <a16:creationId xmlns:a16="http://schemas.microsoft.com/office/drawing/2014/main" id="{7F36DD31-2D22-4EC0-B71B-4D251653B8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3628" y="957025"/>
            <a:ext cx="3951327" cy="5587622"/>
          </a:xfrm>
          <a:prstGeom prst="rect">
            <a:avLst/>
          </a:prstGeom>
        </p:spPr>
      </p:pic>
      <p:pic>
        <p:nvPicPr>
          <p:cNvPr id="8" name="Picture 7">
            <a:extLst>
              <a:ext uri="{FF2B5EF4-FFF2-40B4-BE49-F238E27FC236}">
                <a16:creationId xmlns:a16="http://schemas.microsoft.com/office/drawing/2014/main" id="{3CBD779A-A5C7-48DF-9D7A-6CE74D5B0E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8201" y="1390428"/>
            <a:ext cx="3312485" cy="220719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08572" y="600651"/>
            <a:ext cx="1429591" cy="614412"/>
          </a:xfrm>
          <a:prstGeom prst="rect">
            <a:avLst/>
          </a:prstGeom>
        </p:spPr>
      </p:pic>
      <p:sp>
        <p:nvSpPr>
          <p:cNvPr id="7" name="Rectangle 6">
            <a:extLst>
              <a:ext uri="{FF2B5EF4-FFF2-40B4-BE49-F238E27FC236}">
                <a16:creationId xmlns:a16="http://schemas.microsoft.com/office/drawing/2014/main" id="{80FCDDD6-AB8D-437C-866D-1A068B4B8D2E}"/>
              </a:ext>
            </a:extLst>
          </p:cNvPr>
          <p:cNvSpPr/>
          <p:nvPr/>
        </p:nvSpPr>
        <p:spPr>
          <a:xfrm>
            <a:off x="571500" y="1630153"/>
            <a:ext cx="6096000" cy="2308324"/>
          </a:xfrm>
          <a:prstGeom prst="rect">
            <a:avLst/>
          </a:prstGeom>
        </p:spPr>
        <p:txBody>
          <a:bodyPr>
            <a:spAutoFit/>
          </a:bodyPr>
          <a:lstStyle/>
          <a:p>
            <a:pPr marL="342900" indent="-342900">
              <a:buFont typeface="+mj-lt"/>
              <a:buAutoNum type="arabicPeriod"/>
            </a:pPr>
            <a:r>
              <a:rPr lang="en-US" sz="2400" dirty="0">
                <a:solidFill>
                  <a:schemeClr val="accent4">
                    <a:lumMod val="60000"/>
                    <a:lumOff val="40000"/>
                  </a:schemeClr>
                </a:solidFill>
              </a:rPr>
              <a:t>Understanding the Place</a:t>
            </a:r>
          </a:p>
          <a:p>
            <a:pPr marL="342900" indent="-342900">
              <a:buFont typeface="+mj-lt"/>
              <a:buAutoNum type="arabicPeriod"/>
            </a:pPr>
            <a:r>
              <a:rPr lang="en-US" sz="2400" dirty="0">
                <a:solidFill>
                  <a:schemeClr val="accent4">
                    <a:lumMod val="60000"/>
                    <a:lumOff val="40000"/>
                  </a:schemeClr>
                </a:solidFill>
              </a:rPr>
              <a:t>Physical Evidence </a:t>
            </a:r>
          </a:p>
          <a:p>
            <a:pPr marL="342900" indent="-342900">
              <a:buFont typeface="+mj-lt"/>
              <a:buAutoNum type="arabicPeriod"/>
            </a:pPr>
            <a:r>
              <a:rPr lang="en-US" sz="2400" dirty="0">
                <a:solidFill>
                  <a:schemeClr val="accent4">
                    <a:lumMod val="60000"/>
                    <a:lumOff val="40000"/>
                  </a:schemeClr>
                </a:solidFill>
              </a:rPr>
              <a:t>Statement of Significance	 	 	 	 	 </a:t>
            </a:r>
          </a:p>
          <a:p>
            <a:pPr marL="342900" indent="-342900">
              <a:buFont typeface="+mj-lt"/>
              <a:buAutoNum type="arabicPeriod"/>
            </a:pPr>
            <a:r>
              <a:rPr lang="en-US" sz="2400" dirty="0">
                <a:solidFill>
                  <a:schemeClr val="accent4">
                    <a:lumMod val="60000"/>
                    <a:lumOff val="40000"/>
                  </a:schemeClr>
                </a:solidFill>
              </a:rPr>
              <a:t>Condition Survey </a:t>
            </a:r>
          </a:p>
          <a:p>
            <a:pPr marL="342900" indent="-342900">
              <a:buFont typeface="+mj-lt"/>
              <a:buAutoNum type="arabicPeriod"/>
            </a:pPr>
            <a:r>
              <a:rPr lang="en-US" sz="2400" dirty="0">
                <a:solidFill>
                  <a:schemeClr val="accent4">
                    <a:lumMod val="60000"/>
                    <a:lumOff val="40000"/>
                  </a:schemeClr>
                </a:solidFill>
              </a:rPr>
              <a:t>Ecology  </a:t>
            </a:r>
          </a:p>
          <a:p>
            <a:endParaRPr lang="en-US" sz="2400" dirty="0">
              <a:solidFill>
                <a:schemeClr val="accent4">
                  <a:lumMod val="60000"/>
                  <a:lumOff val="40000"/>
                </a:schemeClr>
              </a:solidFill>
            </a:endParaRPr>
          </a:p>
        </p:txBody>
      </p:sp>
      <p:sp>
        <p:nvSpPr>
          <p:cNvPr id="8" name="TextBox 7">
            <a:extLst>
              <a:ext uri="{FF2B5EF4-FFF2-40B4-BE49-F238E27FC236}">
                <a16:creationId xmlns:a16="http://schemas.microsoft.com/office/drawing/2014/main" id="{30F7C11A-D99D-4667-B253-A17EAE76D9E2}"/>
              </a:ext>
            </a:extLst>
          </p:cNvPr>
          <p:cNvSpPr txBox="1"/>
          <p:nvPr/>
        </p:nvSpPr>
        <p:spPr>
          <a:xfrm>
            <a:off x="571500" y="571500"/>
            <a:ext cx="5241471" cy="738664"/>
          </a:xfrm>
          <a:prstGeom prst="rect">
            <a:avLst/>
          </a:prstGeom>
          <a:noFill/>
        </p:spPr>
        <p:txBody>
          <a:bodyPr wrap="square" rtlCol="0">
            <a:spAutoFit/>
          </a:bodyPr>
          <a:lstStyle/>
          <a:p>
            <a:r>
              <a:rPr lang="en-IE" sz="2400" b="1" u="sng" dirty="0">
                <a:solidFill>
                  <a:schemeClr val="accent4">
                    <a:lumMod val="60000"/>
                    <a:lumOff val="40000"/>
                  </a:schemeClr>
                </a:solidFill>
              </a:rPr>
              <a:t>Structure of Conservation Plan</a:t>
            </a:r>
          </a:p>
          <a:p>
            <a:endParaRPr lang="en-IE" dirty="0">
              <a:solidFill>
                <a:srgbClr val="FFC000"/>
              </a:solidFill>
            </a:endParaRPr>
          </a:p>
        </p:txBody>
      </p:sp>
      <p:sp>
        <p:nvSpPr>
          <p:cNvPr id="2" name="TextBox 1">
            <a:extLst>
              <a:ext uri="{FF2B5EF4-FFF2-40B4-BE49-F238E27FC236}">
                <a16:creationId xmlns:a16="http://schemas.microsoft.com/office/drawing/2014/main" id="{36017085-1BD2-4DDC-8097-6BE69C1B1447}"/>
              </a:ext>
            </a:extLst>
          </p:cNvPr>
          <p:cNvSpPr txBox="1"/>
          <p:nvPr/>
        </p:nvSpPr>
        <p:spPr>
          <a:xfrm>
            <a:off x="571500" y="4258466"/>
            <a:ext cx="3905250" cy="1415772"/>
          </a:xfrm>
          <a:prstGeom prst="rect">
            <a:avLst/>
          </a:prstGeom>
          <a:noFill/>
        </p:spPr>
        <p:txBody>
          <a:bodyPr wrap="square" rtlCol="0">
            <a:spAutoFit/>
          </a:bodyPr>
          <a:lstStyle/>
          <a:p>
            <a:pPr marL="457200" indent="-457200">
              <a:buFont typeface="+mj-lt"/>
              <a:buAutoNum type="arabicPeriod"/>
            </a:pPr>
            <a:r>
              <a:rPr lang="en-US" sz="2400" dirty="0">
                <a:solidFill>
                  <a:schemeClr val="accent4">
                    <a:lumMod val="60000"/>
                    <a:lumOff val="40000"/>
                  </a:schemeClr>
                </a:solidFill>
              </a:rPr>
              <a:t>Defining Issues &amp; Threats	 </a:t>
            </a:r>
          </a:p>
          <a:p>
            <a:pPr marL="457200" indent="-457200">
              <a:buFont typeface="+mj-lt"/>
              <a:buAutoNum type="arabicPeriod"/>
            </a:pPr>
            <a:r>
              <a:rPr lang="en-US" sz="2400" dirty="0">
                <a:solidFill>
                  <a:schemeClr val="accent4">
                    <a:lumMod val="60000"/>
                    <a:lumOff val="40000"/>
                  </a:schemeClr>
                </a:solidFill>
              </a:rPr>
              <a:t>Conservation Strategies</a:t>
            </a:r>
          </a:p>
          <a:p>
            <a:pPr marL="457200" indent="-457200">
              <a:buFont typeface="+mj-lt"/>
              <a:buAutoNum type="arabicPeriod"/>
            </a:pPr>
            <a:r>
              <a:rPr lang="en-US" sz="2400" dirty="0">
                <a:solidFill>
                  <a:schemeClr val="accent4">
                    <a:lumMod val="60000"/>
                    <a:lumOff val="40000"/>
                  </a:schemeClr>
                </a:solidFill>
              </a:rPr>
              <a:t>Development Strategies </a:t>
            </a:r>
            <a:endParaRPr lang="en-IE" sz="2400" dirty="0">
              <a:solidFill>
                <a:schemeClr val="accent4">
                  <a:lumMod val="60000"/>
                  <a:lumOff val="40000"/>
                </a:schemeClr>
              </a:solidFill>
            </a:endParaRPr>
          </a:p>
          <a:p>
            <a:endParaRPr lang="en-IE" sz="1400" dirty="0">
              <a:latin typeface="Kessel 105 Book" charset="-128"/>
              <a:ea typeface="Kessel 105 Book" charset="-128"/>
              <a:cs typeface="Kessel 105 Book" charset="-128"/>
            </a:endParaRPr>
          </a:p>
        </p:txBody>
      </p:sp>
      <p:pic>
        <p:nvPicPr>
          <p:cNvPr id="3" name="Picture 2">
            <a:extLst>
              <a:ext uri="{FF2B5EF4-FFF2-40B4-BE49-F238E27FC236}">
                <a16:creationId xmlns:a16="http://schemas.microsoft.com/office/drawing/2014/main" id="{E7FEA5B1-C67A-4FC8-845B-3DD3054BEA85}"/>
              </a:ext>
            </a:extLst>
          </p:cNvPr>
          <p:cNvPicPr>
            <a:picLocks noChangeAspect="1"/>
          </p:cNvPicPr>
          <p:nvPr/>
        </p:nvPicPr>
        <p:blipFill>
          <a:blip r:embed="rId3"/>
          <a:stretch>
            <a:fillRect/>
          </a:stretch>
        </p:blipFill>
        <p:spPr>
          <a:xfrm>
            <a:off x="5103311" y="1630153"/>
            <a:ext cx="6517189" cy="4700423"/>
          </a:xfrm>
          <a:prstGeom prst="rect">
            <a:avLst/>
          </a:prstGeom>
        </p:spPr>
      </p:pic>
    </p:spTree>
    <p:extLst>
      <p:ext uri="{BB962C8B-B14F-4D97-AF65-F5344CB8AC3E}">
        <p14:creationId xmlns:p14="http://schemas.microsoft.com/office/powerpoint/2010/main" val="382772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1937CF-25C2-426A-A87A-19519D03E412}"/>
              </a:ext>
            </a:extLst>
          </p:cNvPr>
          <p:cNvSpPr/>
          <p:nvPr/>
        </p:nvSpPr>
        <p:spPr>
          <a:xfrm>
            <a:off x="558798" y="600651"/>
            <a:ext cx="7612745" cy="5324535"/>
          </a:xfrm>
          <a:prstGeom prst="rect">
            <a:avLst/>
          </a:prstGeom>
        </p:spPr>
        <p:txBody>
          <a:bodyPr wrap="square">
            <a:spAutoFit/>
          </a:bodyPr>
          <a:lstStyle/>
          <a:p>
            <a:r>
              <a:rPr lang="en-US" sz="2400" b="1" u="sng" dirty="0">
                <a:solidFill>
                  <a:schemeClr val="accent4">
                    <a:lumMod val="60000"/>
                    <a:lumOff val="40000"/>
                  </a:schemeClr>
                </a:solidFill>
              </a:rPr>
              <a:t>Defining Issues &amp; Threats</a:t>
            </a:r>
            <a:r>
              <a:rPr lang="en-US" dirty="0">
                <a:solidFill>
                  <a:schemeClr val="accent4">
                    <a:lumMod val="60000"/>
                    <a:lumOff val="40000"/>
                  </a:schemeClr>
                </a:solidFill>
              </a:rPr>
              <a:t>	 </a:t>
            </a:r>
          </a:p>
          <a:p>
            <a:r>
              <a:rPr lang="en-US" dirty="0">
                <a:solidFill>
                  <a:schemeClr val="accent4">
                    <a:lumMod val="60000"/>
                    <a:lumOff val="40000"/>
                  </a:schemeClr>
                </a:solidFill>
              </a:rPr>
              <a:t>	 	 	</a:t>
            </a:r>
          </a:p>
          <a:p>
            <a:endParaRPr lang="en-US" dirty="0">
              <a:solidFill>
                <a:schemeClr val="accent4">
                  <a:lumMod val="60000"/>
                  <a:lumOff val="40000"/>
                </a:schemeClr>
              </a:solidFill>
            </a:endParaRPr>
          </a:p>
          <a:p>
            <a:r>
              <a:rPr lang="en-US" sz="2000" b="1" u="sng" dirty="0">
                <a:solidFill>
                  <a:schemeClr val="accent4">
                    <a:lumMod val="60000"/>
                    <a:lumOff val="40000"/>
                  </a:schemeClr>
                </a:solidFill>
              </a:rPr>
              <a:t>Redundancy &amp; Neglect </a:t>
            </a:r>
          </a:p>
          <a:p>
            <a:r>
              <a:rPr lang="en-US" sz="2000" dirty="0">
                <a:solidFill>
                  <a:schemeClr val="accent4">
                    <a:lumMod val="60000"/>
                    <a:lumOff val="40000"/>
                  </a:schemeClr>
                </a:solidFill>
              </a:rPr>
              <a:t>	Greatest single threat  </a:t>
            </a:r>
          </a:p>
          <a:p>
            <a:r>
              <a:rPr lang="en-US" sz="2000" dirty="0">
                <a:solidFill>
                  <a:schemeClr val="accent4">
                    <a:lumMod val="60000"/>
                    <a:lumOff val="40000"/>
                  </a:schemeClr>
                </a:solidFill>
              </a:rPr>
              <a:t>	Requires a planned </a:t>
            </a:r>
            <a:r>
              <a:rPr lang="en-US" sz="2000" dirty="0" err="1">
                <a:solidFill>
                  <a:schemeClr val="accent4">
                    <a:lumMod val="60000"/>
                    <a:lumOff val="40000"/>
                  </a:schemeClr>
                </a:solidFill>
              </a:rPr>
              <a:t>programme</a:t>
            </a:r>
            <a:r>
              <a:rPr lang="en-US" sz="2000" dirty="0">
                <a:solidFill>
                  <a:schemeClr val="accent4">
                    <a:lumMod val="60000"/>
                    <a:lumOff val="40000"/>
                  </a:schemeClr>
                </a:solidFill>
              </a:rPr>
              <a:t> of maintenance and conservation</a:t>
            </a:r>
          </a:p>
          <a:p>
            <a:endParaRPr lang="en-US" sz="2000" dirty="0">
              <a:solidFill>
                <a:schemeClr val="accent4">
                  <a:lumMod val="60000"/>
                  <a:lumOff val="40000"/>
                </a:schemeClr>
              </a:solidFill>
            </a:endParaRPr>
          </a:p>
          <a:p>
            <a:r>
              <a:rPr lang="en-US" sz="2000" b="1" u="sng" dirty="0">
                <a:solidFill>
                  <a:schemeClr val="accent4">
                    <a:lumMod val="60000"/>
                    <a:lumOff val="40000"/>
                  </a:schemeClr>
                </a:solidFill>
              </a:rPr>
              <a:t>Interpretation</a:t>
            </a:r>
          </a:p>
          <a:p>
            <a:r>
              <a:rPr lang="en-US" sz="2000" dirty="0">
                <a:solidFill>
                  <a:schemeClr val="accent4">
                    <a:lumMod val="60000"/>
                    <a:lumOff val="40000"/>
                  </a:schemeClr>
                </a:solidFill>
              </a:rPr>
              <a:t>	Presentation of below ground archaeology</a:t>
            </a:r>
          </a:p>
          <a:p>
            <a:endParaRPr lang="en-US" sz="2000" dirty="0">
              <a:solidFill>
                <a:schemeClr val="accent4">
                  <a:lumMod val="60000"/>
                  <a:lumOff val="40000"/>
                </a:schemeClr>
              </a:solidFill>
            </a:endParaRPr>
          </a:p>
          <a:p>
            <a:r>
              <a:rPr lang="en-US" sz="2000" b="1" u="sng" dirty="0">
                <a:solidFill>
                  <a:schemeClr val="accent4">
                    <a:lumMod val="60000"/>
                    <a:lumOff val="40000"/>
                  </a:schemeClr>
                </a:solidFill>
              </a:rPr>
              <a:t>Condition &amp; Use </a:t>
            </a:r>
          </a:p>
          <a:p>
            <a:r>
              <a:rPr lang="en-US" sz="2000" dirty="0">
                <a:solidFill>
                  <a:schemeClr val="accent4">
                    <a:lumMod val="60000"/>
                    <a:lumOff val="40000"/>
                  </a:schemeClr>
                </a:solidFill>
              </a:rPr>
              <a:t>	Brewery use was not sympathetic to the structures</a:t>
            </a:r>
          </a:p>
          <a:p>
            <a:endParaRPr lang="en-US" sz="2000" dirty="0">
              <a:solidFill>
                <a:schemeClr val="accent4">
                  <a:lumMod val="60000"/>
                  <a:lumOff val="40000"/>
                </a:schemeClr>
              </a:solidFill>
            </a:endParaRPr>
          </a:p>
          <a:p>
            <a:r>
              <a:rPr lang="en-US" sz="2000" b="1" u="sng" dirty="0">
                <a:solidFill>
                  <a:schemeClr val="accent4">
                    <a:lumMod val="60000"/>
                    <a:lumOff val="40000"/>
                  </a:schemeClr>
                </a:solidFill>
              </a:rPr>
              <a:t>Access &amp; Settings</a:t>
            </a:r>
          </a:p>
          <a:p>
            <a:r>
              <a:rPr lang="en-US" sz="2000" dirty="0">
                <a:solidFill>
                  <a:schemeClr val="accent4">
                    <a:lumMod val="60000"/>
                    <a:lumOff val="40000"/>
                  </a:schemeClr>
                </a:solidFill>
              </a:rPr>
              <a:t>	Improved access to the structures</a:t>
            </a:r>
          </a:p>
          <a:p>
            <a:r>
              <a:rPr lang="en-US" sz="2000" dirty="0">
                <a:solidFill>
                  <a:schemeClr val="accent4">
                    <a:lumMod val="60000"/>
                    <a:lumOff val="40000"/>
                  </a:schemeClr>
                </a:solidFill>
              </a:rPr>
              <a:t>	Proposed park improves the setting of the abbey – removing the</a:t>
            </a:r>
          </a:p>
          <a:p>
            <a:r>
              <a:rPr lang="en-US" sz="2000" dirty="0">
                <a:solidFill>
                  <a:schemeClr val="accent4">
                    <a:lumMod val="60000"/>
                    <a:lumOff val="40000"/>
                  </a:schemeClr>
                </a:solidFill>
              </a:rPr>
              <a:t>        former industrial yard</a:t>
            </a:r>
          </a:p>
        </p:txBody>
      </p:sp>
      <p:pic>
        <p:nvPicPr>
          <p:cNvPr id="2" name="Picture 1">
            <a:extLst>
              <a:ext uri="{FF2B5EF4-FFF2-40B4-BE49-F238E27FC236}">
                <a16:creationId xmlns:a16="http://schemas.microsoft.com/office/drawing/2014/main" id="{3A627D0C-CC2C-43C9-B57A-F707BEE951A3}"/>
              </a:ext>
            </a:extLst>
          </p:cNvPr>
          <p:cNvPicPr>
            <a:picLocks noChangeAspect="1"/>
          </p:cNvPicPr>
          <p:nvPr/>
        </p:nvPicPr>
        <p:blipFill>
          <a:blip r:embed="rId3"/>
          <a:stretch>
            <a:fillRect/>
          </a:stretch>
        </p:blipFill>
        <p:spPr>
          <a:xfrm>
            <a:off x="9332110" y="721223"/>
            <a:ext cx="2018506" cy="2997632"/>
          </a:xfrm>
          <a:prstGeom prst="rect">
            <a:avLst/>
          </a:prstGeom>
        </p:spPr>
      </p:pic>
      <p:pic>
        <p:nvPicPr>
          <p:cNvPr id="3" name="Picture 2">
            <a:extLst>
              <a:ext uri="{FF2B5EF4-FFF2-40B4-BE49-F238E27FC236}">
                <a16:creationId xmlns:a16="http://schemas.microsoft.com/office/drawing/2014/main" id="{2FDACC0F-81B6-46DF-9430-3E7DEF210894}"/>
              </a:ext>
            </a:extLst>
          </p:cNvPr>
          <p:cNvPicPr>
            <a:picLocks noChangeAspect="1"/>
          </p:cNvPicPr>
          <p:nvPr/>
        </p:nvPicPr>
        <p:blipFill>
          <a:blip r:embed="rId4"/>
          <a:stretch>
            <a:fillRect/>
          </a:stretch>
        </p:blipFill>
        <p:spPr>
          <a:xfrm>
            <a:off x="8171543" y="3971460"/>
            <a:ext cx="3743268" cy="2639797"/>
          </a:xfrm>
          <a:prstGeom prst="rect">
            <a:avLst/>
          </a:prstGeom>
        </p:spPr>
      </p:pic>
    </p:spTree>
    <p:extLst>
      <p:ext uri="{BB962C8B-B14F-4D97-AF65-F5344CB8AC3E}">
        <p14:creationId xmlns:p14="http://schemas.microsoft.com/office/powerpoint/2010/main" val="29374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wipe(down)">
                                      <p:cBhvr>
                                        <p:cTn id="7" dur="500"/>
                                        <p:tgtEl>
                                          <p:spTgt spid="6">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wipe(down)">
                                      <p:cBhvr>
                                        <p:cTn id="10" dur="500"/>
                                        <p:tgtEl>
                                          <p:spTgt spid="6">
                                            <p:txEl>
                                              <p:pRg st="4" end="4"/>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Effect transition="in" filter="wipe(down)">
                                      <p:cBhvr>
                                        <p:cTn id="13" dur="500"/>
                                        <p:tgtEl>
                                          <p:spTgt spid="6">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7" end="7"/>
                                            </p:txEl>
                                          </p:spTgt>
                                        </p:tgtEl>
                                        <p:attrNameLst>
                                          <p:attrName>style.visibility</p:attrName>
                                        </p:attrNameLst>
                                      </p:cBhvr>
                                      <p:to>
                                        <p:strVal val="visible"/>
                                      </p:to>
                                    </p:set>
                                    <p:animEffect transition="in" filter="wipe(down)">
                                      <p:cBhvr>
                                        <p:cTn id="18" dur="500"/>
                                        <p:tgtEl>
                                          <p:spTgt spid="6">
                                            <p:txEl>
                                              <p:pRg st="7" end="7"/>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animEffect transition="in" filter="wipe(down)">
                                      <p:cBhvr>
                                        <p:cTn id="21" dur="500"/>
                                        <p:tgtEl>
                                          <p:spTgt spid="6">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xEl>
                                              <p:pRg st="10" end="10"/>
                                            </p:txEl>
                                          </p:spTgt>
                                        </p:tgtEl>
                                        <p:attrNameLst>
                                          <p:attrName>style.visibility</p:attrName>
                                        </p:attrNameLst>
                                      </p:cBhvr>
                                      <p:to>
                                        <p:strVal val="visible"/>
                                      </p:to>
                                    </p:set>
                                    <p:animEffect transition="in" filter="wipe(down)">
                                      <p:cBhvr>
                                        <p:cTn id="26" dur="500"/>
                                        <p:tgtEl>
                                          <p:spTgt spid="6">
                                            <p:txEl>
                                              <p:pRg st="10" end="10"/>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animEffect transition="in" filter="wipe(down)">
                                      <p:cBhvr>
                                        <p:cTn id="29" dur="500"/>
                                        <p:tgtEl>
                                          <p:spTgt spid="6">
                                            <p:txEl>
                                              <p:pRg st="11" end="1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13" end="13"/>
                                            </p:txEl>
                                          </p:spTgt>
                                        </p:tgtEl>
                                        <p:attrNameLst>
                                          <p:attrName>style.visibility</p:attrName>
                                        </p:attrNameLst>
                                      </p:cBhvr>
                                      <p:to>
                                        <p:strVal val="visible"/>
                                      </p:to>
                                    </p:set>
                                    <p:animEffect transition="in" filter="wipe(down)">
                                      <p:cBhvr>
                                        <p:cTn id="34" dur="500"/>
                                        <p:tgtEl>
                                          <p:spTgt spid="6">
                                            <p:txEl>
                                              <p:pRg st="13" end="13"/>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animEffect transition="in" filter="wipe(down)">
                                      <p:cBhvr>
                                        <p:cTn id="37" dur="500"/>
                                        <p:tgtEl>
                                          <p:spTgt spid="6">
                                            <p:txEl>
                                              <p:pRg st="14" end="14"/>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6">
                                            <p:txEl>
                                              <p:pRg st="15" end="15"/>
                                            </p:txEl>
                                          </p:spTgt>
                                        </p:tgtEl>
                                        <p:attrNameLst>
                                          <p:attrName>style.visibility</p:attrName>
                                        </p:attrNameLst>
                                      </p:cBhvr>
                                      <p:to>
                                        <p:strVal val="visible"/>
                                      </p:to>
                                    </p:set>
                                    <p:animEffect transition="in" filter="wipe(down)">
                                      <p:cBhvr>
                                        <p:cTn id="40" dur="500"/>
                                        <p:tgtEl>
                                          <p:spTgt spid="6">
                                            <p:txEl>
                                              <p:pRg st="15" end="15"/>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6">
                                            <p:txEl>
                                              <p:pRg st="16" end="16"/>
                                            </p:txEl>
                                          </p:spTgt>
                                        </p:tgtEl>
                                        <p:attrNameLst>
                                          <p:attrName>style.visibility</p:attrName>
                                        </p:attrNameLst>
                                      </p:cBhvr>
                                      <p:to>
                                        <p:strVal val="visible"/>
                                      </p:to>
                                    </p:set>
                                    <p:animEffect transition="in" filter="wipe(down)">
                                      <p:cBhvr>
                                        <p:cTn id="43" dur="500"/>
                                        <p:tgtEl>
                                          <p:spTgt spid="6">
                                            <p:txEl>
                                              <p:pRg st="16" end="16"/>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down)">
                                      <p:cBhvr>
                                        <p:cTn id="46" dur="500"/>
                                        <p:tgtEl>
                                          <p:spTgt spid="2"/>
                                        </p:tgtEl>
                                      </p:cBhvr>
                                    </p:animEffect>
                                  </p:childTnLst>
                                </p:cTn>
                              </p:par>
                              <p:par>
                                <p:cTn id="47" presetID="22" presetClass="entr" presetSubtype="4"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down)">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400" dirty="0" smtClean="0">
            <a:latin typeface="Kessel 105 Book" charset="-128"/>
            <a:ea typeface="Kessel 105 Book" charset="-128"/>
            <a:cs typeface="Kessel 105 Book" charset="-128"/>
          </a:defRPr>
        </a:defPPr>
      </a:lstStyle>
    </a:txDef>
  </a:objectDefaults>
  <a:extraClrSchemeLst/>
  <a:extLst>
    <a:ext uri="{05A4C25C-085E-4340-85A3-A5531E510DB2}">
      <thm15:themeFamily xmlns:thm15="http://schemas.microsoft.com/office/thememl/2012/main" name="Castlethorn_Powerpointv2" id="{CB8B49F0-5381-B549-A2AD-C3B002AD6B24}" vid="{AADA9C15-7F6F-4E43-A89E-92B10C27F50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504</TotalTime>
  <Words>345</Words>
  <Application>Microsoft Office PowerPoint</Application>
  <PresentationFormat>Widescreen</PresentationFormat>
  <Paragraphs>129</Paragraphs>
  <Slides>15</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Akzidenz-Grotesk Pro Bold</vt:lpstr>
      <vt:lpstr>Akzidenz-Grotesk Pro Regular</vt:lpstr>
      <vt:lpstr>Arial</vt:lpstr>
      <vt:lpstr>Calibri</vt:lpstr>
      <vt:lpstr>Calibri Light</vt:lpstr>
      <vt:lpstr>Kessel 105 Book</vt:lpstr>
      <vt:lpstr>Verdana</vt:lpstr>
      <vt:lpstr>Office Theme</vt:lpstr>
      <vt:lpstr>1_Office Theme</vt:lpstr>
      <vt:lpstr>Abbey Quarter – Conservation Plan</vt:lpstr>
      <vt:lpstr>PowerPoint Presentation</vt:lpstr>
      <vt:lpstr>PowerPoint Presentation</vt:lpstr>
      <vt:lpstr>PowerPoint Presentation</vt:lpstr>
      <vt:lpstr>PowerPoint Presentation</vt:lpstr>
      <vt:lpstr>PowerPoint Presentation</vt:lpstr>
      <vt:lpstr> Archaeology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Lauhoff</dc:creator>
  <cp:lastModifiedBy>Brenda Kelly</cp:lastModifiedBy>
  <cp:revision>34</cp:revision>
  <dcterms:created xsi:type="dcterms:W3CDTF">2022-06-17T09:00:03Z</dcterms:created>
  <dcterms:modified xsi:type="dcterms:W3CDTF">2022-06-20T10:31:40Z</dcterms:modified>
</cp:coreProperties>
</file>