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4"/>
  </p:sldMasterIdLst>
  <p:sldIdLst>
    <p:sldId id="256" r:id="rId5"/>
    <p:sldId id="258" r:id="rId6"/>
    <p:sldId id="263" r:id="rId7"/>
    <p:sldId id="264" r:id="rId8"/>
    <p:sldId id="262" r:id="rId9"/>
    <p:sldId id="259" r:id="rId10"/>
    <p:sldId id="257" r:id="rId11"/>
    <p:sldId id="26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0E0386-B729-4B92-AD32-FDBE272A77A4}" type="datetimeFigureOut">
              <a:rPr lang="en-IE" smtClean="0"/>
              <a:t>20/03/2023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41229D2-2FE6-4D64-AAAF-978BDE99C203}" type="slidenum">
              <a:rPr lang="en-IE" smtClean="0"/>
              <a:t>‹#›</a:t>
            </a:fld>
            <a:endParaRPr lang="en-IE"/>
          </a:p>
        </p:txBody>
      </p:sp>
    </p:spTree>
    <p:extLst>
      <p:ext uri="{BB962C8B-B14F-4D97-AF65-F5344CB8AC3E}">
        <p14:creationId xmlns:p14="http://schemas.microsoft.com/office/powerpoint/2010/main" val="3945399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0E0386-B729-4B92-AD32-FDBE272A77A4}" type="datetimeFigureOut">
              <a:rPr lang="en-IE" smtClean="0"/>
              <a:t>20/03/2023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41229D2-2FE6-4D64-AAAF-978BDE99C203}" type="slidenum">
              <a:rPr lang="en-IE" smtClean="0"/>
              <a:t>‹#›</a:t>
            </a:fld>
            <a:endParaRPr lang="en-IE"/>
          </a:p>
        </p:txBody>
      </p:sp>
    </p:spTree>
    <p:extLst>
      <p:ext uri="{BB962C8B-B14F-4D97-AF65-F5344CB8AC3E}">
        <p14:creationId xmlns:p14="http://schemas.microsoft.com/office/powerpoint/2010/main" val="412158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0E0386-B729-4B92-AD32-FDBE272A77A4}" type="datetimeFigureOut">
              <a:rPr lang="en-IE" smtClean="0"/>
              <a:t>20/03/2023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41229D2-2FE6-4D64-AAAF-978BDE99C203}" type="slidenum">
              <a:rPr lang="en-IE" smtClean="0"/>
              <a:t>‹#›</a:t>
            </a:fld>
            <a:endParaRPr lang="en-I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02617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0E0386-B729-4B92-AD32-FDBE272A77A4}" type="datetimeFigureOut">
              <a:rPr lang="en-IE" smtClean="0"/>
              <a:t>20/03/2023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41229D2-2FE6-4D64-AAAF-978BDE99C203}" type="slidenum">
              <a:rPr lang="en-IE" smtClean="0"/>
              <a:t>‹#›</a:t>
            </a:fld>
            <a:endParaRPr lang="en-IE"/>
          </a:p>
        </p:txBody>
      </p:sp>
    </p:spTree>
    <p:extLst>
      <p:ext uri="{BB962C8B-B14F-4D97-AF65-F5344CB8AC3E}">
        <p14:creationId xmlns:p14="http://schemas.microsoft.com/office/powerpoint/2010/main" val="637097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0E0386-B729-4B92-AD32-FDBE272A77A4}" type="datetimeFigureOut">
              <a:rPr lang="en-IE" smtClean="0"/>
              <a:t>20/03/2023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41229D2-2FE6-4D64-AAAF-978BDE99C203}" type="slidenum">
              <a:rPr lang="en-IE" smtClean="0"/>
              <a:t>‹#›</a:t>
            </a:fld>
            <a:endParaRPr lang="en-I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8684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0E0386-B729-4B92-AD32-FDBE272A77A4}" type="datetimeFigureOut">
              <a:rPr lang="en-IE" smtClean="0"/>
              <a:t>20/03/2023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41229D2-2FE6-4D64-AAAF-978BDE99C203}" type="slidenum">
              <a:rPr lang="en-IE" smtClean="0"/>
              <a:t>‹#›</a:t>
            </a:fld>
            <a:endParaRPr lang="en-IE"/>
          </a:p>
        </p:txBody>
      </p:sp>
    </p:spTree>
    <p:extLst>
      <p:ext uri="{BB962C8B-B14F-4D97-AF65-F5344CB8AC3E}">
        <p14:creationId xmlns:p14="http://schemas.microsoft.com/office/powerpoint/2010/main" val="2068216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E0386-B729-4B92-AD32-FDBE272A77A4}" type="datetimeFigureOut">
              <a:rPr lang="en-IE" smtClean="0"/>
              <a:t>20/03/2023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41229D2-2FE6-4D64-AAAF-978BDE99C203}" type="slidenum">
              <a:rPr lang="en-IE" smtClean="0"/>
              <a:t>‹#›</a:t>
            </a:fld>
            <a:endParaRPr lang="en-IE"/>
          </a:p>
        </p:txBody>
      </p:sp>
    </p:spTree>
    <p:extLst>
      <p:ext uri="{BB962C8B-B14F-4D97-AF65-F5344CB8AC3E}">
        <p14:creationId xmlns:p14="http://schemas.microsoft.com/office/powerpoint/2010/main" val="723275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E0386-B729-4B92-AD32-FDBE272A77A4}" type="datetimeFigureOut">
              <a:rPr lang="en-IE" smtClean="0"/>
              <a:t>20/03/2023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41229D2-2FE6-4D64-AAAF-978BDE99C203}" type="slidenum">
              <a:rPr lang="en-IE" smtClean="0"/>
              <a:t>‹#›</a:t>
            </a:fld>
            <a:endParaRPr lang="en-IE"/>
          </a:p>
        </p:txBody>
      </p:sp>
    </p:spTree>
    <p:extLst>
      <p:ext uri="{BB962C8B-B14F-4D97-AF65-F5344CB8AC3E}">
        <p14:creationId xmlns:p14="http://schemas.microsoft.com/office/powerpoint/2010/main" val="270418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E0386-B729-4B92-AD32-FDBE272A77A4}" type="datetimeFigureOut">
              <a:rPr lang="en-IE" smtClean="0"/>
              <a:t>20/03/2023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41229D2-2FE6-4D64-AAAF-978BDE99C203}" type="slidenum">
              <a:rPr lang="en-IE" smtClean="0"/>
              <a:t>‹#›</a:t>
            </a:fld>
            <a:endParaRPr lang="en-IE"/>
          </a:p>
        </p:txBody>
      </p:sp>
    </p:spTree>
    <p:extLst>
      <p:ext uri="{BB962C8B-B14F-4D97-AF65-F5344CB8AC3E}">
        <p14:creationId xmlns:p14="http://schemas.microsoft.com/office/powerpoint/2010/main" val="1616708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0E0386-B729-4B92-AD32-FDBE272A77A4}" type="datetimeFigureOut">
              <a:rPr lang="en-IE" smtClean="0"/>
              <a:t>20/03/2023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41229D2-2FE6-4D64-AAAF-978BDE99C203}" type="slidenum">
              <a:rPr lang="en-IE" smtClean="0"/>
              <a:t>‹#›</a:t>
            </a:fld>
            <a:endParaRPr lang="en-IE"/>
          </a:p>
        </p:txBody>
      </p:sp>
    </p:spTree>
    <p:extLst>
      <p:ext uri="{BB962C8B-B14F-4D97-AF65-F5344CB8AC3E}">
        <p14:creationId xmlns:p14="http://schemas.microsoft.com/office/powerpoint/2010/main" val="355553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0E0386-B729-4B92-AD32-FDBE272A77A4}" type="datetimeFigureOut">
              <a:rPr lang="en-IE" smtClean="0"/>
              <a:t>20/03/2023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41229D2-2FE6-4D64-AAAF-978BDE99C203}" type="slidenum">
              <a:rPr lang="en-IE" smtClean="0"/>
              <a:t>‹#›</a:t>
            </a:fld>
            <a:endParaRPr lang="en-IE"/>
          </a:p>
        </p:txBody>
      </p:sp>
    </p:spTree>
    <p:extLst>
      <p:ext uri="{BB962C8B-B14F-4D97-AF65-F5344CB8AC3E}">
        <p14:creationId xmlns:p14="http://schemas.microsoft.com/office/powerpoint/2010/main" val="45311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0E0386-B729-4B92-AD32-FDBE272A77A4}" type="datetimeFigureOut">
              <a:rPr lang="en-IE" smtClean="0"/>
              <a:t>20/03/2023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B41229D2-2FE6-4D64-AAAF-978BDE99C203}" type="slidenum">
              <a:rPr lang="en-IE" smtClean="0"/>
              <a:t>‹#›</a:t>
            </a:fld>
            <a:endParaRPr lang="en-IE"/>
          </a:p>
        </p:txBody>
      </p:sp>
    </p:spTree>
    <p:extLst>
      <p:ext uri="{BB962C8B-B14F-4D97-AF65-F5344CB8AC3E}">
        <p14:creationId xmlns:p14="http://schemas.microsoft.com/office/powerpoint/2010/main" val="221748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0E0386-B729-4B92-AD32-FDBE272A77A4}" type="datetimeFigureOut">
              <a:rPr lang="en-IE" smtClean="0"/>
              <a:t>20/03/2023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B41229D2-2FE6-4D64-AAAF-978BDE99C203}" type="slidenum">
              <a:rPr lang="en-IE" smtClean="0"/>
              <a:t>‹#›</a:t>
            </a:fld>
            <a:endParaRPr lang="en-IE"/>
          </a:p>
        </p:txBody>
      </p:sp>
    </p:spTree>
    <p:extLst>
      <p:ext uri="{BB962C8B-B14F-4D97-AF65-F5344CB8AC3E}">
        <p14:creationId xmlns:p14="http://schemas.microsoft.com/office/powerpoint/2010/main" val="359137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E0386-B729-4B92-AD32-FDBE272A77A4}" type="datetimeFigureOut">
              <a:rPr lang="en-IE" smtClean="0"/>
              <a:t>20/03/2023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B41229D2-2FE6-4D64-AAAF-978BDE99C203}" type="slidenum">
              <a:rPr lang="en-IE" smtClean="0"/>
              <a:t>‹#›</a:t>
            </a:fld>
            <a:endParaRPr lang="en-IE"/>
          </a:p>
        </p:txBody>
      </p:sp>
    </p:spTree>
    <p:extLst>
      <p:ext uri="{BB962C8B-B14F-4D97-AF65-F5344CB8AC3E}">
        <p14:creationId xmlns:p14="http://schemas.microsoft.com/office/powerpoint/2010/main" val="61150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0E0386-B729-4B92-AD32-FDBE272A77A4}" type="datetimeFigureOut">
              <a:rPr lang="en-IE" smtClean="0"/>
              <a:t>20/03/2023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41229D2-2FE6-4D64-AAAF-978BDE99C203}" type="slidenum">
              <a:rPr lang="en-IE" smtClean="0"/>
              <a:t>‹#›</a:t>
            </a:fld>
            <a:endParaRPr lang="en-IE"/>
          </a:p>
        </p:txBody>
      </p:sp>
    </p:spTree>
    <p:extLst>
      <p:ext uri="{BB962C8B-B14F-4D97-AF65-F5344CB8AC3E}">
        <p14:creationId xmlns:p14="http://schemas.microsoft.com/office/powerpoint/2010/main" val="1921755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41229D2-2FE6-4D64-AAAF-978BDE99C203}" type="slidenum">
              <a:rPr lang="en-IE" smtClean="0"/>
              <a:t>‹#›</a:t>
            </a:fld>
            <a:endParaRPr lang="en-IE"/>
          </a:p>
        </p:txBody>
      </p:sp>
      <p:sp>
        <p:nvSpPr>
          <p:cNvPr id="5" name="Date Placeholder 4"/>
          <p:cNvSpPr>
            <a:spLocks noGrp="1"/>
          </p:cNvSpPr>
          <p:nvPr>
            <p:ph type="dt" sz="half" idx="10"/>
          </p:nvPr>
        </p:nvSpPr>
        <p:spPr/>
        <p:txBody>
          <a:bodyPr/>
          <a:lstStyle/>
          <a:p>
            <a:fld id="{DE0E0386-B729-4B92-AD32-FDBE272A77A4}" type="datetimeFigureOut">
              <a:rPr lang="en-IE" smtClean="0"/>
              <a:t>20/03/2023</a:t>
            </a:fld>
            <a:endParaRPr lang="en-IE"/>
          </a:p>
        </p:txBody>
      </p:sp>
    </p:spTree>
    <p:extLst>
      <p:ext uri="{BB962C8B-B14F-4D97-AF65-F5344CB8AC3E}">
        <p14:creationId xmlns:p14="http://schemas.microsoft.com/office/powerpoint/2010/main" val="731540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0E0386-B729-4B92-AD32-FDBE272A77A4}" type="datetimeFigureOut">
              <a:rPr lang="en-IE" smtClean="0"/>
              <a:t>20/03/2023</a:t>
            </a:fld>
            <a:endParaRPr lang="en-I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41229D2-2FE6-4D64-AAAF-978BDE99C203}" type="slidenum">
              <a:rPr lang="en-IE" smtClean="0"/>
              <a:t>‹#›</a:t>
            </a:fld>
            <a:endParaRPr lang="en-IE"/>
          </a:p>
        </p:txBody>
      </p:sp>
    </p:spTree>
    <p:extLst>
      <p:ext uri="{BB962C8B-B14F-4D97-AF65-F5344CB8AC3E}">
        <p14:creationId xmlns:p14="http://schemas.microsoft.com/office/powerpoint/2010/main" val="262935596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1864-7950-4F28-AB37-B0DE9A636FBB}"/>
              </a:ext>
            </a:extLst>
          </p:cNvPr>
          <p:cNvSpPr>
            <a:spLocks noGrp="1"/>
          </p:cNvSpPr>
          <p:nvPr>
            <p:ph type="ctrTitle"/>
          </p:nvPr>
        </p:nvSpPr>
        <p:spPr>
          <a:xfrm>
            <a:off x="1103086" y="2404534"/>
            <a:ext cx="9581847" cy="1646302"/>
          </a:xfrm>
        </p:spPr>
        <p:txBody>
          <a:bodyPr/>
          <a:lstStyle/>
          <a:p>
            <a:pPr algn="ctr"/>
            <a:r>
              <a:rPr lang="en-IE" dirty="0"/>
              <a:t>Irish Water Leakage Reduction Plan for Kilkenny 2023</a:t>
            </a:r>
          </a:p>
        </p:txBody>
      </p:sp>
      <p:sp>
        <p:nvSpPr>
          <p:cNvPr id="3" name="Subtitle 2">
            <a:extLst>
              <a:ext uri="{FF2B5EF4-FFF2-40B4-BE49-F238E27FC236}">
                <a16:creationId xmlns:a16="http://schemas.microsoft.com/office/drawing/2014/main" id="{B4EC075A-D1D5-4193-A0B7-0D522781A5EE}"/>
              </a:ext>
            </a:extLst>
          </p:cNvPr>
          <p:cNvSpPr>
            <a:spLocks noGrp="1"/>
          </p:cNvSpPr>
          <p:nvPr>
            <p:ph type="subTitle" idx="1"/>
          </p:nvPr>
        </p:nvSpPr>
        <p:spPr/>
        <p:txBody>
          <a:bodyPr/>
          <a:lstStyle/>
          <a:p>
            <a:endParaRPr lang="en-IE" dirty="0"/>
          </a:p>
          <a:p>
            <a:r>
              <a:rPr lang="en-IE" b="1" dirty="0"/>
              <a:t>Outline Plan to Reduce Leakage &amp; Facilitate Growth in Kilkenny County Council </a:t>
            </a:r>
            <a:endParaRPr lang="en-IE" dirty="0"/>
          </a:p>
        </p:txBody>
      </p:sp>
    </p:spTree>
    <p:extLst>
      <p:ext uri="{BB962C8B-B14F-4D97-AF65-F5344CB8AC3E}">
        <p14:creationId xmlns:p14="http://schemas.microsoft.com/office/powerpoint/2010/main" val="3753605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3B9A5-3BEA-4CF0-8B41-35DB9E138B90}"/>
              </a:ext>
            </a:extLst>
          </p:cNvPr>
          <p:cNvSpPr>
            <a:spLocks noGrp="1"/>
          </p:cNvSpPr>
          <p:nvPr>
            <p:ph type="title"/>
          </p:nvPr>
        </p:nvSpPr>
        <p:spPr>
          <a:xfrm>
            <a:off x="395979" y="513464"/>
            <a:ext cx="9531791" cy="1320800"/>
          </a:xfrm>
        </p:spPr>
        <p:txBody>
          <a:bodyPr/>
          <a:lstStyle/>
          <a:p>
            <a:r>
              <a:rPr lang="en-IE" b="1" dirty="0"/>
              <a:t>Water Main Rehab Program 2022-Present</a:t>
            </a:r>
          </a:p>
        </p:txBody>
      </p:sp>
      <p:sp>
        <p:nvSpPr>
          <p:cNvPr id="3" name="Content Placeholder 2">
            <a:extLst>
              <a:ext uri="{FF2B5EF4-FFF2-40B4-BE49-F238E27FC236}">
                <a16:creationId xmlns:a16="http://schemas.microsoft.com/office/drawing/2014/main" id="{84F7BADF-911E-414D-9383-82DC662495A2}"/>
              </a:ext>
            </a:extLst>
          </p:cNvPr>
          <p:cNvSpPr>
            <a:spLocks noGrp="1"/>
          </p:cNvSpPr>
          <p:nvPr>
            <p:ph idx="1"/>
          </p:nvPr>
        </p:nvSpPr>
        <p:spPr>
          <a:xfrm>
            <a:off x="239672" y="1305964"/>
            <a:ext cx="5277990" cy="5321481"/>
          </a:xfrm>
        </p:spPr>
        <p:txBody>
          <a:bodyPr>
            <a:normAutofit fontScale="92500"/>
          </a:bodyPr>
          <a:lstStyle/>
          <a:p>
            <a:pPr lvl="0"/>
            <a:r>
              <a:rPr lang="en-IE" dirty="0"/>
              <a:t>Fatima Place BYS  – 400m + 85 services (complete Q1 2021)</a:t>
            </a:r>
          </a:p>
          <a:p>
            <a:pPr lvl="0"/>
            <a:r>
              <a:rPr lang="en-IE" dirty="0" err="1"/>
              <a:t>Jerpoint</a:t>
            </a:r>
            <a:r>
              <a:rPr lang="en-IE" dirty="0"/>
              <a:t>, Thomastown – 450m (complete Q3 2021)</a:t>
            </a:r>
          </a:p>
          <a:p>
            <a:pPr lvl="0"/>
            <a:r>
              <a:rPr lang="en-IE" dirty="0" err="1"/>
              <a:t>Knocktopher</a:t>
            </a:r>
            <a:r>
              <a:rPr lang="en-IE" dirty="0"/>
              <a:t> Village – 1,250m (complete Q2 2022)</a:t>
            </a:r>
          </a:p>
          <a:p>
            <a:pPr lvl="0"/>
            <a:r>
              <a:rPr lang="en-IE" dirty="0"/>
              <a:t>Michael St, Kilkenny BYS 250m + 25 services (complete Q2 2022)</a:t>
            </a:r>
          </a:p>
          <a:p>
            <a:pPr lvl="0"/>
            <a:r>
              <a:rPr lang="en-IE" dirty="0" err="1"/>
              <a:t>Carrickmourne</a:t>
            </a:r>
            <a:r>
              <a:rPr lang="en-IE" dirty="0"/>
              <a:t>, Thomastown – 3,250m (complete Q4 2022)</a:t>
            </a:r>
          </a:p>
          <a:p>
            <a:pPr lvl="0"/>
            <a:r>
              <a:rPr lang="en-IE" dirty="0" err="1"/>
              <a:t>Slieverue</a:t>
            </a:r>
            <a:r>
              <a:rPr lang="en-IE" dirty="0"/>
              <a:t> Village – 1,200m (complete Q3 2022)</a:t>
            </a:r>
          </a:p>
          <a:p>
            <a:pPr lvl="0"/>
            <a:r>
              <a:rPr lang="en-IE" b="1" dirty="0" err="1"/>
              <a:t>Knockanore</a:t>
            </a:r>
            <a:r>
              <a:rPr lang="en-IE" b="1" dirty="0"/>
              <a:t> Cross to </a:t>
            </a:r>
            <a:r>
              <a:rPr lang="en-IE" b="1" dirty="0" err="1"/>
              <a:t>Norelands</a:t>
            </a:r>
            <a:r>
              <a:rPr lang="en-IE" b="1" dirty="0"/>
              <a:t> WTP – 5,270m (in-progress)</a:t>
            </a:r>
          </a:p>
          <a:p>
            <a:pPr lvl="0"/>
            <a:r>
              <a:rPr lang="en-IE" b="1" dirty="0"/>
              <a:t>Dublin Rd, Thomastown – 1400m (in-progress)</a:t>
            </a:r>
          </a:p>
          <a:p>
            <a:pPr lvl="0"/>
            <a:r>
              <a:rPr lang="en-IE" b="1" dirty="0"/>
              <a:t>St. Fiacres Place BYS – 600m + 99 services (in-progress)</a:t>
            </a:r>
          </a:p>
          <a:p>
            <a:endParaRPr lang="en-IE" dirty="0"/>
          </a:p>
        </p:txBody>
      </p:sp>
      <p:pic>
        <p:nvPicPr>
          <p:cNvPr id="4" name="Picture 3">
            <a:extLst>
              <a:ext uri="{FF2B5EF4-FFF2-40B4-BE49-F238E27FC236}">
                <a16:creationId xmlns:a16="http://schemas.microsoft.com/office/drawing/2014/main" id="{EF7AA043-9B19-419A-A391-510380176D9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201136" y="1630173"/>
            <a:ext cx="2790093" cy="2157047"/>
          </a:xfrm>
          <a:prstGeom prst="rect">
            <a:avLst/>
          </a:prstGeom>
          <a:noFill/>
          <a:ln>
            <a:noFill/>
          </a:ln>
        </p:spPr>
      </p:pic>
      <p:sp>
        <p:nvSpPr>
          <p:cNvPr id="5" name="Rectangle 4">
            <a:extLst>
              <a:ext uri="{FF2B5EF4-FFF2-40B4-BE49-F238E27FC236}">
                <a16:creationId xmlns:a16="http://schemas.microsoft.com/office/drawing/2014/main" id="{973FE0C2-E8E7-4902-8669-765C928D9087}"/>
              </a:ext>
            </a:extLst>
          </p:cNvPr>
          <p:cNvSpPr/>
          <p:nvPr/>
        </p:nvSpPr>
        <p:spPr>
          <a:xfrm>
            <a:off x="4900244" y="4053836"/>
            <a:ext cx="2774460" cy="461665"/>
          </a:xfrm>
          <a:prstGeom prst="rect">
            <a:avLst/>
          </a:prstGeom>
        </p:spPr>
        <p:txBody>
          <a:bodyPr wrap="square">
            <a:spAutoFit/>
          </a:bodyPr>
          <a:lstStyle/>
          <a:p>
            <a:pPr marL="457200" algn="ctr">
              <a:spcAft>
                <a:spcPts val="0"/>
              </a:spcAft>
            </a:pPr>
            <a:r>
              <a:rPr lang="en-GB" sz="1200" i="1" dirty="0">
                <a:latin typeface="Calibri" panose="020F0502020204030204" pitchFamily="34" charset="0"/>
                <a:ea typeface="Calibri" panose="020F0502020204030204" pitchFamily="34" charset="0"/>
                <a:cs typeface="Calibri" panose="020F0502020204030204" pitchFamily="34" charset="0"/>
              </a:rPr>
              <a:t>Construction of new HDPE water-main at </a:t>
            </a:r>
            <a:r>
              <a:rPr lang="en-GB" sz="1200" i="1" dirty="0" err="1">
                <a:latin typeface="Calibri" panose="020F0502020204030204" pitchFamily="34" charset="0"/>
                <a:ea typeface="Calibri" panose="020F0502020204030204" pitchFamily="34" charset="0"/>
                <a:cs typeface="Calibri" panose="020F0502020204030204" pitchFamily="34" charset="0"/>
              </a:rPr>
              <a:t>Slieverue</a:t>
            </a:r>
            <a:r>
              <a:rPr lang="en-GB" sz="1200" i="1" dirty="0">
                <a:latin typeface="Calibri" panose="020F0502020204030204" pitchFamily="34" charset="0"/>
                <a:ea typeface="Calibri" panose="020F0502020204030204" pitchFamily="34" charset="0"/>
                <a:cs typeface="Calibri" panose="020F0502020204030204" pitchFamily="34" charset="0"/>
              </a:rPr>
              <a:t> Village</a:t>
            </a:r>
            <a:endParaRPr lang="en-IE"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3C62C76-1B0C-43B3-8471-88C84AD02E4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252609" y="1743432"/>
            <a:ext cx="2782409" cy="1938217"/>
          </a:xfrm>
          <a:prstGeom prst="rect">
            <a:avLst/>
          </a:prstGeom>
          <a:noFill/>
          <a:ln>
            <a:noFill/>
          </a:ln>
        </p:spPr>
      </p:pic>
      <p:sp>
        <p:nvSpPr>
          <p:cNvPr id="7" name="Rectangle 6">
            <a:extLst>
              <a:ext uri="{FF2B5EF4-FFF2-40B4-BE49-F238E27FC236}">
                <a16:creationId xmlns:a16="http://schemas.microsoft.com/office/drawing/2014/main" id="{751BCCC0-1C60-4EB2-94F6-8DFB93350430}"/>
              </a:ext>
            </a:extLst>
          </p:cNvPr>
          <p:cNvSpPr/>
          <p:nvPr/>
        </p:nvSpPr>
        <p:spPr>
          <a:xfrm>
            <a:off x="7135944" y="4048090"/>
            <a:ext cx="3154937" cy="461665"/>
          </a:xfrm>
          <a:prstGeom prst="rect">
            <a:avLst/>
          </a:prstGeom>
        </p:spPr>
        <p:txBody>
          <a:bodyPr wrap="square">
            <a:spAutoFit/>
          </a:bodyPr>
          <a:lstStyle/>
          <a:p>
            <a:pPr marL="457200" algn="ctr">
              <a:spcAft>
                <a:spcPts val="0"/>
              </a:spcAft>
            </a:pPr>
            <a:r>
              <a:rPr lang="en-GB" sz="1200" i="1" dirty="0">
                <a:latin typeface="Calibri" panose="020F0502020204030204" pitchFamily="34" charset="0"/>
                <a:ea typeface="Calibri" panose="020F0502020204030204" pitchFamily="34" charset="0"/>
                <a:cs typeface="Calibri" panose="020F0502020204030204" pitchFamily="34" charset="0"/>
              </a:rPr>
              <a:t>Construction of new HDPE water-main at </a:t>
            </a:r>
            <a:r>
              <a:rPr lang="en-GB" sz="1200" i="1" dirty="0" err="1">
                <a:latin typeface="Calibri" panose="020F0502020204030204" pitchFamily="34" charset="0"/>
                <a:ea typeface="Calibri" panose="020F0502020204030204" pitchFamily="34" charset="0"/>
                <a:cs typeface="Calibri" panose="020F0502020204030204" pitchFamily="34" charset="0"/>
              </a:rPr>
              <a:t>Carrickmourne</a:t>
            </a:r>
            <a:r>
              <a:rPr lang="en-GB" sz="1200" i="1" dirty="0">
                <a:latin typeface="Calibri" panose="020F0502020204030204" pitchFamily="34" charset="0"/>
                <a:ea typeface="Calibri" panose="020F0502020204030204" pitchFamily="34" charset="0"/>
                <a:cs typeface="Calibri" panose="020F0502020204030204" pitchFamily="34" charset="0"/>
              </a:rPr>
              <a:t>, Thomastown</a:t>
            </a:r>
            <a:endParaRPr lang="en-IE"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B1FEB403-40D9-44B1-A87A-17AB106C0752}"/>
              </a:ext>
            </a:extLst>
          </p:cNvPr>
          <p:cNvPicPr>
            <a:picLocks noChangeAspect="1"/>
          </p:cNvPicPr>
          <p:nvPr/>
        </p:nvPicPr>
        <p:blipFill>
          <a:blip r:embed="rId4"/>
          <a:stretch>
            <a:fillRect/>
          </a:stretch>
        </p:blipFill>
        <p:spPr>
          <a:xfrm>
            <a:off x="5517659" y="4713183"/>
            <a:ext cx="3154937" cy="1854499"/>
          </a:xfrm>
          <a:prstGeom prst="rect">
            <a:avLst/>
          </a:prstGeom>
        </p:spPr>
      </p:pic>
      <p:sp>
        <p:nvSpPr>
          <p:cNvPr id="9" name="Rectangle 8">
            <a:extLst>
              <a:ext uri="{FF2B5EF4-FFF2-40B4-BE49-F238E27FC236}">
                <a16:creationId xmlns:a16="http://schemas.microsoft.com/office/drawing/2014/main" id="{E99D4406-DCD5-46B3-BF9C-145B5E9723BB}"/>
              </a:ext>
            </a:extLst>
          </p:cNvPr>
          <p:cNvSpPr/>
          <p:nvPr/>
        </p:nvSpPr>
        <p:spPr>
          <a:xfrm>
            <a:off x="8147538" y="5121165"/>
            <a:ext cx="2143343" cy="646331"/>
          </a:xfrm>
          <a:prstGeom prst="rect">
            <a:avLst/>
          </a:prstGeom>
        </p:spPr>
        <p:txBody>
          <a:bodyPr wrap="square">
            <a:spAutoFit/>
          </a:bodyPr>
          <a:lstStyle/>
          <a:p>
            <a:pPr marL="457200" algn="ctr">
              <a:spcAft>
                <a:spcPts val="0"/>
              </a:spcAft>
            </a:pPr>
            <a:r>
              <a:rPr lang="en-GB" sz="1200" i="1" dirty="0">
                <a:latin typeface="Calibri" panose="020F0502020204030204" pitchFamily="34" charset="0"/>
                <a:ea typeface="Calibri" panose="020F0502020204030204" pitchFamily="34" charset="0"/>
                <a:cs typeface="Calibri" panose="020F0502020204030204" pitchFamily="34" charset="0"/>
              </a:rPr>
              <a:t>Typical existing Cast Iron Main condition versus new HDPE Main</a:t>
            </a:r>
            <a:endParaRPr lang="en-IE"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21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A6EF-2AA6-4452-B138-6ECA32711BBB}"/>
              </a:ext>
            </a:extLst>
          </p:cNvPr>
          <p:cNvSpPr>
            <a:spLocks noGrp="1"/>
          </p:cNvSpPr>
          <p:nvPr>
            <p:ph type="title"/>
          </p:nvPr>
        </p:nvSpPr>
        <p:spPr>
          <a:xfrm>
            <a:off x="677334" y="609600"/>
            <a:ext cx="8596668" cy="957943"/>
          </a:xfrm>
        </p:spPr>
        <p:txBody>
          <a:bodyPr>
            <a:noAutofit/>
          </a:bodyPr>
          <a:lstStyle/>
          <a:p>
            <a:pPr algn="ctr"/>
            <a:r>
              <a:rPr lang="en-IE" sz="3200" dirty="0"/>
              <a:t>Kilkenny - Mains Replacement Priority List 2023</a:t>
            </a:r>
          </a:p>
        </p:txBody>
      </p:sp>
      <p:graphicFrame>
        <p:nvGraphicFramePr>
          <p:cNvPr id="11" name="Content Placeholder 10">
            <a:extLst>
              <a:ext uri="{FF2B5EF4-FFF2-40B4-BE49-F238E27FC236}">
                <a16:creationId xmlns:a16="http://schemas.microsoft.com/office/drawing/2014/main" id="{13115E2A-3D28-48E8-B424-57C1C1B4CB2B}"/>
              </a:ext>
            </a:extLst>
          </p:cNvPr>
          <p:cNvGraphicFramePr>
            <a:graphicFrameLocks noGrp="1"/>
          </p:cNvGraphicFramePr>
          <p:nvPr>
            <p:ph idx="1"/>
            <p:extLst>
              <p:ext uri="{D42A27DB-BD31-4B8C-83A1-F6EECF244321}">
                <p14:modId xmlns:p14="http://schemas.microsoft.com/office/powerpoint/2010/main" val="368940192"/>
              </p:ext>
            </p:extLst>
          </p:nvPr>
        </p:nvGraphicFramePr>
        <p:xfrm>
          <a:off x="884745" y="1674360"/>
          <a:ext cx="8596668" cy="5183638"/>
        </p:xfrm>
        <a:graphic>
          <a:graphicData uri="http://schemas.openxmlformats.org/drawingml/2006/table">
            <a:tbl>
              <a:tblPr>
                <a:tableStyleId>{5C22544A-7EE6-4342-B048-85BDC9FD1C3A}</a:tableStyleId>
              </a:tblPr>
              <a:tblGrid>
                <a:gridCol w="986039">
                  <a:extLst>
                    <a:ext uri="{9D8B030D-6E8A-4147-A177-3AD203B41FA5}">
                      <a16:colId xmlns:a16="http://schemas.microsoft.com/office/drawing/2014/main" val="3024244424"/>
                    </a:ext>
                  </a:extLst>
                </a:gridCol>
                <a:gridCol w="2697439">
                  <a:extLst>
                    <a:ext uri="{9D8B030D-6E8A-4147-A177-3AD203B41FA5}">
                      <a16:colId xmlns:a16="http://schemas.microsoft.com/office/drawing/2014/main" val="3371759553"/>
                    </a:ext>
                  </a:extLst>
                </a:gridCol>
                <a:gridCol w="1385553">
                  <a:extLst>
                    <a:ext uri="{9D8B030D-6E8A-4147-A177-3AD203B41FA5}">
                      <a16:colId xmlns:a16="http://schemas.microsoft.com/office/drawing/2014/main" val="1582154517"/>
                    </a:ext>
                  </a:extLst>
                </a:gridCol>
                <a:gridCol w="1110711">
                  <a:extLst>
                    <a:ext uri="{9D8B030D-6E8A-4147-A177-3AD203B41FA5}">
                      <a16:colId xmlns:a16="http://schemas.microsoft.com/office/drawing/2014/main" val="3547950291"/>
                    </a:ext>
                  </a:extLst>
                </a:gridCol>
                <a:gridCol w="1303383">
                  <a:extLst>
                    <a:ext uri="{9D8B030D-6E8A-4147-A177-3AD203B41FA5}">
                      <a16:colId xmlns:a16="http://schemas.microsoft.com/office/drawing/2014/main" val="1267228728"/>
                    </a:ext>
                  </a:extLst>
                </a:gridCol>
                <a:gridCol w="1113543">
                  <a:extLst>
                    <a:ext uri="{9D8B030D-6E8A-4147-A177-3AD203B41FA5}">
                      <a16:colId xmlns:a16="http://schemas.microsoft.com/office/drawing/2014/main" val="4141653232"/>
                    </a:ext>
                  </a:extLst>
                </a:gridCol>
              </a:tblGrid>
              <a:tr h="528600">
                <a:tc>
                  <a:txBody>
                    <a:bodyPr/>
                    <a:lstStyle/>
                    <a:p>
                      <a:pPr algn="l" fontAlgn="t"/>
                      <a:r>
                        <a:rPr lang="en-IE" sz="1000" u="none" strike="noStrike">
                          <a:effectLst/>
                        </a:rPr>
                        <a:t>Priority Rating </a:t>
                      </a:r>
                      <a:endParaRPr lang="en-IE" sz="1000" b="1" i="0" u="none" strike="noStrike">
                        <a:solidFill>
                          <a:srgbClr val="000000"/>
                        </a:solidFill>
                        <a:effectLst/>
                        <a:latin typeface="Calibri" panose="020F0502020204030204" pitchFamily="34" charset="0"/>
                      </a:endParaRPr>
                    </a:p>
                  </a:txBody>
                  <a:tcPr marL="4042" marR="4042" marT="4042" marB="0"/>
                </a:tc>
                <a:tc>
                  <a:txBody>
                    <a:bodyPr/>
                    <a:lstStyle/>
                    <a:p>
                      <a:pPr algn="l" fontAlgn="t"/>
                      <a:r>
                        <a:rPr lang="en-IE" sz="1000" u="none" strike="noStrike">
                          <a:effectLst/>
                        </a:rPr>
                        <a:t>Title</a:t>
                      </a:r>
                      <a:endParaRPr lang="en-IE" sz="1000" b="1" i="0" u="none" strike="noStrike">
                        <a:solidFill>
                          <a:srgbClr val="000000"/>
                        </a:solidFill>
                        <a:effectLst/>
                        <a:latin typeface="Calibri" panose="020F0502020204030204" pitchFamily="34" charset="0"/>
                      </a:endParaRPr>
                    </a:p>
                  </a:txBody>
                  <a:tcPr marL="4042" marR="4042" marT="4042" marB="0"/>
                </a:tc>
                <a:tc>
                  <a:txBody>
                    <a:bodyPr/>
                    <a:lstStyle/>
                    <a:p>
                      <a:pPr algn="l" fontAlgn="t"/>
                      <a:r>
                        <a:rPr lang="en-IE" sz="1000" u="none" strike="noStrike">
                          <a:effectLst/>
                        </a:rPr>
                        <a:t>Main</a:t>
                      </a:r>
                      <a:endParaRPr lang="en-IE" sz="1000" b="1" i="0" u="none" strike="noStrike">
                        <a:solidFill>
                          <a:srgbClr val="000000"/>
                        </a:solidFill>
                        <a:effectLst/>
                        <a:latin typeface="Calibri" panose="020F0502020204030204" pitchFamily="34" charset="0"/>
                      </a:endParaRPr>
                    </a:p>
                  </a:txBody>
                  <a:tcPr marL="4042" marR="4042" marT="4042" marB="0"/>
                </a:tc>
                <a:tc>
                  <a:txBody>
                    <a:bodyPr/>
                    <a:lstStyle/>
                    <a:p>
                      <a:pPr algn="l" fontAlgn="t"/>
                      <a:r>
                        <a:rPr lang="en-IE" sz="1000" u="none" strike="noStrike">
                          <a:effectLst/>
                        </a:rPr>
                        <a:t>Main Length (m)</a:t>
                      </a:r>
                      <a:endParaRPr lang="en-IE" sz="1000" b="1" i="0" u="none" strike="noStrike">
                        <a:solidFill>
                          <a:srgbClr val="000000"/>
                        </a:solidFill>
                        <a:effectLst/>
                        <a:latin typeface="Calibri" panose="020F0502020204030204" pitchFamily="34" charset="0"/>
                      </a:endParaRPr>
                    </a:p>
                  </a:txBody>
                  <a:tcPr marL="4042" marR="4042" marT="4042" marB="0"/>
                </a:tc>
                <a:tc>
                  <a:txBody>
                    <a:bodyPr/>
                    <a:lstStyle/>
                    <a:p>
                      <a:pPr algn="l" fontAlgn="t"/>
                      <a:r>
                        <a:rPr lang="en-IE" sz="1000" u="none" strike="noStrike">
                          <a:effectLst/>
                        </a:rPr>
                        <a:t>Diameter</a:t>
                      </a:r>
                      <a:endParaRPr lang="en-IE" sz="1000" b="1" i="0" u="none" strike="noStrike">
                        <a:solidFill>
                          <a:srgbClr val="000000"/>
                        </a:solidFill>
                        <a:effectLst/>
                        <a:latin typeface="Calibri" panose="020F0502020204030204" pitchFamily="34" charset="0"/>
                      </a:endParaRPr>
                    </a:p>
                  </a:txBody>
                  <a:tcPr marL="4042" marR="4042" marT="4042" marB="0"/>
                </a:tc>
                <a:tc>
                  <a:txBody>
                    <a:bodyPr/>
                    <a:lstStyle/>
                    <a:p>
                      <a:pPr algn="l" fontAlgn="t"/>
                      <a:r>
                        <a:rPr lang="en-IE" sz="1000" u="none" strike="noStrike">
                          <a:effectLst/>
                        </a:rPr>
                        <a:t>Material</a:t>
                      </a:r>
                      <a:endParaRPr lang="en-IE" sz="1000" b="1" i="0" u="none" strike="noStrike">
                        <a:solidFill>
                          <a:srgbClr val="000000"/>
                        </a:solidFill>
                        <a:effectLst/>
                        <a:latin typeface="Calibri" panose="020F0502020204030204" pitchFamily="34" charset="0"/>
                      </a:endParaRPr>
                    </a:p>
                  </a:txBody>
                  <a:tcPr marL="4042" marR="4042" marT="4042" marB="0"/>
                </a:tc>
                <a:extLst>
                  <a:ext uri="{0D108BD9-81ED-4DB2-BD59-A6C34878D82A}">
                    <a16:rowId xmlns:a16="http://schemas.microsoft.com/office/drawing/2014/main" val="1179055363"/>
                  </a:ext>
                </a:extLst>
              </a:tr>
              <a:tr h="534843">
                <a:tc>
                  <a:txBody>
                    <a:bodyPr/>
                    <a:lstStyle/>
                    <a:p>
                      <a:pPr algn="l" fontAlgn="t"/>
                      <a:r>
                        <a:rPr lang="en-IE" sz="1000" u="none" strike="noStrike">
                          <a:effectLst/>
                        </a:rPr>
                        <a:t>1</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l" fontAlgn="t"/>
                      <a:r>
                        <a:rPr lang="en-IE" sz="1100" u="none" strike="noStrike" dirty="0" err="1">
                          <a:effectLst/>
                        </a:rPr>
                        <a:t>Bennettsbridge</a:t>
                      </a:r>
                      <a:r>
                        <a:rPr lang="en-IE" sz="1100" u="none" strike="noStrike" dirty="0">
                          <a:effectLst/>
                        </a:rPr>
                        <a:t> Regional WS – </a:t>
                      </a:r>
                      <a:r>
                        <a:rPr lang="en-IE" sz="1100" u="none" strike="noStrike" dirty="0" err="1">
                          <a:effectLst/>
                        </a:rPr>
                        <a:t>Rathduff</a:t>
                      </a:r>
                      <a:r>
                        <a:rPr lang="en-IE" sz="1100" u="none" strike="noStrike" dirty="0">
                          <a:effectLst/>
                        </a:rPr>
                        <a:t> – </a:t>
                      </a:r>
                      <a:r>
                        <a:rPr lang="en-IE" sz="1100" u="none" strike="noStrike" dirty="0" err="1">
                          <a:effectLst/>
                        </a:rPr>
                        <a:t>Ballyreddin</a:t>
                      </a:r>
                      <a:r>
                        <a:rPr lang="en-IE" sz="1100" u="none" strike="noStrike" dirty="0">
                          <a:effectLst/>
                        </a:rPr>
                        <a:t> South R700</a:t>
                      </a:r>
                      <a:endParaRPr lang="en-IE" sz="1100" b="0" i="0" u="none" strike="noStrike" dirty="0">
                        <a:solidFill>
                          <a:srgbClr val="000000"/>
                        </a:solidFill>
                        <a:effectLst/>
                        <a:latin typeface="Calibri" panose="020F0502020204030204" pitchFamily="34" charset="0"/>
                      </a:endParaRPr>
                    </a:p>
                  </a:txBody>
                  <a:tcPr marL="4042" marR="4042" marT="4042" marB="0"/>
                </a:tc>
                <a:tc>
                  <a:txBody>
                    <a:bodyPr/>
                    <a:lstStyle/>
                    <a:p>
                      <a:pPr algn="l" fontAlgn="t"/>
                      <a:r>
                        <a:rPr lang="en-IE" sz="1000" u="none" strike="noStrike">
                          <a:effectLst/>
                        </a:rPr>
                        <a:t>Main</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4,000</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100</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uPVC</a:t>
                      </a:r>
                      <a:endParaRPr lang="en-IE" sz="1000" b="0" i="0" u="none" strike="noStrike">
                        <a:solidFill>
                          <a:srgbClr val="000000"/>
                        </a:solidFill>
                        <a:effectLst/>
                        <a:latin typeface="Calibri" panose="020F0502020204030204" pitchFamily="34" charset="0"/>
                      </a:endParaRPr>
                    </a:p>
                  </a:txBody>
                  <a:tcPr marL="4042" marR="4042" marT="4042" marB="0"/>
                </a:tc>
                <a:extLst>
                  <a:ext uri="{0D108BD9-81ED-4DB2-BD59-A6C34878D82A}">
                    <a16:rowId xmlns:a16="http://schemas.microsoft.com/office/drawing/2014/main" val="905422952"/>
                  </a:ext>
                </a:extLst>
              </a:tr>
              <a:tr h="382120">
                <a:tc>
                  <a:txBody>
                    <a:bodyPr/>
                    <a:lstStyle/>
                    <a:p>
                      <a:pPr algn="l" fontAlgn="t"/>
                      <a:r>
                        <a:rPr lang="en-IE" sz="1000" u="none" strike="noStrike">
                          <a:effectLst/>
                        </a:rPr>
                        <a:t>2</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l" fontAlgn="t"/>
                      <a:r>
                        <a:rPr lang="en-IE" sz="1100" u="none" strike="noStrike" dirty="0" err="1">
                          <a:effectLst/>
                        </a:rPr>
                        <a:t>Radestown</a:t>
                      </a:r>
                      <a:r>
                        <a:rPr lang="en-IE" sz="1100" u="none" strike="noStrike" dirty="0">
                          <a:effectLst/>
                        </a:rPr>
                        <a:t> WS - </a:t>
                      </a:r>
                      <a:r>
                        <a:rPr lang="en-IE" sz="1100" u="none" strike="noStrike" dirty="0" err="1">
                          <a:effectLst/>
                        </a:rPr>
                        <a:t>Radestown</a:t>
                      </a:r>
                      <a:r>
                        <a:rPr lang="en-IE" sz="1100" u="none" strike="noStrike" dirty="0">
                          <a:effectLst/>
                        </a:rPr>
                        <a:t> - Ring Rd</a:t>
                      </a:r>
                      <a:endParaRPr lang="en-IE" sz="1100" b="0" i="0" u="none" strike="noStrike" dirty="0">
                        <a:solidFill>
                          <a:srgbClr val="000000"/>
                        </a:solidFill>
                        <a:effectLst/>
                        <a:latin typeface="Calibri" panose="020F0502020204030204" pitchFamily="34" charset="0"/>
                      </a:endParaRPr>
                    </a:p>
                  </a:txBody>
                  <a:tcPr marL="4042" marR="4042" marT="4042" marB="0"/>
                </a:tc>
                <a:tc>
                  <a:txBody>
                    <a:bodyPr/>
                    <a:lstStyle/>
                    <a:p>
                      <a:pPr algn="l" fontAlgn="t"/>
                      <a:r>
                        <a:rPr lang="en-IE" sz="1000" u="none" strike="noStrike">
                          <a:effectLst/>
                        </a:rPr>
                        <a:t>Trunk Main</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1,400</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375</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AC</a:t>
                      </a:r>
                      <a:endParaRPr lang="en-IE" sz="1000" b="0" i="0" u="none" strike="noStrike">
                        <a:solidFill>
                          <a:srgbClr val="000000"/>
                        </a:solidFill>
                        <a:effectLst/>
                        <a:latin typeface="Calibri" panose="020F0502020204030204" pitchFamily="34" charset="0"/>
                      </a:endParaRPr>
                    </a:p>
                  </a:txBody>
                  <a:tcPr marL="4042" marR="4042" marT="4042" marB="0"/>
                </a:tc>
                <a:extLst>
                  <a:ext uri="{0D108BD9-81ED-4DB2-BD59-A6C34878D82A}">
                    <a16:rowId xmlns:a16="http://schemas.microsoft.com/office/drawing/2014/main" val="297939604"/>
                  </a:ext>
                </a:extLst>
              </a:tr>
              <a:tr h="490055">
                <a:tc>
                  <a:txBody>
                    <a:bodyPr/>
                    <a:lstStyle/>
                    <a:p>
                      <a:pPr algn="l" fontAlgn="t"/>
                      <a:r>
                        <a:rPr lang="en-IE" sz="1000" u="none" strike="noStrike">
                          <a:effectLst/>
                        </a:rPr>
                        <a:t>3</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l" fontAlgn="t"/>
                      <a:r>
                        <a:rPr lang="en-IE" sz="1100" u="none" strike="noStrike" dirty="0" err="1">
                          <a:effectLst/>
                        </a:rPr>
                        <a:t>Mooncoin</a:t>
                      </a:r>
                      <a:r>
                        <a:rPr lang="en-IE" sz="1100" u="none" strike="noStrike" dirty="0">
                          <a:effectLst/>
                        </a:rPr>
                        <a:t> WS - </a:t>
                      </a:r>
                      <a:r>
                        <a:rPr lang="en-IE" sz="1100" u="none" strike="noStrike" dirty="0" err="1">
                          <a:effectLst/>
                        </a:rPr>
                        <a:t>Clogga</a:t>
                      </a:r>
                      <a:r>
                        <a:rPr lang="en-IE" sz="1100" u="none" strike="noStrike" dirty="0">
                          <a:effectLst/>
                        </a:rPr>
                        <a:t> Cross - </a:t>
                      </a:r>
                      <a:r>
                        <a:rPr lang="en-IE" sz="1100" u="none" strike="noStrike" dirty="0" err="1">
                          <a:effectLst/>
                        </a:rPr>
                        <a:t>Tubrid</a:t>
                      </a:r>
                      <a:r>
                        <a:rPr lang="en-IE" sz="1100" u="none" strike="noStrike" dirty="0">
                          <a:effectLst/>
                        </a:rPr>
                        <a:t> Res &amp; </a:t>
                      </a:r>
                      <a:r>
                        <a:rPr lang="en-IE" sz="1100" u="none" strike="noStrike" dirty="0" err="1">
                          <a:effectLst/>
                        </a:rPr>
                        <a:t>Tubrid</a:t>
                      </a:r>
                      <a:r>
                        <a:rPr lang="en-IE" sz="1100" u="none" strike="noStrike" dirty="0">
                          <a:effectLst/>
                        </a:rPr>
                        <a:t> Res Downstream Main </a:t>
                      </a:r>
                      <a:endParaRPr lang="en-IE" sz="1100" b="0" i="0" u="none" strike="noStrike" dirty="0">
                        <a:solidFill>
                          <a:srgbClr val="000000"/>
                        </a:solidFill>
                        <a:effectLst/>
                        <a:latin typeface="Calibri" panose="020F0502020204030204" pitchFamily="34" charset="0"/>
                      </a:endParaRPr>
                    </a:p>
                  </a:txBody>
                  <a:tcPr marL="4042" marR="4042" marT="4042" marB="0"/>
                </a:tc>
                <a:tc>
                  <a:txBody>
                    <a:bodyPr/>
                    <a:lstStyle/>
                    <a:p>
                      <a:pPr algn="l" fontAlgn="t"/>
                      <a:r>
                        <a:rPr lang="en-IE" sz="1000" u="none" strike="noStrike">
                          <a:effectLst/>
                        </a:rPr>
                        <a:t>Main</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l" fontAlgn="t"/>
                      <a:r>
                        <a:rPr lang="en-IE" sz="1000" u="none" strike="noStrike" dirty="0">
                          <a:effectLst/>
                        </a:rPr>
                        <a:t>2000 &amp;  400</a:t>
                      </a:r>
                      <a:endParaRPr lang="en-IE" sz="1000" b="0" i="0" u="none" strike="noStrike" dirty="0">
                        <a:solidFill>
                          <a:srgbClr val="000000"/>
                        </a:solidFill>
                        <a:effectLst/>
                        <a:latin typeface="Calibri" panose="020F0502020204030204" pitchFamily="34" charset="0"/>
                      </a:endParaRPr>
                    </a:p>
                  </a:txBody>
                  <a:tcPr marL="4042" marR="4042" marT="4042" marB="0"/>
                </a:tc>
                <a:tc>
                  <a:txBody>
                    <a:bodyPr/>
                    <a:lstStyle/>
                    <a:p>
                      <a:pPr algn="l" fontAlgn="t"/>
                      <a:r>
                        <a:rPr lang="en-IE" sz="1000" u="none" strike="noStrike">
                          <a:effectLst/>
                        </a:rPr>
                        <a:t>125 &amp; 150</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AC</a:t>
                      </a:r>
                      <a:endParaRPr lang="en-IE" sz="1000" b="0" i="0" u="none" strike="noStrike">
                        <a:solidFill>
                          <a:srgbClr val="000000"/>
                        </a:solidFill>
                        <a:effectLst/>
                        <a:latin typeface="Calibri" panose="020F0502020204030204" pitchFamily="34" charset="0"/>
                      </a:endParaRPr>
                    </a:p>
                  </a:txBody>
                  <a:tcPr marL="4042" marR="4042" marT="4042" marB="0"/>
                </a:tc>
                <a:extLst>
                  <a:ext uri="{0D108BD9-81ED-4DB2-BD59-A6C34878D82A}">
                    <a16:rowId xmlns:a16="http://schemas.microsoft.com/office/drawing/2014/main" val="840547832"/>
                  </a:ext>
                </a:extLst>
              </a:tr>
              <a:tr h="573180">
                <a:tc>
                  <a:txBody>
                    <a:bodyPr/>
                    <a:lstStyle/>
                    <a:p>
                      <a:pPr algn="l" fontAlgn="t"/>
                      <a:r>
                        <a:rPr lang="en-IE" sz="1000" u="none" strike="noStrike">
                          <a:effectLst/>
                        </a:rPr>
                        <a:t>4</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l" fontAlgn="t"/>
                      <a:r>
                        <a:rPr lang="en-IE" sz="1100" u="none" strike="noStrike" dirty="0" err="1">
                          <a:effectLst/>
                        </a:rPr>
                        <a:t>Goresbridge</a:t>
                      </a:r>
                      <a:r>
                        <a:rPr lang="en-IE" sz="1100" u="none" strike="noStrike" dirty="0">
                          <a:effectLst/>
                        </a:rPr>
                        <a:t>/</a:t>
                      </a:r>
                      <a:r>
                        <a:rPr lang="en-IE" sz="1100" u="none" strike="noStrike" dirty="0" err="1">
                          <a:effectLst/>
                        </a:rPr>
                        <a:t>Paulstown</a:t>
                      </a:r>
                      <a:r>
                        <a:rPr lang="en-IE" sz="1100" u="none" strike="noStrike" dirty="0">
                          <a:effectLst/>
                        </a:rPr>
                        <a:t>/</a:t>
                      </a:r>
                      <a:r>
                        <a:rPr lang="en-IE" sz="1100" u="none" strike="noStrike" dirty="0" err="1">
                          <a:effectLst/>
                        </a:rPr>
                        <a:t>Gowran</a:t>
                      </a:r>
                      <a:r>
                        <a:rPr lang="en-IE" sz="1100" u="none" strike="noStrike" dirty="0">
                          <a:effectLst/>
                        </a:rPr>
                        <a:t> WSZ - </a:t>
                      </a:r>
                      <a:r>
                        <a:rPr lang="en-IE" sz="1100" u="none" strike="noStrike" dirty="0" err="1">
                          <a:effectLst/>
                        </a:rPr>
                        <a:t>Duninga</a:t>
                      </a:r>
                      <a:endParaRPr lang="en-IE" sz="1100" b="0" i="0" u="none" strike="noStrike" dirty="0">
                        <a:solidFill>
                          <a:srgbClr val="000000"/>
                        </a:solidFill>
                        <a:effectLst/>
                        <a:latin typeface="Calibri" panose="020F0502020204030204" pitchFamily="34" charset="0"/>
                      </a:endParaRPr>
                    </a:p>
                  </a:txBody>
                  <a:tcPr marL="4042" marR="4042" marT="4042" marB="0"/>
                </a:tc>
                <a:tc>
                  <a:txBody>
                    <a:bodyPr/>
                    <a:lstStyle/>
                    <a:p>
                      <a:pPr algn="l" fontAlgn="t"/>
                      <a:r>
                        <a:rPr lang="en-IE" sz="1000" u="none" strike="noStrike" dirty="0">
                          <a:effectLst/>
                        </a:rPr>
                        <a:t>Main</a:t>
                      </a:r>
                      <a:endParaRPr lang="en-IE" sz="1000" b="0" i="0" u="none" strike="noStrike" dirty="0">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3,300</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100</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CI</a:t>
                      </a:r>
                      <a:endParaRPr lang="en-IE" sz="1000" b="0" i="0" u="none" strike="noStrike">
                        <a:solidFill>
                          <a:srgbClr val="000000"/>
                        </a:solidFill>
                        <a:effectLst/>
                        <a:latin typeface="Calibri" panose="020F0502020204030204" pitchFamily="34" charset="0"/>
                      </a:endParaRPr>
                    </a:p>
                  </a:txBody>
                  <a:tcPr marL="4042" marR="4042" marT="4042" marB="0"/>
                </a:tc>
                <a:extLst>
                  <a:ext uri="{0D108BD9-81ED-4DB2-BD59-A6C34878D82A}">
                    <a16:rowId xmlns:a16="http://schemas.microsoft.com/office/drawing/2014/main" val="492347067"/>
                  </a:ext>
                </a:extLst>
              </a:tr>
              <a:tr h="382120">
                <a:tc>
                  <a:txBody>
                    <a:bodyPr/>
                    <a:lstStyle/>
                    <a:p>
                      <a:pPr algn="l" fontAlgn="t"/>
                      <a:r>
                        <a:rPr lang="en-IE" sz="1000" u="none" strike="noStrike">
                          <a:effectLst/>
                        </a:rPr>
                        <a:t>5</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l" fontAlgn="t"/>
                      <a:r>
                        <a:rPr lang="en-IE" sz="1100" u="none" strike="noStrike" dirty="0" err="1">
                          <a:effectLst/>
                        </a:rPr>
                        <a:t>Bennettsbridge</a:t>
                      </a:r>
                      <a:r>
                        <a:rPr lang="en-IE" sz="1100" u="none" strike="noStrike" dirty="0">
                          <a:effectLst/>
                        </a:rPr>
                        <a:t> Regional WS </a:t>
                      </a:r>
                      <a:r>
                        <a:rPr lang="en-IE" sz="1100" u="none" strike="noStrike" dirty="0" err="1">
                          <a:effectLst/>
                        </a:rPr>
                        <a:t>Bennettsbridge</a:t>
                      </a:r>
                      <a:r>
                        <a:rPr lang="en-IE" sz="1100" u="none" strike="noStrike" dirty="0">
                          <a:effectLst/>
                        </a:rPr>
                        <a:t> - </a:t>
                      </a:r>
                      <a:r>
                        <a:rPr lang="en-IE" sz="1100" u="none" strike="noStrike" dirty="0" err="1">
                          <a:effectLst/>
                        </a:rPr>
                        <a:t>Annamult</a:t>
                      </a:r>
                      <a:endParaRPr lang="en-IE" sz="1100" b="0" i="0" u="none" strike="noStrike" dirty="0">
                        <a:solidFill>
                          <a:srgbClr val="000000"/>
                        </a:solidFill>
                        <a:effectLst/>
                        <a:latin typeface="Calibri" panose="020F0502020204030204" pitchFamily="34" charset="0"/>
                      </a:endParaRPr>
                    </a:p>
                  </a:txBody>
                  <a:tcPr marL="4042" marR="4042" marT="4042" marB="0"/>
                </a:tc>
                <a:tc>
                  <a:txBody>
                    <a:bodyPr/>
                    <a:lstStyle/>
                    <a:p>
                      <a:pPr algn="l" fontAlgn="t"/>
                      <a:r>
                        <a:rPr lang="en-IE" sz="1000" u="none" strike="noStrike">
                          <a:effectLst/>
                        </a:rPr>
                        <a:t>Main</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4,000</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100</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uPVC</a:t>
                      </a:r>
                      <a:endParaRPr lang="en-IE" sz="1000" b="0" i="0" u="none" strike="noStrike">
                        <a:solidFill>
                          <a:srgbClr val="000000"/>
                        </a:solidFill>
                        <a:effectLst/>
                        <a:latin typeface="Calibri" panose="020F0502020204030204" pitchFamily="34" charset="0"/>
                      </a:endParaRPr>
                    </a:p>
                  </a:txBody>
                  <a:tcPr marL="4042" marR="4042" marT="4042" marB="0"/>
                </a:tc>
                <a:extLst>
                  <a:ext uri="{0D108BD9-81ED-4DB2-BD59-A6C34878D82A}">
                    <a16:rowId xmlns:a16="http://schemas.microsoft.com/office/drawing/2014/main" val="2772296489"/>
                  </a:ext>
                </a:extLst>
              </a:tr>
              <a:tr h="573180">
                <a:tc>
                  <a:txBody>
                    <a:bodyPr/>
                    <a:lstStyle/>
                    <a:p>
                      <a:pPr algn="l" fontAlgn="t"/>
                      <a:r>
                        <a:rPr lang="en-IE" sz="1000" u="none" strike="noStrike">
                          <a:effectLst/>
                        </a:rPr>
                        <a:t>6</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l" fontAlgn="t"/>
                      <a:r>
                        <a:rPr lang="en-IE" sz="1100" u="none" strike="noStrike" dirty="0" err="1">
                          <a:effectLst/>
                        </a:rPr>
                        <a:t>Mooncoin</a:t>
                      </a:r>
                      <a:r>
                        <a:rPr lang="en-IE" sz="1100" u="none" strike="noStrike" dirty="0">
                          <a:effectLst/>
                        </a:rPr>
                        <a:t> WS - </a:t>
                      </a:r>
                      <a:r>
                        <a:rPr lang="en-IE" sz="1100" u="none" strike="noStrike" dirty="0" err="1">
                          <a:effectLst/>
                        </a:rPr>
                        <a:t>Grannagh</a:t>
                      </a:r>
                      <a:r>
                        <a:rPr lang="en-IE" sz="1100" u="none" strike="noStrike" dirty="0">
                          <a:effectLst/>
                        </a:rPr>
                        <a:t> - </a:t>
                      </a:r>
                      <a:r>
                        <a:rPr lang="en-IE" sz="1100" u="none" strike="noStrike" dirty="0" err="1">
                          <a:effectLst/>
                        </a:rPr>
                        <a:t>Lickettstown</a:t>
                      </a:r>
                      <a:r>
                        <a:rPr lang="en-IE" sz="1100" u="none" strike="noStrike" dirty="0">
                          <a:effectLst/>
                        </a:rPr>
                        <a:t> Res</a:t>
                      </a:r>
                      <a:endParaRPr lang="en-IE" sz="1100" b="0" i="0" u="none" strike="noStrike" dirty="0">
                        <a:solidFill>
                          <a:srgbClr val="000000"/>
                        </a:solidFill>
                        <a:effectLst/>
                        <a:latin typeface="Calibri" panose="020F0502020204030204" pitchFamily="34" charset="0"/>
                      </a:endParaRPr>
                    </a:p>
                  </a:txBody>
                  <a:tcPr marL="4042" marR="4042" marT="4042" marB="0"/>
                </a:tc>
                <a:tc>
                  <a:txBody>
                    <a:bodyPr/>
                    <a:lstStyle/>
                    <a:p>
                      <a:pPr algn="l" fontAlgn="t"/>
                      <a:r>
                        <a:rPr lang="en-IE" sz="1000" u="none" strike="noStrike">
                          <a:effectLst/>
                        </a:rPr>
                        <a:t>Main</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3,300</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150</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uPVC</a:t>
                      </a:r>
                      <a:endParaRPr lang="en-IE" sz="1000" b="0" i="0" u="none" strike="noStrike">
                        <a:solidFill>
                          <a:srgbClr val="000000"/>
                        </a:solidFill>
                        <a:effectLst/>
                        <a:latin typeface="Calibri" panose="020F0502020204030204" pitchFamily="34" charset="0"/>
                      </a:endParaRPr>
                    </a:p>
                  </a:txBody>
                  <a:tcPr marL="4042" marR="4042" marT="4042" marB="0"/>
                </a:tc>
                <a:extLst>
                  <a:ext uri="{0D108BD9-81ED-4DB2-BD59-A6C34878D82A}">
                    <a16:rowId xmlns:a16="http://schemas.microsoft.com/office/drawing/2014/main" val="1488895065"/>
                  </a:ext>
                </a:extLst>
              </a:tr>
              <a:tr h="573180">
                <a:tc>
                  <a:txBody>
                    <a:bodyPr/>
                    <a:lstStyle/>
                    <a:p>
                      <a:pPr algn="l" fontAlgn="t"/>
                      <a:r>
                        <a:rPr lang="en-IE" sz="1000" u="none" strike="noStrike">
                          <a:effectLst/>
                        </a:rPr>
                        <a:t>7</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l" fontAlgn="t"/>
                      <a:r>
                        <a:rPr lang="en-IE" sz="1100" u="none" strike="noStrike" dirty="0" err="1">
                          <a:effectLst/>
                        </a:rPr>
                        <a:t>Radestown</a:t>
                      </a:r>
                      <a:r>
                        <a:rPr lang="en-IE" sz="1100" u="none" strike="noStrike" dirty="0">
                          <a:effectLst/>
                        </a:rPr>
                        <a:t> WS - </a:t>
                      </a:r>
                      <a:r>
                        <a:rPr lang="en-IE" sz="1100" u="none" strike="noStrike" dirty="0" err="1">
                          <a:effectLst/>
                        </a:rPr>
                        <a:t>Bonnettsrath</a:t>
                      </a:r>
                      <a:r>
                        <a:rPr lang="en-IE" sz="1100" u="none" strike="noStrike" dirty="0">
                          <a:effectLst/>
                        </a:rPr>
                        <a:t> Rd - </a:t>
                      </a:r>
                      <a:r>
                        <a:rPr lang="en-IE" sz="1100" u="none" strike="noStrike" dirty="0" err="1">
                          <a:effectLst/>
                        </a:rPr>
                        <a:t>Rath</a:t>
                      </a:r>
                      <a:r>
                        <a:rPr lang="en-IE" sz="1100" u="none" strike="noStrike" dirty="0">
                          <a:effectLst/>
                        </a:rPr>
                        <a:t> </a:t>
                      </a:r>
                      <a:r>
                        <a:rPr lang="en-IE" sz="1100" u="none" strike="noStrike" dirty="0" err="1">
                          <a:effectLst/>
                        </a:rPr>
                        <a:t>Ullord</a:t>
                      </a:r>
                      <a:endParaRPr lang="en-IE" sz="1100" b="0" i="0" u="none" strike="noStrike" dirty="0">
                        <a:solidFill>
                          <a:srgbClr val="000000"/>
                        </a:solidFill>
                        <a:effectLst/>
                        <a:latin typeface="Calibri" panose="020F0502020204030204" pitchFamily="34" charset="0"/>
                      </a:endParaRPr>
                    </a:p>
                  </a:txBody>
                  <a:tcPr marL="4042" marR="4042" marT="4042" marB="0"/>
                </a:tc>
                <a:tc>
                  <a:txBody>
                    <a:bodyPr/>
                    <a:lstStyle/>
                    <a:p>
                      <a:pPr algn="l" fontAlgn="t"/>
                      <a:r>
                        <a:rPr lang="en-IE" sz="1000" u="none" strike="noStrike">
                          <a:effectLst/>
                        </a:rPr>
                        <a:t>Main</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1,900</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100</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AC</a:t>
                      </a:r>
                      <a:endParaRPr lang="en-IE" sz="1000" b="0" i="0" u="none" strike="noStrike">
                        <a:solidFill>
                          <a:srgbClr val="000000"/>
                        </a:solidFill>
                        <a:effectLst/>
                        <a:latin typeface="Calibri" panose="020F0502020204030204" pitchFamily="34" charset="0"/>
                      </a:endParaRPr>
                    </a:p>
                  </a:txBody>
                  <a:tcPr marL="4042" marR="4042" marT="4042" marB="0"/>
                </a:tc>
                <a:extLst>
                  <a:ext uri="{0D108BD9-81ED-4DB2-BD59-A6C34878D82A}">
                    <a16:rowId xmlns:a16="http://schemas.microsoft.com/office/drawing/2014/main" val="2621960840"/>
                  </a:ext>
                </a:extLst>
              </a:tr>
              <a:tr h="382120">
                <a:tc>
                  <a:txBody>
                    <a:bodyPr/>
                    <a:lstStyle/>
                    <a:p>
                      <a:pPr algn="l" fontAlgn="t"/>
                      <a:r>
                        <a:rPr lang="en-IE" sz="1000" u="none" strike="noStrike">
                          <a:effectLst/>
                        </a:rPr>
                        <a:t>8</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l" fontAlgn="t"/>
                      <a:r>
                        <a:rPr lang="en-IE" sz="1100" u="none" strike="noStrike" dirty="0" err="1">
                          <a:effectLst/>
                        </a:rPr>
                        <a:t>Ballyragget</a:t>
                      </a:r>
                      <a:r>
                        <a:rPr lang="en-IE" sz="1100" u="none" strike="noStrike" dirty="0">
                          <a:effectLst/>
                        </a:rPr>
                        <a:t> WSZ -  </a:t>
                      </a:r>
                      <a:r>
                        <a:rPr lang="en-IE" sz="1100" u="none" strike="noStrike" dirty="0" err="1">
                          <a:effectLst/>
                        </a:rPr>
                        <a:t>Rathduff</a:t>
                      </a:r>
                      <a:endParaRPr lang="en-IE" sz="1100" b="0" i="0" u="none" strike="noStrike" dirty="0">
                        <a:solidFill>
                          <a:srgbClr val="000000"/>
                        </a:solidFill>
                        <a:effectLst/>
                        <a:latin typeface="Calibri" panose="020F0502020204030204" pitchFamily="34" charset="0"/>
                      </a:endParaRPr>
                    </a:p>
                  </a:txBody>
                  <a:tcPr marL="4042" marR="4042" marT="4042" marB="0"/>
                </a:tc>
                <a:tc>
                  <a:txBody>
                    <a:bodyPr/>
                    <a:lstStyle/>
                    <a:p>
                      <a:pPr algn="l" fontAlgn="t"/>
                      <a:r>
                        <a:rPr lang="en-IE" sz="1000" u="none" strike="noStrike">
                          <a:effectLst/>
                        </a:rPr>
                        <a:t>Main</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720</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75</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HDPE</a:t>
                      </a:r>
                      <a:endParaRPr lang="en-IE" sz="1000" b="0" i="0" u="none" strike="noStrike">
                        <a:solidFill>
                          <a:srgbClr val="000000"/>
                        </a:solidFill>
                        <a:effectLst/>
                        <a:latin typeface="Calibri" panose="020F0502020204030204" pitchFamily="34" charset="0"/>
                      </a:endParaRPr>
                    </a:p>
                  </a:txBody>
                  <a:tcPr marL="4042" marR="4042" marT="4042" marB="0"/>
                </a:tc>
                <a:extLst>
                  <a:ext uri="{0D108BD9-81ED-4DB2-BD59-A6C34878D82A}">
                    <a16:rowId xmlns:a16="http://schemas.microsoft.com/office/drawing/2014/main" val="1547737157"/>
                  </a:ext>
                </a:extLst>
              </a:tr>
              <a:tr h="382120">
                <a:tc>
                  <a:txBody>
                    <a:bodyPr/>
                    <a:lstStyle/>
                    <a:p>
                      <a:pPr algn="l" fontAlgn="t"/>
                      <a:r>
                        <a:rPr lang="en-IE" sz="1000" u="none" strike="noStrike">
                          <a:effectLst/>
                        </a:rPr>
                        <a:t>9</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l" fontAlgn="t"/>
                      <a:r>
                        <a:rPr lang="en-IE" sz="1100" u="none" strike="noStrike" dirty="0" err="1">
                          <a:effectLst/>
                        </a:rPr>
                        <a:t>Bennetsbridge</a:t>
                      </a:r>
                      <a:r>
                        <a:rPr lang="en-IE" sz="1100" u="none" strike="noStrike" dirty="0">
                          <a:effectLst/>
                        </a:rPr>
                        <a:t> WSZ - </a:t>
                      </a:r>
                      <a:r>
                        <a:rPr lang="en-IE" sz="1100" u="none" strike="noStrike" dirty="0" err="1">
                          <a:effectLst/>
                        </a:rPr>
                        <a:t>Bishopslough</a:t>
                      </a:r>
                      <a:endParaRPr lang="en-IE" sz="1100" b="0" i="0" u="none" strike="noStrike" dirty="0">
                        <a:solidFill>
                          <a:srgbClr val="000000"/>
                        </a:solidFill>
                        <a:effectLst/>
                        <a:latin typeface="Calibri" panose="020F0502020204030204" pitchFamily="34" charset="0"/>
                      </a:endParaRPr>
                    </a:p>
                  </a:txBody>
                  <a:tcPr marL="4042" marR="4042" marT="4042" marB="0"/>
                </a:tc>
                <a:tc>
                  <a:txBody>
                    <a:bodyPr/>
                    <a:lstStyle/>
                    <a:p>
                      <a:pPr algn="l" fontAlgn="t"/>
                      <a:r>
                        <a:rPr lang="en-IE" sz="1000" u="none" strike="noStrike">
                          <a:effectLst/>
                        </a:rPr>
                        <a:t>Main</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1,300</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100</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uPVC</a:t>
                      </a:r>
                      <a:endParaRPr lang="en-IE" sz="1000" b="0" i="0" u="none" strike="noStrike">
                        <a:solidFill>
                          <a:srgbClr val="000000"/>
                        </a:solidFill>
                        <a:effectLst/>
                        <a:latin typeface="Calibri" panose="020F0502020204030204" pitchFamily="34" charset="0"/>
                      </a:endParaRPr>
                    </a:p>
                  </a:txBody>
                  <a:tcPr marL="4042" marR="4042" marT="4042" marB="0"/>
                </a:tc>
                <a:extLst>
                  <a:ext uri="{0D108BD9-81ED-4DB2-BD59-A6C34878D82A}">
                    <a16:rowId xmlns:a16="http://schemas.microsoft.com/office/drawing/2014/main" val="886249805"/>
                  </a:ext>
                </a:extLst>
              </a:tr>
              <a:tr h="382120">
                <a:tc>
                  <a:txBody>
                    <a:bodyPr/>
                    <a:lstStyle/>
                    <a:p>
                      <a:pPr algn="l" fontAlgn="t"/>
                      <a:r>
                        <a:rPr lang="en-IE" sz="1000" u="none" strike="noStrike">
                          <a:effectLst/>
                        </a:rPr>
                        <a:t>10</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l" fontAlgn="t"/>
                      <a:r>
                        <a:rPr lang="en-IE" sz="1100" u="none" strike="noStrike" dirty="0" err="1">
                          <a:effectLst/>
                        </a:rPr>
                        <a:t>Bennetsbridge</a:t>
                      </a:r>
                      <a:r>
                        <a:rPr lang="en-IE" sz="1100" u="none" strike="noStrike" dirty="0">
                          <a:effectLst/>
                        </a:rPr>
                        <a:t> WSZ -  </a:t>
                      </a:r>
                      <a:r>
                        <a:rPr lang="en-IE" sz="1100" u="none" strike="noStrike" dirty="0" err="1">
                          <a:effectLst/>
                        </a:rPr>
                        <a:t>Tullaherin</a:t>
                      </a:r>
                      <a:endParaRPr lang="en-IE" sz="1100" b="0" i="0" u="none" strike="noStrike" dirty="0">
                        <a:solidFill>
                          <a:srgbClr val="000000"/>
                        </a:solidFill>
                        <a:effectLst/>
                        <a:latin typeface="Calibri" panose="020F0502020204030204" pitchFamily="34" charset="0"/>
                      </a:endParaRPr>
                    </a:p>
                  </a:txBody>
                  <a:tcPr marL="4042" marR="4042" marT="4042" marB="0"/>
                </a:tc>
                <a:tc>
                  <a:txBody>
                    <a:bodyPr/>
                    <a:lstStyle/>
                    <a:p>
                      <a:pPr algn="l" fontAlgn="t"/>
                      <a:r>
                        <a:rPr lang="en-IE" sz="1000" u="none" strike="noStrike">
                          <a:effectLst/>
                        </a:rPr>
                        <a:t>Main</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dirty="0">
                          <a:effectLst/>
                        </a:rPr>
                        <a:t>1,700</a:t>
                      </a:r>
                      <a:endParaRPr lang="en-IE" sz="1000" b="0" i="0" u="none" strike="noStrike" dirty="0">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a:effectLst/>
                        </a:rPr>
                        <a:t>100</a:t>
                      </a:r>
                      <a:endParaRPr lang="en-IE" sz="1000" b="0" i="0" u="none" strike="noStrike">
                        <a:solidFill>
                          <a:srgbClr val="000000"/>
                        </a:solidFill>
                        <a:effectLst/>
                        <a:latin typeface="Calibri" panose="020F0502020204030204" pitchFamily="34" charset="0"/>
                      </a:endParaRPr>
                    </a:p>
                  </a:txBody>
                  <a:tcPr marL="4042" marR="4042" marT="4042" marB="0"/>
                </a:tc>
                <a:tc>
                  <a:txBody>
                    <a:bodyPr/>
                    <a:lstStyle/>
                    <a:p>
                      <a:pPr algn="r" fontAlgn="t"/>
                      <a:r>
                        <a:rPr lang="en-IE" sz="1000" u="none" strike="noStrike" dirty="0">
                          <a:effectLst/>
                        </a:rPr>
                        <a:t>uPVC</a:t>
                      </a:r>
                      <a:endParaRPr lang="en-IE" sz="1000" b="0" i="0" u="none" strike="noStrike" dirty="0">
                        <a:solidFill>
                          <a:srgbClr val="000000"/>
                        </a:solidFill>
                        <a:effectLst/>
                        <a:latin typeface="Calibri" panose="020F0502020204030204" pitchFamily="34" charset="0"/>
                      </a:endParaRPr>
                    </a:p>
                  </a:txBody>
                  <a:tcPr marL="4042" marR="4042" marT="4042" marB="0"/>
                </a:tc>
                <a:extLst>
                  <a:ext uri="{0D108BD9-81ED-4DB2-BD59-A6C34878D82A}">
                    <a16:rowId xmlns:a16="http://schemas.microsoft.com/office/drawing/2014/main" val="3013510477"/>
                  </a:ext>
                </a:extLst>
              </a:tr>
            </a:tbl>
          </a:graphicData>
        </a:graphic>
      </p:graphicFrame>
    </p:spTree>
    <p:extLst>
      <p:ext uri="{BB962C8B-B14F-4D97-AF65-F5344CB8AC3E}">
        <p14:creationId xmlns:p14="http://schemas.microsoft.com/office/powerpoint/2010/main" val="2437900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D1AB-71C6-46C3-AE6D-9ACB428AD4AE}"/>
              </a:ext>
            </a:extLst>
          </p:cNvPr>
          <p:cNvSpPr>
            <a:spLocks noGrp="1"/>
          </p:cNvSpPr>
          <p:nvPr>
            <p:ph type="title"/>
          </p:nvPr>
        </p:nvSpPr>
        <p:spPr/>
        <p:txBody>
          <a:bodyPr>
            <a:normAutofit/>
          </a:bodyPr>
          <a:lstStyle/>
          <a:p>
            <a:pPr algn="ctr"/>
            <a:r>
              <a:rPr lang="en-IE" sz="3200" dirty="0"/>
              <a:t>Kilkenny - Mains Replacement Priority List 2023</a:t>
            </a:r>
          </a:p>
        </p:txBody>
      </p:sp>
      <p:graphicFrame>
        <p:nvGraphicFramePr>
          <p:cNvPr id="5" name="Content Placeholder 4">
            <a:extLst>
              <a:ext uri="{FF2B5EF4-FFF2-40B4-BE49-F238E27FC236}">
                <a16:creationId xmlns:a16="http://schemas.microsoft.com/office/drawing/2014/main" id="{B2B65376-EDC8-4A41-B434-34197807C065}"/>
              </a:ext>
            </a:extLst>
          </p:cNvPr>
          <p:cNvGraphicFramePr>
            <a:graphicFrameLocks noGrp="1"/>
          </p:cNvGraphicFramePr>
          <p:nvPr>
            <p:ph idx="1"/>
            <p:extLst>
              <p:ext uri="{D42A27DB-BD31-4B8C-83A1-F6EECF244321}">
                <p14:modId xmlns:p14="http://schemas.microsoft.com/office/powerpoint/2010/main" val="3020975738"/>
              </p:ext>
            </p:extLst>
          </p:nvPr>
        </p:nvGraphicFramePr>
        <p:xfrm>
          <a:off x="1146874" y="1766807"/>
          <a:ext cx="8400081" cy="4773475"/>
        </p:xfrm>
        <a:graphic>
          <a:graphicData uri="http://schemas.openxmlformats.org/drawingml/2006/table">
            <a:tbl>
              <a:tblPr>
                <a:tableStyleId>{5C22544A-7EE6-4342-B048-85BDC9FD1C3A}</a:tableStyleId>
              </a:tblPr>
              <a:tblGrid>
                <a:gridCol w="1007795">
                  <a:extLst>
                    <a:ext uri="{9D8B030D-6E8A-4147-A177-3AD203B41FA5}">
                      <a16:colId xmlns:a16="http://schemas.microsoft.com/office/drawing/2014/main" val="2519998833"/>
                    </a:ext>
                  </a:extLst>
                </a:gridCol>
                <a:gridCol w="3709544">
                  <a:extLst>
                    <a:ext uri="{9D8B030D-6E8A-4147-A177-3AD203B41FA5}">
                      <a16:colId xmlns:a16="http://schemas.microsoft.com/office/drawing/2014/main" val="4127116202"/>
                    </a:ext>
                  </a:extLst>
                </a:gridCol>
                <a:gridCol w="846977">
                  <a:extLst>
                    <a:ext uri="{9D8B030D-6E8A-4147-A177-3AD203B41FA5}">
                      <a16:colId xmlns:a16="http://schemas.microsoft.com/office/drawing/2014/main" val="3651715376"/>
                    </a:ext>
                  </a:extLst>
                </a:gridCol>
                <a:gridCol w="1404481">
                  <a:extLst>
                    <a:ext uri="{9D8B030D-6E8A-4147-A177-3AD203B41FA5}">
                      <a16:colId xmlns:a16="http://schemas.microsoft.com/office/drawing/2014/main" val="1765189258"/>
                    </a:ext>
                  </a:extLst>
                </a:gridCol>
                <a:gridCol w="635233">
                  <a:extLst>
                    <a:ext uri="{9D8B030D-6E8A-4147-A177-3AD203B41FA5}">
                      <a16:colId xmlns:a16="http://schemas.microsoft.com/office/drawing/2014/main" val="805625254"/>
                    </a:ext>
                  </a:extLst>
                </a:gridCol>
                <a:gridCol w="796051">
                  <a:extLst>
                    <a:ext uri="{9D8B030D-6E8A-4147-A177-3AD203B41FA5}">
                      <a16:colId xmlns:a16="http://schemas.microsoft.com/office/drawing/2014/main" val="2453105903"/>
                    </a:ext>
                  </a:extLst>
                </a:gridCol>
              </a:tblGrid>
              <a:tr h="650167">
                <a:tc>
                  <a:txBody>
                    <a:bodyPr/>
                    <a:lstStyle/>
                    <a:p>
                      <a:pPr algn="l" fontAlgn="t"/>
                      <a:r>
                        <a:rPr lang="en-IE" sz="1200" u="none" strike="noStrike">
                          <a:effectLst/>
                        </a:rPr>
                        <a:t>Priority Rating </a:t>
                      </a:r>
                      <a:endParaRPr lang="en-IE" sz="1200" b="1" i="0" u="none" strike="noStrike">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a:effectLst/>
                        </a:rPr>
                        <a:t>Title</a:t>
                      </a:r>
                      <a:endParaRPr lang="en-IE" sz="1200" b="1" i="0" u="none" strike="noStrike">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a:effectLst/>
                        </a:rPr>
                        <a:t>Main</a:t>
                      </a:r>
                      <a:endParaRPr lang="en-IE" sz="1200" b="1" i="0" u="none" strike="noStrike">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a:effectLst/>
                        </a:rPr>
                        <a:t>Main Length (m)</a:t>
                      </a:r>
                      <a:endParaRPr lang="en-IE" sz="1200" b="1" i="0" u="none" strike="noStrike">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a:effectLst/>
                        </a:rPr>
                        <a:t>Diameter</a:t>
                      </a:r>
                      <a:endParaRPr lang="en-IE" sz="1200" b="1" i="0" u="none" strike="noStrike">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a:effectLst/>
                        </a:rPr>
                        <a:t>Material</a:t>
                      </a:r>
                      <a:endParaRPr lang="en-IE" sz="1200" b="1" i="0" u="none" strike="noStrike">
                        <a:solidFill>
                          <a:srgbClr val="000000"/>
                        </a:solidFill>
                        <a:effectLst/>
                        <a:latin typeface="Calibri" panose="020F0502020204030204" pitchFamily="34" charset="0"/>
                      </a:endParaRPr>
                    </a:p>
                  </a:txBody>
                  <a:tcPr marL="4440" marR="4440" marT="4440" marB="0"/>
                </a:tc>
                <a:extLst>
                  <a:ext uri="{0D108BD9-81ED-4DB2-BD59-A6C34878D82A}">
                    <a16:rowId xmlns:a16="http://schemas.microsoft.com/office/drawing/2014/main" val="43258867"/>
                  </a:ext>
                </a:extLst>
              </a:tr>
              <a:tr h="469744">
                <a:tc>
                  <a:txBody>
                    <a:bodyPr/>
                    <a:lstStyle/>
                    <a:p>
                      <a:pPr algn="l" fontAlgn="t"/>
                      <a:r>
                        <a:rPr lang="en-IE" sz="1200" u="none" strike="noStrike">
                          <a:effectLst/>
                        </a:rPr>
                        <a:t>11</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dirty="0" err="1">
                          <a:effectLst/>
                        </a:rPr>
                        <a:t>Clonassy</a:t>
                      </a:r>
                      <a:r>
                        <a:rPr lang="en-IE" sz="1200" u="none" strike="noStrike" dirty="0">
                          <a:effectLst/>
                        </a:rPr>
                        <a:t> WSZ - Grange        </a:t>
                      </a:r>
                      <a:endParaRPr lang="en-IE" sz="1200" b="0" i="0" u="none" strike="noStrike" dirty="0">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a:effectLst/>
                        </a:rPr>
                        <a:t>Main</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1,200</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100</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AC</a:t>
                      </a:r>
                      <a:endParaRPr lang="en-IE" sz="1200" b="0" i="0" u="none" strike="noStrike">
                        <a:solidFill>
                          <a:srgbClr val="000000"/>
                        </a:solidFill>
                        <a:effectLst/>
                        <a:latin typeface="Calibri" panose="020F0502020204030204" pitchFamily="34" charset="0"/>
                      </a:endParaRPr>
                    </a:p>
                  </a:txBody>
                  <a:tcPr marL="4440" marR="4440" marT="4440" marB="0"/>
                </a:tc>
                <a:extLst>
                  <a:ext uri="{0D108BD9-81ED-4DB2-BD59-A6C34878D82A}">
                    <a16:rowId xmlns:a16="http://schemas.microsoft.com/office/drawing/2014/main" val="3457676553"/>
                  </a:ext>
                </a:extLst>
              </a:tr>
              <a:tr h="469744">
                <a:tc>
                  <a:txBody>
                    <a:bodyPr/>
                    <a:lstStyle/>
                    <a:p>
                      <a:pPr algn="l" fontAlgn="t"/>
                      <a:r>
                        <a:rPr lang="en-IE" sz="1200" u="none" strike="noStrike">
                          <a:effectLst/>
                        </a:rPr>
                        <a:t>12</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dirty="0" err="1">
                          <a:effectLst/>
                        </a:rPr>
                        <a:t>Clonassy</a:t>
                      </a:r>
                      <a:r>
                        <a:rPr lang="en-IE" sz="1200" u="none" strike="noStrike" dirty="0">
                          <a:effectLst/>
                        </a:rPr>
                        <a:t> WSZ - </a:t>
                      </a:r>
                      <a:r>
                        <a:rPr lang="en-IE" sz="1200" u="none" strike="noStrike" dirty="0" err="1">
                          <a:effectLst/>
                        </a:rPr>
                        <a:t>Silversprings</a:t>
                      </a:r>
                      <a:endParaRPr lang="en-IE" sz="1200" b="0" i="0" u="none" strike="noStrike" dirty="0">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a:effectLst/>
                        </a:rPr>
                        <a:t>Main</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500</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150</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AC</a:t>
                      </a:r>
                      <a:endParaRPr lang="en-IE" sz="1200" b="0" i="0" u="none" strike="noStrike">
                        <a:solidFill>
                          <a:srgbClr val="000000"/>
                        </a:solidFill>
                        <a:effectLst/>
                        <a:latin typeface="Calibri" panose="020F0502020204030204" pitchFamily="34" charset="0"/>
                      </a:endParaRPr>
                    </a:p>
                  </a:txBody>
                  <a:tcPr marL="4440" marR="4440" marT="4440" marB="0"/>
                </a:tc>
                <a:extLst>
                  <a:ext uri="{0D108BD9-81ED-4DB2-BD59-A6C34878D82A}">
                    <a16:rowId xmlns:a16="http://schemas.microsoft.com/office/drawing/2014/main" val="647991622"/>
                  </a:ext>
                </a:extLst>
              </a:tr>
              <a:tr h="313162">
                <a:tc>
                  <a:txBody>
                    <a:bodyPr/>
                    <a:lstStyle/>
                    <a:p>
                      <a:pPr algn="l" fontAlgn="t"/>
                      <a:r>
                        <a:rPr lang="en-IE" sz="1200" u="none" strike="noStrike">
                          <a:effectLst/>
                        </a:rPr>
                        <a:t>13</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a:effectLst/>
                        </a:rPr>
                        <a:t>Clonassy WSZ - Clonmore</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a:effectLst/>
                        </a:rPr>
                        <a:t>Main</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1,400</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100</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AC</a:t>
                      </a:r>
                      <a:endParaRPr lang="en-IE" sz="1200" b="0" i="0" u="none" strike="noStrike">
                        <a:solidFill>
                          <a:srgbClr val="000000"/>
                        </a:solidFill>
                        <a:effectLst/>
                        <a:latin typeface="Calibri" panose="020F0502020204030204" pitchFamily="34" charset="0"/>
                      </a:endParaRPr>
                    </a:p>
                  </a:txBody>
                  <a:tcPr marL="4440" marR="4440" marT="4440" marB="0"/>
                </a:tc>
                <a:extLst>
                  <a:ext uri="{0D108BD9-81ED-4DB2-BD59-A6C34878D82A}">
                    <a16:rowId xmlns:a16="http://schemas.microsoft.com/office/drawing/2014/main" val="2953894759"/>
                  </a:ext>
                </a:extLst>
              </a:tr>
              <a:tr h="448867">
                <a:tc>
                  <a:txBody>
                    <a:bodyPr/>
                    <a:lstStyle/>
                    <a:p>
                      <a:pPr algn="l" fontAlgn="t"/>
                      <a:r>
                        <a:rPr lang="en-IE" sz="1200" u="none" strike="noStrike">
                          <a:effectLst/>
                        </a:rPr>
                        <a:t>14</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dirty="0" err="1">
                          <a:effectLst/>
                        </a:rPr>
                        <a:t>Clonassy</a:t>
                      </a:r>
                      <a:r>
                        <a:rPr lang="en-IE" sz="1200" u="none" strike="noStrike" dirty="0">
                          <a:effectLst/>
                        </a:rPr>
                        <a:t> WSZ - </a:t>
                      </a:r>
                      <a:r>
                        <a:rPr lang="en-IE" sz="1200" u="none" strike="noStrike" dirty="0" err="1">
                          <a:effectLst/>
                        </a:rPr>
                        <a:t>Mooncoin</a:t>
                      </a:r>
                      <a:r>
                        <a:rPr lang="en-IE" sz="1200" u="none" strike="noStrike" dirty="0">
                          <a:effectLst/>
                        </a:rPr>
                        <a:t> Village</a:t>
                      </a:r>
                      <a:endParaRPr lang="en-IE" sz="1200" b="0" i="0" u="none" strike="noStrike" dirty="0">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a:effectLst/>
                        </a:rPr>
                        <a:t>Main</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1,000</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100</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AC</a:t>
                      </a:r>
                      <a:endParaRPr lang="en-IE" sz="1200" b="0" i="0" u="none" strike="noStrike">
                        <a:solidFill>
                          <a:srgbClr val="000000"/>
                        </a:solidFill>
                        <a:effectLst/>
                        <a:latin typeface="Calibri" panose="020F0502020204030204" pitchFamily="34" charset="0"/>
                      </a:endParaRPr>
                    </a:p>
                  </a:txBody>
                  <a:tcPr marL="4440" marR="4440" marT="4440" marB="0"/>
                </a:tc>
                <a:extLst>
                  <a:ext uri="{0D108BD9-81ED-4DB2-BD59-A6C34878D82A}">
                    <a16:rowId xmlns:a16="http://schemas.microsoft.com/office/drawing/2014/main" val="2486701799"/>
                  </a:ext>
                </a:extLst>
              </a:tr>
              <a:tr h="474963">
                <a:tc>
                  <a:txBody>
                    <a:bodyPr/>
                    <a:lstStyle/>
                    <a:p>
                      <a:pPr algn="l" fontAlgn="t"/>
                      <a:r>
                        <a:rPr lang="en-IE" sz="1200" u="none" strike="noStrike">
                          <a:effectLst/>
                        </a:rPr>
                        <a:t>15</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a:effectLst/>
                        </a:rPr>
                        <a:t>Gowran WSZ - WTP - Gowran Reservoir</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a:effectLst/>
                        </a:rPr>
                        <a:t>Main</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1,400</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200</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AC</a:t>
                      </a:r>
                      <a:endParaRPr lang="en-IE" sz="1200" b="0" i="0" u="none" strike="noStrike">
                        <a:solidFill>
                          <a:srgbClr val="000000"/>
                        </a:solidFill>
                        <a:effectLst/>
                        <a:latin typeface="Calibri" panose="020F0502020204030204" pitchFamily="34" charset="0"/>
                      </a:endParaRPr>
                    </a:p>
                  </a:txBody>
                  <a:tcPr marL="4440" marR="4440" marT="4440" marB="0"/>
                </a:tc>
                <a:extLst>
                  <a:ext uri="{0D108BD9-81ED-4DB2-BD59-A6C34878D82A}">
                    <a16:rowId xmlns:a16="http://schemas.microsoft.com/office/drawing/2014/main" val="3275793657"/>
                  </a:ext>
                </a:extLst>
              </a:tr>
              <a:tr h="459305">
                <a:tc>
                  <a:txBody>
                    <a:bodyPr/>
                    <a:lstStyle/>
                    <a:p>
                      <a:pPr algn="l" fontAlgn="t"/>
                      <a:r>
                        <a:rPr lang="en-IE" sz="1200" u="none" strike="noStrike">
                          <a:effectLst/>
                        </a:rPr>
                        <a:t>16</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dirty="0" err="1">
                          <a:effectLst/>
                        </a:rPr>
                        <a:t>Bennettsbridge</a:t>
                      </a:r>
                      <a:r>
                        <a:rPr lang="en-IE" sz="1200" u="none" strike="noStrike" dirty="0">
                          <a:effectLst/>
                        </a:rPr>
                        <a:t> WSZ - </a:t>
                      </a:r>
                      <a:r>
                        <a:rPr lang="en-IE" sz="1200" u="none" strike="noStrike" dirty="0" err="1">
                          <a:effectLst/>
                        </a:rPr>
                        <a:t>Tullaherin</a:t>
                      </a:r>
                      <a:r>
                        <a:rPr lang="en-IE" sz="1200" u="none" strike="noStrike" dirty="0">
                          <a:effectLst/>
                        </a:rPr>
                        <a:t> - Dungarvan </a:t>
                      </a:r>
                      <a:endParaRPr lang="en-IE" sz="1200" b="0" i="0" u="none" strike="noStrike" dirty="0">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a:effectLst/>
                        </a:rPr>
                        <a:t>Main</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1,700</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100</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uPVC</a:t>
                      </a:r>
                      <a:endParaRPr lang="en-IE" sz="1200" b="0" i="0" u="none" strike="noStrike">
                        <a:solidFill>
                          <a:srgbClr val="000000"/>
                        </a:solidFill>
                        <a:effectLst/>
                        <a:latin typeface="Calibri" panose="020F0502020204030204" pitchFamily="34" charset="0"/>
                      </a:endParaRPr>
                    </a:p>
                  </a:txBody>
                  <a:tcPr marL="4440" marR="4440" marT="4440" marB="0"/>
                </a:tc>
                <a:extLst>
                  <a:ext uri="{0D108BD9-81ED-4DB2-BD59-A6C34878D82A}">
                    <a16:rowId xmlns:a16="http://schemas.microsoft.com/office/drawing/2014/main" val="3197844719"/>
                  </a:ext>
                </a:extLst>
              </a:tr>
              <a:tr h="469744">
                <a:tc>
                  <a:txBody>
                    <a:bodyPr/>
                    <a:lstStyle/>
                    <a:p>
                      <a:pPr algn="l" fontAlgn="t"/>
                      <a:r>
                        <a:rPr lang="en-IE" sz="1200" u="none" strike="noStrike">
                          <a:effectLst/>
                        </a:rPr>
                        <a:t>17</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dirty="0">
                          <a:effectLst/>
                        </a:rPr>
                        <a:t>Callan WSZ - Collins Park </a:t>
                      </a:r>
                      <a:endParaRPr lang="en-IE" sz="1200" b="0" i="0" u="none" strike="noStrike" dirty="0">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a:effectLst/>
                        </a:rPr>
                        <a:t>Main</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440</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75</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CI</a:t>
                      </a:r>
                      <a:endParaRPr lang="en-IE" sz="1200" b="0" i="0" u="none" strike="noStrike">
                        <a:solidFill>
                          <a:srgbClr val="000000"/>
                        </a:solidFill>
                        <a:effectLst/>
                        <a:latin typeface="Calibri" panose="020F0502020204030204" pitchFamily="34" charset="0"/>
                      </a:endParaRPr>
                    </a:p>
                  </a:txBody>
                  <a:tcPr marL="4440" marR="4440" marT="4440" marB="0"/>
                </a:tc>
                <a:extLst>
                  <a:ext uri="{0D108BD9-81ED-4DB2-BD59-A6C34878D82A}">
                    <a16:rowId xmlns:a16="http://schemas.microsoft.com/office/drawing/2014/main" val="2941493449"/>
                  </a:ext>
                </a:extLst>
              </a:tr>
              <a:tr h="495841">
                <a:tc>
                  <a:txBody>
                    <a:bodyPr/>
                    <a:lstStyle/>
                    <a:p>
                      <a:pPr algn="l" fontAlgn="t"/>
                      <a:r>
                        <a:rPr lang="en-IE" sz="1200" u="none" strike="noStrike">
                          <a:effectLst/>
                        </a:rPr>
                        <a:t>18</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a:effectLst/>
                        </a:rPr>
                        <a:t>Thomastown WSZ - Oldcourt -                          Kilcross </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a:effectLst/>
                        </a:rPr>
                        <a:t>Main</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550</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75</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uPVC</a:t>
                      </a:r>
                      <a:endParaRPr lang="en-IE" sz="1200" b="0" i="0" u="none" strike="noStrike">
                        <a:solidFill>
                          <a:srgbClr val="000000"/>
                        </a:solidFill>
                        <a:effectLst/>
                        <a:latin typeface="Calibri" panose="020F0502020204030204" pitchFamily="34" charset="0"/>
                      </a:endParaRPr>
                    </a:p>
                  </a:txBody>
                  <a:tcPr marL="4440" marR="4440" marT="4440" marB="0"/>
                </a:tc>
                <a:extLst>
                  <a:ext uri="{0D108BD9-81ED-4DB2-BD59-A6C34878D82A}">
                    <a16:rowId xmlns:a16="http://schemas.microsoft.com/office/drawing/2014/main" val="2513343288"/>
                  </a:ext>
                </a:extLst>
              </a:tr>
              <a:tr h="521938">
                <a:tc>
                  <a:txBody>
                    <a:bodyPr/>
                    <a:lstStyle/>
                    <a:p>
                      <a:pPr algn="l" fontAlgn="t"/>
                      <a:r>
                        <a:rPr lang="en-IE" sz="1200" u="none" strike="noStrike">
                          <a:effectLst/>
                        </a:rPr>
                        <a:t>19</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dirty="0" err="1">
                          <a:effectLst/>
                        </a:rPr>
                        <a:t>Bennetsbridge</a:t>
                      </a:r>
                      <a:r>
                        <a:rPr lang="en-IE" sz="1200" u="none" strike="noStrike" dirty="0">
                          <a:effectLst/>
                        </a:rPr>
                        <a:t> WSZ -  </a:t>
                      </a:r>
                      <a:r>
                        <a:rPr lang="en-IE" sz="1200" u="none" strike="noStrike" dirty="0" err="1">
                          <a:effectLst/>
                        </a:rPr>
                        <a:t>Stoneyford</a:t>
                      </a:r>
                      <a:r>
                        <a:rPr lang="en-IE" sz="1200" u="none" strike="noStrike" dirty="0">
                          <a:effectLst/>
                        </a:rPr>
                        <a:t> to </a:t>
                      </a:r>
                      <a:r>
                        <a:rPr lang="en-IE" sz="1200" u="none" strike="noStrike" dirty="0" err="1">
                          <a:effectLst/>
                        </a:rPr>
                        <a:t>Kells</a:t>
                      </a:r>
                      <a:endParaRPr lang="en-IE" sz="1200" b="0" i="0" u="none" strike="noStrike" dirty="0">
                        <a:solidFill>
                          <a:srgbClr val="000000"/>
                        </a:solidFill>
                        <a:effectLst/>
                        <a:latin typeface="Calibri" panose="020F0502020204030204" pitchFamily="34" charset="0"/>
                      </a:endParaRPr>
                    </a:p>
                  </a:txBody>
                  <a:tcPr marL="4440" marR="4440" marT="4440" marB="0"/>
                </a:tc>
                <a:tc>
                  <a:txBody>
                    <a:bodyPr/>
                    <a:lstStyle/>
                    <a:p>
                      <a:pPr algn="l" fontAlgn="t"/>
                      <a:r>
                        <a:rPr lang="en-IE" sz="1200" u="none" strike="noStrike">
                          <a:effectLst/>
                        </a:rPr>
                        <a:t>Main</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1,300</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a:effectLst/>
                        </a:rPr>
                        <a:t>100</a:t>
                      </a:r>
                      <a:endParaRPr lang="en-IE" sz="1200" b="0" i="0" u="none" strike="noStrike">
                        <a:solidFill>
                          <a:srgbClr val="000000"/>
                        </a:solidFill>
                        <a:effectLst/>
                        <a:latin typeface="Calibri" panose="020F0502020204030204" pitchFamily="34" charset="0"/>
                      </a:endParaRPr>
                    </a:p>
                  </a:txBody>
                  <a:tcPr marL="4440" marR="4440" marT="4440" marB="0"/>
                </a:tc>
                <a:tc>
                  <a:txBody>
                    <a:bodyPr/>
                    <a:lstStyle/>
                    <a:p>
                      <a:pPr algn="r" fontAlgn="t"/>
                      <a:r>
                        <a:rPr lang="en-IE" sz="1200" u="none" strike="noStrike" dirty="0">
                          <a:effectLst/>
                        </a:rPr>
                        <a:t>uPVC</a:t>
                      </a:r>
                      <a:endParaRPr lang="en-IE" sz="1200" b="0" i="0" u="none" strike="noStrike" dirty="0">
                        <a:solidFill>
                          <a:srgbClr val="000000"/>
                        </a:solidFill>
                        <a:effectLst/>
                        <a:latin typeface="Calibri" panose="020F0502020204030204" pitchFamily="34" charset="0"/>
                      </a:endParaRPr>
                    </a:p>
                  </a:txBody>
                  <a:tcPr marL="4440" marR="4440" marT="4440" marB="0"/>
                </a:tc>
                <a:extLst>
                  <a:ext uri="{0D108BD9-81ED-4DB2-BD59-A6C34878D82A}">
                    <a16:rowId xmlns:a16="http://schemas.microsoft.com/office/drawing/2014/main" val="3616847367"/>
                  </a:ext>
                </a:extLst>
              </a:tr>
            </a:tbl>
          </a:graphicData>
        </a:graphic>
      </p:graphicFrame>
    </p:spTree>
    <p:extLst>
      <p:ext uri="{BB962C8B-B14F-4D97-AF65-F5344CB8AC3E}">
        <p14:creationId xmlns:p14="http://schemas.microsoft.com/office/powerpoint/2010/main" val="3000781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249FB40-4957-45BC-A2B2-994AFC1F8046}"/>
              </a:ext>
            </a:extLst>
          </p:cNvPr>
          <p:cNvPicPr>
            <a:picLocks noGrp="1" noChangeAspect="1"/>
          </p:cNvPicPr>
          <p:nvPr>
            <p:ph idx="1"/>
          </p:nvPr>
        </p:nvPicPr>
        <p:blipFill rotWithShape="1">
          <a:blip r:embed="rId2"/>
          <a:srcRect l="6130" t="25855" r="22354" b="7958"/>
          <a:stretch/>
        </p:blipFill>
        <p:spPr>
          <a:xfrm>
            <a:off x="631058" y="638628"/>
            <a:ext cx="9543455" cy="6010103"/>
          </a:xfrm>
          <a:prstGeom prst="rect">
            <a:avLst/>
          </a:prstGeom>
        </p:spPr>
      </p:pic>
    </p:spTree>
    <p:extLst>
      <p:ext uri="{BB962C8B-B14F-4D97-AF65-F5344CB8AC3E}">
        <p14:creationId xmlns:p14="http://schemas.microsoft.com/office/powerpoint/2010/main" val="126204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C673-4BBB-407A-8CCE-EBD85664A029}"/>
              </a:ext>
            </a:extLst>
          </p:cNvPr>
          <p:cNvSpPr>
            <a:spLocks noGrp="1"/>
          </p:cNvSpPr>
          <p:nvPr>
            <p:ph type="title"/>
          </p:nvPr>
        </p:nvSpPr>
        <p:spPr/>
        <p:txBody>
          <a:bodyPr/>
          <a:lstStyle/>
          <a:p>
            <a:r>
              <a:rPr lang="en-IE" b="1" dirty="0"/>
              <a:t>Find and Fix Program</a:t>
            </a:r>
            <a:br>
              <a:rPr lang="en-IE" dirty="0"/>
            </a:br>
            <a:endParaRPr lang="en-IE" dirty="0"/>
          </a:p>
        </p:txBody>
      </p:sp>
      <p:sp>
        <p:nvSpPr>
          <p:cNvPr id="3" name="Content Placeholder 2">
            <a:extLst>
              <a:ext uri="{FF2B5EF4-FFF2-40B4-BE49-F238E27FC236}">
                <a16:creationId xmlns:a16="http://schemas.microsoft.com/office/drawing/2014/main" id="{91E360B2-2318-4404-836E-CEE56ACF55C8}"/>
              </a:ext>
            </a:extLst>
          </p:cNvPr>
          <p:cNvSpPr>
            <a:spLocks noGrp="1"/>
          </p:cNvSpPr>
          <p:nvPr>
            <p:ph idx="1"/>
          </p:nvPr>
        </p:nvSpPr>
        <p:spPr>
          <a:xfrm>
            <a:off x="677334" y="1445847"/>
            <a:ext cx="5035712" cy="4940439"/>
          </a:xfrm>
        </p:spPr>
        <p:txBody>
          <a:bodyPr>
            <a:normAutofit fontScale="92500" lnSpcReduction="10000"/>
          </a:bodyPr>
          <a:lstStyle/>
          <a:p>
            <a:r>
              <a:rPr lang="en-GB" dirty="0"/>
              <a:t>The Find and Fix process continued through 2021</a:t>
            </a:r>
          </a:p>
          <a:p>
            <a:r>
              <a:rPr lang="en-GB" dirty="0"/>
              <a:t>Planned and structured program where find crews use network information to streamline efficiencies with finding leakage </a:t>
            </a:r>
          </a:p>
          <a:p>
            <a:r>
              <a:rPr lang="en-GB" dirty="0"/>
              <a:t>Improved network visibility from 50% in March of 2021 to 85% in December of 2022, resulting in improved information on high leakage areas</a:t>
            </a:r>
          </a:p>
          <a:p>
            <a:r>
              <a:rPr lang="en-GB" dirty="0"/>
              <a:t>In Q3 2022, rollout of a trial leak acoustic listening system. This entailed the installation of 500 smart listening devices into the water network in the Kilkenny City and Callan Town areas. The smart listening system has assisted in the locating of 22 leaks</a:t>
            </a:r>
          </a:p>
          <a:p>
            <a:r>
              <a:rPr lang="en-GB" dirty="0"/>
              <a:t>Reduced leakage within the </a:t>
            </a:r>
            <a:r>
              <a:rPr lang="en-GB" dirty="0" err="1"/>
              <a:t>Bennettsbridge</a:t>
            </a:r>
            <a:r>
              <a:rPr lang="en-GB" dirty="0"/>
              <a:t>, </a:t>
            </a:r>
            <a:r>
              <a:rPr lang="en-GB" dirty="0" err="1"/>
              <a:t>Goresbridge</a:t>
            </a:r>
            <a:r>
              <a:rPr lang="en-GB" dirty="0"/>
              <a:t>, </a:t>
            </a:r>
            <a:r>
              <a:rPr lang="en-GB" dirty="0" err="1"/>
              <a:t>Castlecomer</a:t>
            </a:r>
            <a:r>
              <a:rPr lang="en-GB" dirty="0"/>
              <a:t>, Thomastown, </a:t>
            </a:r>
            <a:r>
              <a:rPr lang="en-GB" dirty="0" err="1"/>
              <a:t>Inistioge</a:t>
            </a:r>
            <a:r>
              <a:rPr lang="en-GB" dirty="0"/>
              <a:t>, South Kilkenny, </a:t>
            </a:r>
            <a:r>
              <a:rPr lang="en-GB" dirty="0" err="1"/>
              <a:t>Piltown</a:t>
            </a:r>
            <a:r>
              <a:rPr lang="en-GB" dirty="0"/>
              <a:t> and Kilkenny City water supply zones. </a:t>
            </a:r>
            <a:endParaRPr lang="en-IE" dirty="0"/>
          </a:p>
          <a:p>
            <a:endParaRPr lang="en-IE" dirty="0"/>
          </a:p>
        </p:txBody>
      </p:sp>
      <p:pic>
        <p:nvPicPr>
          <p:cNvPr id="5" name="Picture 4">
            <a:extLst>
              <a:ext uri="{FF2B5EF4-FFF2-40B4-BE49-F238E27FC236}">
                <a16:creationId xmlns:a16="http://schemas.microsoft.com/office/drawing/2014/main" id="{8DE139FD-ACDA-41D5-A828-A448BCA937A7}"/>
              </a:ext>
            </a:extLst>
          </p:cNvPr>
          <p:cNvPicPr>
            <a:picLocks noChangeAspect="1"/>
          </p:cNvPicPr>
          <p:nvPr/>
        </p:nvPicPr>
        <p:blipFill>
          <a:blip r:embed="rId2"/>
          <a:stretch>
            <a:fillRect/>
          </a:stretch>
        </p:blipFill>
        <p:spPr>
          <a:xfrm>
            <a:off x="6550263" y="3565304"/>
            <a:ext cx="2665588" cy="2870730"/>
          </a:xfrm>
          <a:prstGeom prst="rect">
            <a:avLst/>
          </a:prstGeom>
        </p:spPr>
      </p:pic>
      <p:pic>
        <p:nvPicPr>
          <p:cNvPr id="6" name="Picture 5">
            <a:extLst>
              <a:ext uri="{FF2B5EF4-FFF2-40B4-BE49-F238E27FC236}">
                <a16:creationId xmlns:a16="http://schemas.microsoft.com/office/drawing/2014/main" id="{460D331F-F3B3-4973-9ADD-ED0E9FFE4C21}"/>
              </a:ext>
            </a:extLst>
          </p:cNvPr>
          <p:cNvPicPr>
            <a:picLocks noChangeAspect="1"/>
          </p:cNvPicPr>
          <p:nvPr/>
        </p:nvPicPr>
        <p:blipFill>
          <a:blip r:embed="rId3"/>
          <a:stretch>
            <a:fillRect/>
          </a:stretch>
        </p:blipFill>
        <p:spPr>
          <a:xfrm>
            <a:off x="6550263" y="580098"/>
            <a:ext cx="2665588" cy="2512392"/>
          </a:xfrm>
          <a:prstGeom prst="rect">
            <a:avLst/>
          </a:prstGeom>
        </p:spPr>
      </p:pic>
      <p:sp>
        <p:nvSpPr>
          <p:cNvPr id="7" name="TextBox 6">
            <a:extLst>
              <a:ext uri="{FF2B5EF4-FFF2-40B4-BE49-F238E27FC236}">
                <a16:creationId xmlns:a16="http://schemas.microsoft.com/office/drawing/2014/main" id="{54B27F05-AD64-4F17-8B04-31C00767D7B9}"/>
              </a:ext>
            </a:extLst>
          </p:cNvPr>
          <p:cNvSpPr txBox="1"/>
          <p:nvPr/>
        </p:nvSpPr>
        <p:spPr>
          <a:xfrm>
            <a:off x="7176755" y="6425669"/>
            <a:ext cx="1737976" cy="461665"/>
          </a:xfrm>
          <a:prstGeom prst="rect">
            <a:avLst/>
          </a:prstGeom>
          <a:noFill/>
        </p:spPr>
        <p:txBody>
          <a:bodyPr wrap="none" rtlCol="0">
            <a:spAutoFit/>
          </a:bodyPr>
          <a:lstStyle/>
          <a:p>
            <a:r>
              <a:rPr lang="en-IE" sz="1200" dirty="0"/>
              <a:t>Burst Main in </a:t>
            </a:r>
            <a:r>
              <a:rPr lang="en-IE" sz="1200" dirty="0" err="1"/>
              <a:t>Kilcross</a:t>
            </a:r>
            <a:r>
              <a:rPr lang="en-IE" sz="1200" dirty="0"/>
              <a:t>, </a:t>
            </a:r>
          </a:p>
          <a:p>
            <a:r>
              <a:rPr lang="en-IE" sz="1200" dirty="0" err="1"/>
              <a:t>Inistioge</a:t>
            </a:r>
            <a:endParaRPr lang="en-IE" sz="1200" dirty="0"/>
          </a:p>
        </p:txBody>
      </p:sp>
      <p:sp>
        <p:nvSpPr>
          <p:cNvPr id="8" name="TextBox 7">
            <a:extLst>
              <a:ext uri="{FF2B5EF4-FFF2-40B4-BE49-F238E27FC236}">
                <a16:creationId xmlns:a16="http://schemas.microsoft.com/office/drawing/2014/main" id="{D5546F46-7D40-467B-AA15-D118D128AC43}"/>
              </a:ext>
            </a:extLst>
          </p:cNvPr>
          <p:cNvSpPr txBox="1"/>
          <p:nvPr/>
        </p:nvSpPr>
        <p:spPr>
          <a:xfrm>
            <a:off x="6923953" y="3056806"/>
            <a:ext cx="1918207" cy="461665"/>
          </a:xfrm>
          <a:prstGeom prst="rect">
            <a:avLst/>
          </a:prstGeom>
          <a:noFill/>
        </p:spPr>
        <p:txBody>
          <a:bodyPr wrap="square" rtlCol="0">
            <a:spAutoFit/>
          </a:bodyPr>
          <a:lstStyle/>
          <a:p>
            <a:r>
              <a:rPr lang="en-IE" sz="1200" dirty="0"/>
              <a:t>Leak Repair in </a:t>
            </a:r>
            <a:r>
              <a:rPr lang="en-IE" sz="1200" dirty="0" err="1"/>
              <a:t>Annamult</a:t>
            </a:r>
            <a:r>
              <a:rPr lang="en-IE" sz="1200" dirty="0"/>
              <a:t>, </a:t>
            </a:r>
          </a:p>
          <a:p>
            <a:r>
              <a:rPr lang="en-IE" sz="1200" dirty="0" err="1"/>
              <a:t>Bennetsbridge</a:t>
            </a:r>
            <a:endParaRPr lang="en-IE" sz="1200" dirty="0"/>
          </a:p>
        </p:txBody>
      </p:sp>
    </p:spTree>
    <p:extLst>
      <p:ext uri="{BB962C8B-B14F-4D97-AF65-F5344CB8AC3E}">
        <p14:creationId xmlns:p14="http://schemas.microsoft.com/office/powerpoint/2010/main" val="2462976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9B783-0446-4F88-B92B-AB742C92A1D1}"/>
              </a:ext>
            </a:extLst>
          </p:cNvPr>
          <p:cNvSpPr>
            <a:spLocks noGrp="1"/>
          </p:cNvSpPr>
          <p:nvPr>
            <p:ph type="title"/>
          </p:nvPr>
        </p:nvSpPr>
        <p:spPr>
          <a:xfrm>
            <a:off x="677334" y="130070"/>
            <a:ext cx="8596668" cy="1320800"/>
          </a:xfrm>
        </p:spPr>
        <p:txBody>
          <a:bodyPr/>
          <a:lstStyle/>
          <a:p>
            <a:r>
              <a:rPr lang="en-IE"/>
              <a:t>Pressure Management Program</a:t>
            </a:r>
            <a:endParaRPr lang="en-IE" dirty="0"/>
          </a:p>
        </p:txBody>
      </p:sp>
      <p:sp>
        <p:nvSpPr>
          <p:cNvPr id="3" name="Content Placeholder 2">
            <a:extLst>
              <a:ext uri="{FF2B5EF4-FFF2-40B4-BE49-F238E27FC236}">
                <a16:creationId xmlns:a16="http://schemas.microsoft.com/office/drawing/2014/main" id="{9F9DF2BE-126D-46D9-98BE-43D5D6CCAFC0}"/>
              </a:ext>
            </a:extLst>
          </p:cNvPr>
          <p:cNvSpPr>
            <a:spLocks noGrp="1"/>
          </p:cNvSpPr>
          <p:nvPr>
            <p:ph idx="1"/>
          </p:nvPr>
        </p:nvSpPr>
        <p:spPr>
          <a:xfrm>
            <a:off x="677334" y="941389"/>
            <a:ext cx="8596668" cy="3880773"/>
          </a:xfrm>
        </p:spPr>
        <p:txBody>
          <a:bodyPr/>
          <a:lstStyle/>
          <a:p>
            <a:r>
              <a:rPr lang="en-IE" dirty="0"/>
              <a:t>Two new pressure reducing valves (PRV’s) were installed in Kilkenny City in 2021</a:t>
            </a:r>
          </a:p>
          <a:p>
            <a:r>
              <a:rPr lang="en-IE" dirty="0"/>
              <a:t>PRV’s work by reducing pressures on an automatic basis, reducing network pressures at various times of the day</a:t>
            </a:r>
          </a:p>
          <a:p>
            <a:r>
              <a:rPr lang="en-IE" dirty="0"/>
              <a:t>PRV’s have instant impacts on leakage rates and long term impacts on network burst frequencies</a:t>
            </a:r>
          </a:p>
          <a:p>
            <a:r>
              <a:rPr lang="en-IE" dirty="0"/>
              <a:t>Estimated 15% reduction in burst frequency </a:t>
            </a:r>
          </a:p>
          <a:p>
            <a:r>
              <a:rPr lang="en-IE" dirty="0"/>
              <a:t>Smaller scale PRV’s installed at </a:t>
            </a:r>
            <a:r>
              <a:rPr lang="en-IE" dirty="0" err="1"/>
              <a:t>Kiltown</a:t>
            </a:r>
            <a:r>
              <a:rPr lang="en-IE" dirty="0"/>
              <a:t> Cross, </a:t>
            </a:r>
            <a:r>
              <a:rPr lang="en-IE" dirty="0" err="1"/>
              <a:t>Inistioge</a:t>
            </a:r>
            <a:r>
              <a:rPr lang="en-IE" dirty="0"/>
              <a:t> &amp; </a:t>
            </a:r>
            <a:r>
              <a:rPr lang="en-IE" dirty="0" err="1"/>
              <a:t>Fiodh</a:t>
            </a:r>
            <a:r>
              <a:rPr lang="en-IE" dirty="0"/>
              <a:t> </a:t>
            </a:r>
            <a:r>
              <a:rPr lang="en-IE" dirty="0" err="1"/>
              <a:t>Mor</a:t>
            </a:r>
            <a:r>
              <a:rPr lang="en-IE" dirty="0"/>
              <a:t>, </a:t>
            </a:r>
            <a:r>
              <a:rPr lang="en-IE" dirty="0" err="1"/>
              <a:t>Ferrybank</a:t>
            </a:r>
            <a:r>
              <a:rPr lang="en-IE" dirty="0"/>
              <a:t> 2022</a:t>
            </a:r>
          </a:p>
          <a:p>
            <a:endParaRPr lang="en-IE" dirty="0"/>
          </a:p>
          <a:p>
            <a:endParaRPr lang="en-IE" dirty="0"/>
          </a:p>
        </p:txBody>
      </p:sp>
      <p:pic>
        <p:nvPicPr>
          <p:cNvPr id="4" name="Picture 3">
            <a:extLst>
              <a:ext uri="{FF2B5EF4-FFF2-40B4-BE49-F238E27FC236}">
                <a16:creationId xmlns:a16="http://schemas.microsoft.com/office/drawing/2014/main" id="{0F507A3C-475D-4109-97FB-2D70415E01C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1588" y="3948723"/>
            <a:ext cx="6121009" cy="2909277"/>
          </a:xfrm>
          <a:prstGeom prst="rect">
            <a:avLst/>
          </a:prstGeom>
          <a:noFill/>
          <a:ln>
            <a:noFill/>
          </a:ln>
        </p:spPr>
      </p:pic>
    </p:spTree>
    <p:extLst>
      <p:ext uri="{BB962C8B-B14F-4D97-AF65-F5344CB8AC3E}">
        <p14:creationId xmlns:p14="http://schemas.microsoft.com/office/powerpoint/2010/main" val="4152694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64A4-7BD0-4D6E-9434-A6B84007E119}"/>
              </a:ext>
            </a:extLst>
          </p:cNvPr>
          <p:cNvSpPr>
            <a:spLocks noGrp="1"/>
          </p:cNvSpPr>
          <p:nvPr>
            <p:ph type="title"/>
          </p:nvPr>
        </p:nvSpPr>
        <p:spPr/>
        <p:txBody>
          <a:bodyPr/>
          <a:lstStyle/>
          <a:p>
            <a:r>
              <a:rPr lang="en-IE" b="1" dirty="0"/>
              <a:t>First Fix Program</a:t>
            </a:r>
          </a:p>
        </p:txBody>
      </p:sp>
      <p:sp>
        <p:nvSpPr>
          <p:cNvPr id="3" name="Content Placeholder 2">
            <a:extLst>
              <a:ext uri="{FF2B5EF4-FFF2-40B4-BE49-F238E27FC236}">
                <a16:creationId xmlns:a16="http://schemas.microsoft.com/office/drawing/2014/main" id="{30C1BF72-6EDF-4385-86B6-743C87AABDFB}"/>
              </a:ext>
            </a:extLst>
          </p:cNvPr>
          <p:cNvSpPr>
            <a:spLocks noGrp="1"/>
          </p:cNvSpPr>
          <p:nvPr>
            <p:ph idx="1"/>
          </p:nvPr>
        </p:nvSpPr>
        <p:spPr>
          <a:xfrm>
            <a:off x="677334" y="1488613"/>
            <a:ext cx="8596668" cy="3880773"/>
          </a:xfrm>
        </p:spPr>
        <p:txBody>
          <a:bodyPr/>
          <a:lstStyle/>
          <a:p>
            <a:r>
              <a:rPr lang="en-GB" dirty="0"/>
              <a:t>Cold calling resumed in 2022 after Covid-19 restrictions lifted</a:t>
            </a:r>
          </a:p>
          <a:p>
            <a:r>
              <a:rPr lang="en-GB" dirty="0"/>
              <a:t>New regional contractor commenced FF works in Q2 2022 on Customer-Side-Leaks</a:t>
            </a:r>
          </a:p>
          <a:p>
            <a:r>
              <a:rPr lang="en-GB" dirty="0"/>
              <a:t>Each Customer is entitled to one initial fix on the private side once consent is provided to Irish Water (IW)/Regional Contractor (RC) to undertake the repair, repair must be outside the footprint of the house</a:t>
            </a:r>
          </a:p>
          <a:p>
            <a:r>
              <a:rPr lang="en-GB" dirty="0"/>
              <a:t>Kilkenny County Council find, quantify and report Customer Side Leaks over to IW and the RC for action</a:t>
            </a:r>
            <a:endParaRPr lang="en-IE" dirty="0"/>
          </a:p>
        </p:txBody>
      </p:sp>
    </p:spTree>
    <p:extLst>
      <p:ext uri="{BB962C8B-B14F-4D97-AF65-F5344CB8AC3E}">
        <p14:creationId xmlns:p14="http://schemas.microsoft.com/office/powerpoint/2010/main" val="428688938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3C84E1A6F37408C1F6973729BF9F0" ma:contentTypeVersion="13" ma:contentTypeDescription="Create a new document." ma:contentTypeScope="" ma:versionID="bc5696455c4345fce3a9e8ad88dc3d03">
  <xsd:schema xmlns:xsd="http://www.w3.org/2001/XMLSchema" xmlns:xs="http://www.w3.org/2001/XMLSchema" xmlns:p="http://schemas.microsoft.com/office/2006/metadata/properties" xmlns:ns3="b075f249-4061-48c6-96e2-608d4cca76ae" xmlns:ns4="a2484efc-d881-46c2-a331-80716c470bf1" targetNamespace="http://schemas.microsoft.com/office/2006/metadata/properties" ma:root="true" ma:fieldsID="6a036e8dec93414b4e45ef793684b525" ns3:_="" ns4:_="">
    <xsd:import namespace="b075f249-4061-48c6-96e2-608d4cca76ae"/>
    <xsd:import namespace="a2484efc-d881-46c2-a331-80716c470bf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75f249-4061-48c6-96e2-608d4cca76a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484efc-d881-46c2-a331-80716c470bf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943B8F-F02E-4021-9B59-16ED45DA85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75f249-4061-48c6-96e2-608d4cca76ae"/>
    <ds:schemaRef ds:uri="a2484efc-d881-46c2-a331-80716c470b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3DE054-360B-443E-A90F-39F3B44BB89F}">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a2484efc-d881-46c2-a331-80716c470bf1"/>
    <ds:schemaRef ds:uri="b075f249-4061-48c6-96e2-608d4cca76ae"/>
    <ds:schemaRef ds:uri="http://www.w3.org/XML/1998/namespace"/>
  </ds:schemaRefs>
</ds:datastoreItem>
</file>

<file path=customXml/itemProps3.xml><?xml version="1.0" encoding="utf-8"?>
<ds:datastoreItem xmlns:ds="http://schemas.openxmlformats.org/officeDocument/2006/customXml" ds:itemID="{ECFAB7E1-9CDD-492D-A6E4-D8F7681CA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TM02900688[[fn=Facet]]</Template>
  <TotalTime>236</TotalTime>
  <Words>697</Words>
  <Application>Microsoft Office PowerPoint</Application>
  <PresentationFormat>Widescreen</PresentationFormat>
  <Paragraphs>165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Times New Roman</vt:lpstr>
      <vt:lpstr>Trebuchet MS</vt:lpstr>
      <vt:lpstr>Wingdings 3</vt:lpstr>
      <vt:lpstr>Facet</vt:lpstr>
      <vt:lpstr>Irish Water Leakage Reduction Plan for Kilkenny 2023</vt:lpstr>
      <vt:lpstr>Water Main Rehab Program 2022-Present</vt:lpstr>
      <vt:lpstr>Kilkenny - Mains Replacement Priority List 2023</vt:lpstr>
      <vt:lpstr>Kilkenny - Mains Replacement Priority List 2023</vt:lpstr>
      <vt:lpstr>PowerPoint Presentation</vt:lpstr>
      <vt:lpstr>Find and Fix Program </vt:lpstr>
      <vt:lpstr>Pressure Management Program</vt:lpstr>
      <vt:lpstr>First Fix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Leakage Reduction Review for Kilkenny</dc:title>
  <dc:creator>Paraic Butler</dc:creator>
  <cp:lastModifiedBy>Brenda Kelly</cp:lastModifiedBy>
  <cp:revision>17</cp:revision>
  <dcterms:created xsi:type="dcterms:W3CDTF">2022-08-24T11:14:14Z</dcterms:created>
  <dcterms:modified xsi:type="dcterms:W3CDTF">2023-03-20T11:41:04Z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0x0101005603C84E1A6F37408C1F6973729BF9F0</vt:lpwstr>
  </property>
</Properties>
</file>