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C9_963B4147.xml" ContentType="application/vnd.ms-powerpoint.comments+xml"/>
  <Override PartName="/ppt/comments/modernComment_1CA_4C4FA465.xml" ContentType="application/vnd.ms-powerpoint.comments+xml"/>
  <Override PartName="/ppt/comments/modernComment_1CB_2768EDA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6"/>
  </p:notesMasterIdLst>
  <p:handoutMasterIdLst>
    <p:handoutMasterId r:id="rId17"/>
  </p:handoutMasterIdLst>
  <p:sldIdLst>
    <p:sldId id="256" r:id="rId2"/>
    <p:sldId id="354" r:id="rId3"/>
    <p:sldId id="451" r:id="rId4"/>
    <p:sldId id="453" r:id="rId5"/>
    <p:sldId id="457" r:id="rId6"/>
    <p:sldId id="458" r:id="rId7"/>
    <p:sldId id="459" r:id="rId8"/>
    <p:sldId id="460" r:id="rId9"/>
    <p:sldId id="461" r:id="rId10"/>
    <p:sldId id="462" r:id="rId11"/>
    <p:sldId id="463" r:id="rId12"/>
    <p:sldId id="464" r:id="rId13"/>
    <p:sldId id="465" r:id="rId14"/>
    <p:sldId id="466" r:id="rId15"/>
  </p:sldIdLst>
  <p:sldSz cx="30279975" cy="21386800"/>
  <p:notesSz cx="7099300" cy="10234613"/>
  <p:defaultTextStyle>
    <a:defPPr>
      <a:defRPr lang="en-US"/>
    </a:defPPr>
    <a:lvl1pPr marL="0" algn="l" defTabSz="2952229" rtl="0" eaLnBrk="1" latinLnBrk="0" hangingPunct="1">
      <a:defRPr sz="5800" kern="1200">
        <a:solidFill>
          <a:schemeClr val="tx1"/>
        </a:solidFill>
        <a:latin typeface="+mn-lt"/>
        <a:ea typeface="+mn-ea"/>
        <a:cs typeface="+mn-cs"/>
      </a:defRPr>
    </a:lvl1pPr>
    <a:lvl2pPr marL="1476116" algn="l" defTabSz="2952229" rtl="0" eaLnBrk="1" latinLnBrk="0" hangingPunct="1">
      <a:defRPr sz="5800" kern="1200">
        <a:solidFill>
          <a:schemeClr val="tx1"/>
        </a:solidFill>
        <a:latin typeface="+mn-lt"/>
        <a:ea typeface="+mn-ea"/>
        <a:cs typeface="+mn-cs"/>
      </a:defRPr>
    </a:lvl2pPr>
    <a:lvl3pPr marL="2952229" algn="l" defTabSz="2952229" rtl="0" eaLnBrk="1" latinLnBrk="0" hangingPunct="1">
      <a:defRPr sz="5800" kern="1200">
        <a:solidFill>
          <a:schemeClr val="tx1"/>
        </a:solidFill>
        <a:latin typeface="+mn-lt"/>
        <a:ea typeface="+mn-ea"/>
        <a:cs typeface="+mn-cs"/>
      </a:defRPr>
    </a:lvl3pPr>
    <a:lvl4pPr marL="4428344" algn="l" defTabSz="2952229" rtl="0" eaLnBrk="1" latinLnBrk="0" hangingPunct="1">
      <a:defRPr sz="5800" kern="1200">
        <a:solidFill>
          <a:schemeClr val="tx1"/>
        </a:solidFill>
        <a:latin typeface="+mn-lt"/>
        <a:ea typeface="+mn-ea"/>
        <a:cs typeface="+mn-cs"/>
      </a:defRPr>
    </a:lvl4pPr>
    <a:lvl5pPr marL="5904460" algn="l" defTabSz="2952229" rtl="0" eaLnBrk="1" latinLnBrk="0" hangingPunct="1">
      <a:defRPr sz="5800" kern="1200">
        <a:solidFill>
          <a:schemeClr val="tx1"/>
        </a:solidFill>
        <a:latin typeface="+mn-lt"/>
        <a:ea typeface="+mn-ea"/>
        <a:cs typeface="+mn-cs"/>
      </a:defRPr>
    </a:lvl5pPr>
    <a:lvl6pPr marL="7380573" algn="l" defTabSz="2952229" rtl="0" eaLnBrk="1" latinLnBrk="0" hangingPunct="1">
      <a:defRPr sz="5800" kern="1200">
        <a:solidFill>
          <a:schemeClr val="tx1"/>
        </a:solidFill>
        <a:latin typeface="+mn-lt"/>
        <a:ea typeface="+mn-ea"/>
        <a:cs typeface="+mn-cs"/>
      </a:defRPr>
    </a:lvl6pPr>
    <a:lvl7pPr marL="8856689" algn="l" defTabSz="2952229" rtl="0" eaLnBrk="1" latinLnBrk="0" hangingPunct="1">
      <a:defRPr sz="5800" kern="1200">
        <a:solidFill>
          <a:schemeClr val="tx1"/>
        </a:solidFill>
        <a:latin typeface="+mn-lt"/>
        <a:ea typeface="+mn-ea"/>
        <a:cs typeface="+mn-cs"/>
      </a:defRPr>
    </a:lvl7pPr>
    <a:lvl8pPr marL="10332805" algn="l" defTabSz="2952229" rtl="0" eaLnBrk="1" latinLnBrk="0" hangingPunct="1">
      <a:defRPr sz="5800" kern="1200">
        <a:solidFill>
          <a:schemeClr val="tx1"/>
        </a:solidFill>
        <a:latin typeface="+mn-lt"/>
        <a:ea typeface="+mn-ea"/>
        <a:cs typeface="+mn-cs"/>
      </a:defRPr>
    </a:lvl8pPr>
    <a:lvl9pPr marL="11808918" algn="l" defTabSz="2952229"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736">
          <p15:clr>
            <a:srgbClr val="A4A3A4"/>
          </p15:clr>
        </p15:guide>
        <p15:guide id="4" pos="9537">
          <p15:clr>
            <a:srgbClr val="A4A3A4"/>
          </p15:clr>
        </p15:guide>
        <p15:guide id="5" orient="horz" pos="2161">
          <p15:clr>
            <a:srgbClr val="A4A3A4"/>
          </p15:clr>
        </p15:guide>
        <p15:guide id="6" pos="288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77AD87-243B-CC02-F61E-1E833806F580}" name="Fionn He-Adley" initials="FHA" userId="S-1-5-21-3610395020-2154322488-162972369-16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94604" autoAdjust="0"/>
  </p:normalViewPr>
  <p:slideViewPr>
    <p:cSldViewPr>
      <p:cViewPr varScale="1">
        <p:scale>
          <a:sx n="34" d="100"/>
          <a:sy n="34" d="100"/>
        </p:scale>
        <p:origin x="858" y="90"/>
      </p:cViewPr>
      <p:guideLst>
        <p:guide orient="horz" pos="2160"/>
        <p:guide pos="2880"/>
        <p:guide orient="horz" pos="6736"/>
        <p:guide pos="9537"/>
        <p:guide orient="horz" pos="2161"/>
        <p:guide pos="288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46"/>
    </p:cViewPr>
  </p:sorterViewPr>
  <p:notesViewPr>
    <p:cSldViewPr>
      <p:cViewPr varScale="1">
        <p:scale>
          <a:sx n="45" d="100"/>
          <a:sy n="45" d="100"/>
        </p:scale>
        <p:origin x="-3221" y="-86"/>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C9_963B4147.xml><?xml version="1.0" encoding="utf-8"?>
<p188:cmLst xmlns:a="http://schemas.openxmlformats.org/drawingml/2006/main" xmlns:r="http://schemas.openxmlformats.org/officeDocument/2006/relationships" xmlns:p188="http://schemas.microsoft.com/office/powerpoint/2018/8/main">
  <p188:cm id="{899295FE-0010-4BFE-A1E1-2DF7A8DD694F}" authorId="{7477AD87-243B-CC02-F61E-1E833806F580}" status="resolved" created="2023-08-04T07:57:43.040" complete="100000">
    <ac:deMkLst xmlns:ac="http://schemas.microsoft.com/office/drawing/2013/main/command">
      <pc:docMk xmlns:pc="http://schemas.microsoft.com/office/powerpoint/2013/main/command"/>
      <pc:sldMk xmlns:pc="http://schemas.microsoft.com/office/powerpoint/2013/main/command" cId="2520465735" sldId="457"/>
      <ac:picMk id="3" creationId="{F615E7F6-8F4C-3551-130B-199314013FD2}"/>
    </ac:deMkLst>
    <p188:txBody>
      <a:bodyPr/>
      <a:lstStyle/>
      <a:p>
        <a:r>
          <a:rPr lang="en-IE"/>
          <a:t>"Bus Stop Kerbs - Transition - Raised Concrete Kerbs - Killeshal" hosted at "https://killeshal.com/civil-drainage/bus-stop-kerbs/" by "© 2001-2023 Killeshal Precast Concrete Ltd"</a:t>
        </a:r>
      </a:p>
    </p188:txBody>
  </p188:cm>
</p188:cmLst>
</file>

<file path=ppt/comments/modernComment_1CA_4C4FA465.xml><?xml version="1.0" encoding="utf-8"?>
<p188:cmLst xmlns:a="http://schemas.openxmlformats.org/drawingml/2006/main" xmlns:r="http://schemas.openxmlformats.org/officeDocument/2006/relationships" xmlns:p188="http://schemas.microsoft.com/office/powerpoint/2018/8/main">
  <p188:cm id="{B42F921D-251D-47AF-86C0-EA2EC7B1AE4C}" authorId="{7477AD87-243B-CC02-F61E-1E833806F580}" created="2023-08-04T08:15:54.765">
    <ac:deMkLst xmlns:ac="http://schemas.microsoft.com/office/drawing/2013/main/command">
      <pc:docMk xmlns:pc="http://schemas.microsoft.com/office/powerpoint/2013/main/command"/>
      <pc:sldMk xmlns:pc="http://schemas.microsoft.com/office/powerpoint/2013/main/command" cId="1280287845" sldId="458"/>
      <ac:picMk id="12" creationId="{9E42A559-C718-CA8E-D700-BE0AC24CF461}"/>
    </ac:deMkLst>
    <p188:txBody>
      <a:bodyPr/>
      <a:lstStyle/>
      <a:p>
        <a:r>
          <a:rPr lang="en-IE"/>
          <a:t>"Raised Tables &amp; Zebra Crossings 3" hosted at "https://rosehillhighways.com/products/raised-tables/" by "Rosehill Polymers Group 2023"</a:t>
        </a:r>
      </a:p>
    </p188:txBody>
  </p188:cm>
</p188:cmLst>
</file>

<file path=ppt/comments/modernComment_1CB_2768EDA1.xml><?xml version="1.0" encoding="utf-8"?>
<p188:cmLst xmlns:a="http://schemas.openxmlformats.org/drawingml/2006/main" xmlns:r="http://schemas.openxmlformats.org/officeDocument/2006/relationships" xmlns:p188="http://schemas.microsoft.com/office/powerpoint/2018/8/main">
  <p188:cm id="{6BCA797E-A413-4B2E-8754-116ED16DC536}" authorId="{7477AD87-243B-CC02-F61E-1E833806F580}" created="2023-08-04T08:30:46.278">
    <ac:deMkLst xmlns:ac="http://schemas.microsoft.com/office/drawing/2013/main/command">
      <pc:docMk xmlns:pc="http://schemas.microsoft.com/office/powerpoint/2013/main/command"/>
      <pc:sldMk xmlns:pc="http://schemas.microsoft.com/office/powerpoint/2013/main/command" cId="661188001" sldId="459"/>
      <ac:picMk id="4" creationId="{F36B8F72-FD9F-0129-B9AD-C34BD6C8DB29}"/>
    </ac:deMkLst>
    <p188:txBody>
      <a:bodyPr/>
      <a:lstStyle/>
      <a:p>
        <a:r>
          <a:rPr lang="en-IE"/>
          <a:t>"Raised Intersections" Hosted at "https://nacto.org/wp-content/themes/sink_nacto/views/design-guides/retrofit/urban-street-design-guide/images/raised-intersections/raised-intersections-1.jpg" by "NACTO" , couldn't find any other yellow raised table junctions.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6575" cy="512763"/>
          </a:xfrm>
          <a:prstGeom prst="rect">
            <a:avLst/>
          </a:prstGeom>
        </p:spPr>
        <p:txBody>
          <a:bodyPr vert="horz" lIns="91393" tIns="45697" rIns="91393" bIns="45697" rtlCol="0"/>
          <a:lstStyle>
            <a:lvl1pPr algn="l">
              <a:defRPr sz="1300"/>
            </a:lvl1pPr>
          </a:lstStyle>
          <a:p>
            <a:endParaRPr lang="en-GB"/>
          </a:p>
        </p:txBody>
      </p:sp>
      <p:sp>
        <p:nvSpPr>
          <p:cNvPr id="3" name="Date Placeholder 2"/>
          <p:cNvSpPr>
            <a:spLocks noGrp="1"/>
          </p:cNvSpPr>
          <p:nvPr>
            <p:ph type="dt" sz="quarter" idx="1"/>
          </p:nvPr>
        </p:nvSpPr>
        <p:spPr>
          <a:xfrm>
            <a:off x="4021142" y="4"/>
            <a:ext cx="3076575" cy="512763"/>
          </a:xfrm>
          <a:prstGeom prst="rect">
            <a:avLst/>
          </a:prstGeom>
        </p:spPr>
        <p:txBody>
          <a:bodyPr vert="horz" lIns="91393" tIns="45697" rIns="91393" bIns="45697" rtlCol="0"/>
          <a:lstStyle>
            <a:lvl1pPr algn="r">
              <a:defRPr sz="1300"/>
            </a:lvl1pPr>
          </a:lstStyle>
          <a:p>
            <a:fld id="{88B83738-E374-4942-9D3E-4303C68DE657}" type="datetimeFigureOut">
              <a:rPr lang="en-GB" smtClean="0"/>
              <a:pPr/>
              <a:t>12/10/2023</a:t>
            </a:fld>
            <a:endParaRPr lang="en-GB"/>
          </a:p>
        </p:txBody>
      </p:sp>
      <p:sp>
        <p:nvSpPr>
          <p:cNvPr id="4" name="Footer Placeholder 3"/>
          <p:cNvSpPr>
            <a:spLocks noGrp="1"/>
          </p:cNvSpPr>
          <p:nvPr>
            <p:ph type="ftr" sz="quarter" idx="2"/>
          </p:nvPr>
        </p:nvSpPr>
        <p:spPr>
          <a:xfrm>
            <a:off x="4" y="9721855"/>
            <a:ext cx="3076575" cy="512763"/>
          </a:xfrm>
          <a:prstGeom prst="rect">
            <a:avLst/>
          </a:prstGeom>
        </p:spPr>
        <p:txBody>
          <a:bodyPr vert="horz" lIns="91393" tIns="45697" rIns="91393" bIns="45697" rtlCol="0" anchor="b"/>
          <a:lstStyle>
            <a:lvl1pPr algn="l">
              <a:defRPr sz="1300"/>
            </a:lvl1pPr>
          </a:lstStyle>
          <a:p>
            <a:endParaRPr lang="en-GB"/>
          </a:p>
        </p:txBody>
      </p:sp>
      <p:sp>
        <p:nvSpPr>
          <p:cNvPr id="5" name="Slide Number Placeholder 4"/>
          <p:cNvSpPr>
            <a:spLocks noGrp="1"/>
          </p:cNvSpPr>
          <p:nvPr>
            <p:ph type="sldNum" sz="quarter" idx="3"/>
          </p:nvPr>
        </p:nvSpPr>
        <p:spPr>
          <a:xfrm>
            <a:off x="4021142" y="9721855"/>
            <a:ext cx="3076575" cy="512763"/>
          </a:xfrm>
          <a:prstGeom prst="rect">
            <a:avLst/>
          </a:prstGeom>
        </p:spPr>
        <p:txBody>
          <a:bodyPr vert="horz" lIns="91393" tIns="45697" rIns="91393" bIns="45697" rtlCol="0" anchor="b"/>
          <a:lstStyle>
            <a:lvl1pPr algn="r">
              <a:defRPr sz="1300"/>
            </a:lvl1pPr>
          </a:lstStyle>
          <a:p>
            <a:fld id="{88B06B7F-0D16-4385-AE2A-2BD39A4F4953}" type="slidenum">
              <a:rPr lang="en-GB" smtClean="0"/>
              <a:pPr/>
              <a:t>‹#›</a:t>
            </a:fld>
            <a:endParaRPr lang="en-GB"/>
          </a:p>
        </p:txBody>
      </p:sp>
    </p:spTree>
    <p:extLst>
      <p:ext uri="{BB962C8B-B14F-4D97-AF65-F5344CB8AC3E}">
        <p14:creationId xmlns:p14="http://schemas.microsoft.com/office/powerpoint/2010/main" val="3885275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2B5C6C9E-19C4-4027-A649-E054114E8E16}" type="datetimeFigureOut">
              <a:rPr lang="en-IE" smtClean="0"/>
              <a:t>12/10/2023</a:t>
            </a:fld>
            <a:endParaRPr lang="en-IE"/>
          </a:p>
        </p:txBody>
      </p:sp>
      <p:sp>
        <p:nvSpPr>
          <p:cNvPr id="4" name="Slide Image Placeholder 3"/>
          <p:cNvSpPr>
            <a:spLocks noGrp="1" noRot="1" noChangeAspect="1"/>
          </p:cNvSpPr>
          <p:nvPr>
            <p:ph type="sldImg" idx="2"/>
          </p:nvPr>
        </p:nvSpPr>
        <p:spPr>
          <a:xfrm>
            <a:off x="1104900" y="1279525"/>
            <a:ext cx="4889500" cy="3454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4932D179-DC5D-4AF9-9AA3-D4FD0D390800}" type="slidenum">
              <a:rPr lang="en-IE" smtClean="0"/>
              <a:t>‹#›</a:t>
            </a:fld>
            <a:endParaRPr lang="en-IE"/>
          </a:p>
        </p:txBody>
      </p:sp>
    </p:spTree>
    <p:extLst>
      <p:ext uri="{BB962C8B-B14F-4D97-AF65-F5344CB8AC3E}">
        <p14:creationId xmlns:p14="http://schemas.microsoft.com/office/powerpoint/2010/main" val="121235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8034" y="-26406"/>
            <a:ext cx="30370430" cy="2143961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743922" y="7498586"/>
            <a:ext cx="19294938" cy="5134024"/>
          </a:xfrm>
        </p:spPr>
        <p:txBody>
          <a:bodyPr anchor="b">
            <a:noAutofit/>
          </a:bodyPr>
          <a:lstStyle>
            <a:lvl1pPr algn="r">
              <a:defRPr sz="173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743922" y="12632603"/>
            <a:ext cx="19294938" cy="3420701"/>
          </a:xfrm>
        </p:spPr>
        <p:txBody>
          <a:bodyPr anchor="t"/>
          <a:lstStyle>
            <a:lvl1pPr marL="0" indent="0" algn="r">
              <a:buNone/>
              <a:defRPr>
                <a:solidFill>
                  <a:schemeClr val="tx1">
                    <a:lumMod val="50000"/>
                    <a:lumOff val="50000"/>
                  </a:schemeClr>
                </a:solidFill>
              </a:defRPr>
            </a:lvl1pPr>
            <a:lvl2pPr marL="1476116" indent="0" algn="ctr">
              <a:buNone/>
              <a:defRPr>
                <a:solidFill>
                  <a:schemeClr val="tx1">
                    <a:tint val="75000"/>
                  </a:schemeClr>
                </a:solidFill>
              </a:defRPr>
            </a:lvl2pPr>
            <a:lvl3pPr marL="2952229" indent="0" algn="ctr">
              <a:buNone/>
              <a:defRPr>
                <a:solidFill>
                  <a:schemeClr val="tx1">
                    <a:tint val="75000"/>
                  </a:schemeClr>
                </a:solidFill>
              </a:defRPr>
            </a:lvl3pPr>
            <a:lvl4pPr marL="4428344" indent="0" algn="ctr">
              <a:buNone/>
              <a:defRPr>
                <a:solidFill>
                  <a:schemeClr val="tx1">
                    <a:tint val="75000"/>
                  </a:schemeClr>
                </a:solidFill>
              </a:defRPr>
            </a:lvl4pPr>
            <a:lvl5pPr marL="5904460" indent="0" algn="ctr">
              <a:buNone/>
              <a:defRPr>
                <a:solidFill>
                  <a:schemeClr val="tx1">
                    <a:tint val="75000"/>
                  </a:schemeClr>
                </a:solidFill>
              </a:defRPr>
            </a:lvl5pPr>
            <a:lvl6pPr marL="7380573" indent="0" algn="ctr">
              <a:buNone/>
              <a:defRPr>
                <a:solidFill>
                  <a:schemeClr val="tx1">
                    <a:tint val="75000"/>
                  </a:schemeClr>
                </a:solidFill>
              </a:defRPr>
            </a:lvl6pPr>
            <a:lvl7pPr marL="8856689" indent="0" algn="ctr">
              <a:buNone/>
              <a:defRPr>
                <a:solidFill>
                  <a:schemeClr val="tx1">
                    <a:tint val="75000"/>
                  </a:schemeClr>
                </a:solidFill>
              </a:defRPr>
            </a:lvl7pPr>
            <a:lvl8pPr marL="10332805" indent="0" algn="ctr">
              <a:buNone/>
              <a:defRPr>
                <a:solidFill>
                  <a:schemeClr val="tx1">
                    <a:tint val="75000"/>
                  </a:schemeClr>
                </a:solidFill>
              </a:defRPr>
            </a:lvl8pPr>
            <a:lvl9pPr marL="118089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241500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666" y="1901049"/>
            <a:ext cx="21020189" cy="10614190"/>
          </a:xfrm>
        </p:spPr>
        <p:txBody>
          <a:bodyPr anchor="ctr">
            <a:normAutofit/>
          </a:bodyPr>
          <a:lstStyle>
            <a:lvl1pPr algn="l">
              <a:defRPr sz="14300" b="0" cap="none"/>
            </a:lvl1pPr>
          </a:lstStyle>
          <a:p>
            <a:r>
              <a:rPr lang="en-US"/>
              <a:t>Click to edit Master title style</a:t>
            </a:r>
            <a:endParaRPr lang="en-US" dirty="0"/>
          </a:p>
        </p:txBody>
      </p:sp>
      <p:sp>
        <p:nvSpPr>
          <p:cNvPr id="3" name="Text Placeholder 2"/>
          <p:cNvSpPr>
            <a:spLocks noGrp="1"/>
          </p:cNvSpPr>
          <p:nvPr>
            <p:ph type="body" idx="1"/>
          </p:nvPr>
        </p:nvSpPr>
        <p:spPr>
          <a:xfrm>
            <a:off x="2018666" y="13941026"/>
            <a:ext cx="21020189" cy="4899075"/>
          </a:xfrm>
        </p:spPr>
        <p:txBody>
          <a:bodyPr anchor="ctr">
            <a:normAutofit/>
          </a:bodyPr>
          <a:lstStyle>
            <a:lvl1pPr marL="0" indent="0" algn="l">
              <a:buNone/>
              <a:defRPr sz="5800">
                <a:solidFill>
                  <a:schemeClr val="tx1">
                    <a:lumMod val="75000"/>
                    <a:lumOff val="25000"/>
                  </a:schemeClr>
                </a:solidFill>
              </a:defRPr>
            </a:lvl1pPr>
            <a:lvl2pPr marL="1476116" indent="0">
              <a:buNone/>
              <a:defRPr sz="5800">
                <a:solidFill>
                  <a:schemeClr val="tx1">
                    <a:tint val="75000"/>
                  </a:schemeClr>
                </a:solidFill>
              </a:defRPr>
            </a:lvl2pPr>
            <a:lvl3pPr marL="2952229" indent="0">
              <a:buNone/>
              <a:defRPr sz="5300">
                <a:solidFill>
                  <a:schemeClr val="tx1">
                    <a:tint val="75000"/>
                  </a:schemeClr>
                </a:solidFill>
              </a:defRPr>
            </a:lvl3pPr>
            <a:lvl4pPr marL="4428344" indent="0">
              <a:buNone/>
              <a:defRPr sz="4600">
                <a:solidFill>
                  <a:schemeClr val="tx1">
                    <a:tint val="75000"/>
                  </a:schemeClr>
                </a:solidFill>
              </a:defRPr>
            </a:lvl4pPr>
            <a:lvl5pPr marL="5904460" indent="0">
              <a:buNone/>
              <a:defRPr sz="4600">
                <a:solidFill>
                  <a:schemeClr val="tx1">
                    <a:tint val="75000"/>
                  </a:schemeClr>
                </a:solidFill>
              </a:defRPr>
            </a:lvl5pPr>
            <a:lvl6pPr marL="7380573" indent="0">
              <a:buNone/>
              <a:defRPr sz="4600">
                <a:solidFill>
                  <a:schemeClr val="tx1">
                    <a:tint val="75000"/>
                  </a:schemeClr>
                </a:solidFill>
              </a:defRPr>
            </a:lvl6pPr>
            <a:lvl7pPr marL="8856689" indent="0">
              <a:buNone/>
              <a:defRPr sz="4600">
                <a:solidFill>
                  <a:schemeClr val="tx1">
                    <a:tint val="75000"/>
                  </a:schemeClr>
                </a:solidFill>
              </a:defRPr>
            </a:lvl7pPr>
            <a:lvl8pPr marL="10332805" indent="0">
              <a:buNone/>
              <a:defRPr sz="4600">
                <a:solidFill>
                  <a:schemeClr val="tx1">
                    <a:tint val="75000"/>
                  </a:schemeClr>
                </a:solidFill>
              </a:defRPr>
            </a:lvl8pPr>
            <a:lvl9pPr marL="11808918"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146712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6001" y="1901049"/>
            <a:ext cx="20107778" cy="9426034"/>
          </a:xfrm>
        </p:spPr>
        <p:txBody>
          <a:bodyPr anchor="ctr">
            <a:normAutofit/>
          </a:bodyPr>
          <a:lstStyle>
            <a:lvl1pPr algn="l">
              <a:defRPr sz="14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3646162" y="11327083"/>
            <a:ext cx="17947456" cy="1188156"/>
          </a:xfrm>
        </p:spPr>
        <p:txBody>
          <a:bodyPr anchor="ctr">
            <a:noAutofit/>
          </a:bodyPr>
          <a:lstStyle>
            <a:lvl1pPr marL="0" indent="0">
              <a:buFontTx/>
              <a:buNone/>
              <a:defRPr sz="5300">
                <a:solidFill>
                  <a:schemeClr val="tx1">
                    <a:lumMod val="50000"/>
                    <a:lumOff val="50000"/>
                  </a:schemeClr>
                </a:solidFill>
              </a:defRPr>
            </a:lvl1pPr>
            <a:lvl2pPr marL="1476116" indent="0">
              <a:buFontTx/>
              <a:buNone/>
              <a:defRPr/>
            </a:lvl2pPr>
            <a:lvl3pPr marL="2952229" indent="0">
              <a:buFontTx/>
              <a:buNone/>
              <a:defRPr/>
            </a:lvl3pPr>
            <a:lvl4pPr marL="4428344" indent="0">
              <a:buFontTx/>
              <a:buNone/>
              <a:defRPr/>
            </a:lvl4pPr>
            <a:lvl5pPr marL="5904460" indent="0">
              <a:buFontTx/>
              <a:buNone/>
              <a:defRPr/>
            </a:lvl5pPr>
          </a:lstStyle>
          <a:p>
            <a:pPr lvl="0"/>
            <a:r>
              <a:rPr lang="en-US"/>
              <a:t>Click to edit Master text styles</a:t>
            </a:r>
          </a:p>
        </p:txBody>
      </p:sp>
      <p:sp>
        <p:nvSpPr>
          <p:cNvPr id="3" name="Text Placeholder 2"/>
          <p:cNvSpPr>
            <a:spLocks noGrp="1"/>
          </p:cNvSpPr>
          <p:nvPr>
            <p:ph type="body" idx="1"/>
          </p:nvPr>
        </p:nvSpPr>
        <p:spPr>
          <a:xfrm>
            <a:off x="2018661" y="13941026"/>
            <a:ext cx="21020194" cy="4899075"/>
          </a:xfrm>
        </p:spPr>
        <p:txBody>
          <a:bodyPr anchor="ctr">
            <a:normAutofit/>
          </a:bodyPr>
          <a:lstStyle>
            <a:lvl1pPr marL="0" indent="0" algn="l">
              <a:buNone/>
              <a:defRPr sz="5800">
                <a:solidFill>
                  <a:schemeClr val="tx1">
                    <a:lumMod val="75000"/>
                    <a:lumOff val="25000"/>
                  </a:schemeClr>
                </a:solidFill>
              </a:defRPr>
            </a:lvl1pPr>
            <a:lvl2pPr marL="1476116" indent="0">
              <a:buNone/>
              <a:defRPr sz="5800">
                <a:solidFill>
                  <a:schemeClr val="tx1">
                    <a:tint val="75000"/>
                  </a:schemeClr>
                </a:solidFill>
              </a:defRPr>
            </a:lvl2pPr>
            <a:lvl3pPr marL="2952229" indent="0">
              <a:buNone/>
              <a:defRPr sz="5300">
                <a:solidFill>
                  <a:schemeClr val="tx1">
                    <a:tint val="75000"/>
                  </a:schemeClr>
                </a:solidFill>
              </a:defRPr>
            </a:lvl3pPr>
            <a:lvl4pPr marL="4428344" indent="0">
              <a:buNone/>
              <a:defRPr sz="4600">
                <a:solidFill>
                  <a:schemeClr val="tx1">
                    <a:tint val="75000"/>
                  </a:schemeClr>
                </a:solidFill>
              </a:defRPr>
            </a:lvl4pPr>
            <a:lvl5pPr marL="5904460" indent="0">
              <a:buNone/>
              <a:defRPr sz="4600">
                <a:solidFill>
                  <a:schemeClr val="tx1">
                    <a:tint val="75000"/>
                  </a:schemeClr>
                </a:solidFill>
              </a:defRPr>
            </a:lvl5pPr>
            <a:lvl6pPr marL="7380573" indent="0">
              <a:buNone/>
              <a:defRPr sz="4600">
                <a:solidFill>
                  <a:schemeClr val="tx1">
                    <a:tint val="75000"/>
                  </a:schemeClr>
                </a:solidFill>
              </a:defRPr>
            </a:lvl6pPr>
            <a:lvl7pPr marL="8856689" indent="0">
              <a:buNone/>
              <a:defRPr sz="4600">
                <a:solidFill>
                  <a:schemeClr val="tx1">
                    <a:tint val="75000"/>
                  </a:schemeClr>
                </a:solidFill>
              </a:defRPr>
            </a:lvl7pPr>
            <a:lvl8pPr marL="10332805" indent="0">
              <a:buNone/>
              <a:defRPr sz="4600">
                <a:solidFill>
                  <a:schemeClr val="tx1">
                    <a:tint val="75000"/>
                  </a:schemeClr>
                </a:solidFill>
              </a:defRPr>
            </a:lvl8pPr>
            <a:lvl9pPr marL="11808918"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
        <p:nvSpPr>
          <p:cNvPr id="24" name="TextBox 23"/>
          <p:cNvSpPr txBox="1"/>
          <p:nvPr/>
        </p:nvSpPr>
        <p:spPr>
          <a:xfrm>
            <a:off x="1598480" y="2464808"/>
            <a:ext cx="1514394" cy="1823634"/>
          </a:xfrm>
          <a:prstGeom prst="rect">
            <a:avLst/>
          </a:prstGeom>
        </p:spPr>
        <p:txBody>
          <a:bodyPr vert="horz" lIns="295224" tIns="147611" rIns="295224" bIns="147611" rtlCol="0" anchor="ctr">
            <a:noAutofit/>
          </a:bodyPr>
          <a:lstStyle/>
          <a:p>
            <a:pPr lvl="0"/>
            <a:r>
              <a:rPr lang="en-US" sz="25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2344726" y="9001780"/>
            <a:ext cx="1514394" cy="1823634"/>
          </a:xfrm>
          <a:prstGeom prst="rect">
            <a:avLst/>
          </a:prstGeom>
        </p:spPr>
        <p:txBody>
          <a:bodyPr vert="horz" lIns="295224" tIns="147611" rIns="295224" bIns="147611" rtlCol="0" anchor="ctr">
            <a:noAutofit/>
          </a:bodyPr>
          <a:lstStyle/>
          <a:p>
            <a:pPr lvl="0"/>
            <a:r>
              <a:rPr lang="en-US" sz="25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4246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18661" y="6024940"/>
            <a:ext cx="21020194" cy="8093990"/>
          </a:xfrm>
        </p:spPr>
        <p:txBody>
          <a:bodyPr anchor="b">
            <a:normAutofit/>
          </a:bodyPr>
          <a:lstStyle>
            <a:lvl1pPr algn="l">
              <a:defRPr sz="14300" b="0" cap="none"/>
            </a:lvl1pPr>
          </a:lstStyle>
          <a:p>
            <a:r>
              <a:rPr lang="en-US"/>
              <a:t>Click to edit Master title style</a:t>
            </a:r>
            <a:endParaRPr lang="en-US" dirty="0"/>
          </a:p>
        </p:txBody>
      </p:sp>
      <p:sp>
        <p:nvSpPr>
          <p:cNvPr id="3" name="Text Placeholder 2"/>
          <p:cNvSpPr>
            <a:spLocks noGrp="1"/>
          </p:cNvSpPr>
          <p:nvPr>
            <p:ph type="body" idx="1"/>
          </p:nvPr>
        </p:nvSpPr>
        <p:spPr>
          <a:xfrm>
            <a:off x="2018661" y="14118930"/>
            <a:ext cx="21020194" cy="4721170"/>
          </a:xfrm>
        </p:spPr>
        <p:txBody>
          <a:bodyPr anchor="t">
            <a:normAutofit/>
          </a:bodyPr>
          <a:lstStyle>
            <a:lvl1pPr marL="0" indent="0" algn="l">
              <a:buNone/>
              <a:defRPr sz="5800">
                <a:solidFill>
                  <a:schemeClr val="tx1">
                    <a:lumMod val="75000"/>
                    <a:lumOff val="25000"/>
                  </a:schemeClr>
                </a:solidFill>
              </a:defRPr>
            </a:lvl1pPr>
            <a:lvl2pPr marL="1476116" indent="0">
              <a:buNone/>
              <a:defRPr sz="5800">
                <a:solidFill>
                  <a:schemeClr val="tx1">
                    <a:tint val="75000"/>
                  </a:schemeClr>
                </a:solidFill>
              </a:defRPr>
            </a:lvl2pPr>
            <a:lvl3pPr marL="2952229" indent="0">
              <a:buNone/>
              <a:defRPr sz="5300">
                <a:solidFill>
                  <a:schemeClr val="tx1">
                    <a:tint val="75000"/>
                  </a:schemeClr>
                </a:solidFill>
              </a:defRPr>
            </a:lvl3pPr>
            <a:lvl4pPr marL="4428344" indent="0">
              <a:buNone/>
              <a:defRPr sz="4600">
                <a:solidFill>
                  <a:schemeClr val="tx1">
                    <a:tint val="75000"/>
                  </a:schemeClr>
                </a:solidFill>
              </a:defRPr>
            </a:lvl4pPr>
            <a:lvl5pPr marL="5904460" indent="0">
              <a:buNone/>
              <a:defRPr sz="4600">
                <a:solidFill>
                  <a:schemeClr val="tx1">
                    <a:tint val="75000"/>
                  </a:schemeClr>
                </a:solidFill>
              </a:defRPr>
            </a:lvl5pPr>
            <a:lvl6pPr marL="7380573" indent="0">
              <a:buNone/>
              <a:defRPr sz="4600">
                <a:solidFill>
                  <a:schemeClr val="tx1">
                    <a:tint val="75000"/>
                  </a:schemeClr>
                </a:solidFill>
              </a:defRPr>
            </a:lvl6pPr>
            <a:lvl7pPr marL="8856689" indent="0">
              <a:buNone/>
              <a:defRPr sz="4600">
                <a:solidFill>
                  <a:schemeClr val="tx1">
                    <a:tint val="75000"/>
                  </a:schemeClr>
                </a:solidFill>
              </a:defRPr>
            </a:lvl7pPr>
            <a:lvl8pPr marL="10332805" indent="0">
              <a:buNone/>
              <a:defRPr sz="4600">
                <a:solidFill>
                  <a:schemeClr val="tx1">
                    <a:tint val="75000"/>
                  </a:schemeClr>
                </a:solidFill>
              </a:defRPr>
            </a:lvl8pPr>
            <a:lvl9pPr marL="11808918"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267435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566001" y="1901049"/>
            <a:ext cx="20107778" cy="9426034"/>
          </a:xfrm>
        </p:spPr>
        <p:txBody>
          <a:bodyPr anchor="ctr">
            <a:normAutofit/>
          </a:bodyPr>
          <a:lstStyle>
            <a:lvl1pPr algn="l">
              <a:defRPr sz="14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18656" y="12515240"/>
            <a:ext cx="21020196" cy="1603691"/>
          </a:xfrm>
        </p:spPr>
        <p:txBody>
          <a:bodyPr anchor="b">
            <a:noAutofit/>
          </a:bodyPr>
          <a:lstStyle>
            <a:lvl1pPr marL="0" indent="0">
              <a:buFontTx/>
              <a:buNone/>
              <a:defRPr sz="7600">
                <a:solidFill>
                  <a:schemeClr val="tx1">
                    <a:lumMod val="75000"/>
                    <a:lumOff val="25000"/>
                  </a:schemeClr>
                </a:solidFill>
              </a:defRPr>
            </a:lvl1pPr>
            <a:lvl2pPr marL="1476116" indent="0">
              <a:buFontTx/>
              <a:buNone/>
              <a:defRPr/>
            </a:lvl2pPr>
            <a:lvl3pPr marL="2952229" indent="0">
              <a:buFontTx/>
              <a:buNone/>
              <a:defRPr/>
            </a:lvl3pPr>
            <a:lvl4pPr marL="4428344" indent="0">
              <a:buFontTx/>
              <a:buNone/>
              <a:defRPr/>
            </a:lvl4pPr>
            <a:lvl5pPr marL="5904460" indent="0">
              <a:buFontTx/>
              <a:buNone/>
              <a:defRPr/>
            </a:lvl5pPr>
          </a:lstStyle>
          <a:p>
            <a:pPr lvl="0"/>
            <a:r>
              <a:rPr lang="en-US"/>
              <a:t>Click to edit Master text styles</a:t>
            </a:r>
          </a:p>
        </p:txBody>
      </p:sp>
      <p:sp>
        <p:nvSpPr>
          <p:cNvPr id="3" name="Text Placeholder 2"/>
          <p:cNvSpPr>
            <a:spLocks noGrp="1"/>
          </p:cNvSpPr>
          <p:nvPr>
            <p:ph type="body" idx="1"/>
          </p:nvPr>
        </p:nvSpPr>
        <p:spPr>
          <a:xfrm>
            <a:off x="2018661" y="14118930"/>
            <a:ext cx="21020194" cy="4721170"/>
          </a:xfrm>
        </p:spPr>
        <p:txBody>
          <a:bodyPr anchor="t">
            <a:normAutofit/>
          </a:bodyPr>
          <a:lstStyle>
            <a:lvl1pPr marL="0" indent="0" algn="l">
              <a:buNone/>
              <a:defRPr sz="5800">
                <a:solidFill>
                  <a:schemeClr val="tx1">
                    <a:lumMod val="50000"/>
                    <a:lumOff val="50000"/>
                  </a:schemeClr>
                </a:solidFill>
              </a:defRPr>
            </a:lvl1pPr>
            <a:lvl2pPr marL="1476116" indent="0">
              <a:buNone/>
              <a:defRPr sz="5800">
                <a:solidFill>
                  <a:schemeClr val="tx1">
                    <a:tint val="75000"/>
                  </a:schemeClr>
                </a:solidFill>
              </a:defRPr>
            </a:lvl2pPr>
            <a:lvl3pPr marL="2952229" indent="0">
              <a:buNone/>
              <a:defRPr sz="5300">
                <a:solidFill>
                  <a:schemeClr val="tx1">
                    <a:tint val="75000"/>
                  </a:schemeClr>
                </a:solidFill>
              </a:defRPr>
            </a:lvl3pPr>
            <a:lvl4pPr marL="4428344" indent="0">
              <a:buNone/>
              <a:defRPr sz="4600">
                <a:solidFill>
                  <a:schemeClr val="tx1">
                    <a:tint val="75000"/>
                  </a:schemeClr>
                </a:solidFill>
              </a:defRPr>
            </a:lvl4pPr>
            <a:lvl5pPr marL="5904460" indent="0">
              <a:buNone/>
              <a:defRPr sz="4600">
                <a:solidFill>
                  <a:schemeClr val="tx1">
                    <a:tint val="75000"/>
                  </a:schemeClr>
                </a:solidFill>
              </a:defRPr>
            </a:lvl5pPr>
            <a:lvl6pPr marL="7380573" indent="0">
              <a:buNone/>
              <a:defRPr sz="4600">
                <a:solidFill>
                  <a:schemeClr val="tx1">
                    <a:tint val="75000"/>
                  </a:schemeClr>
                </a:solidFill>
              </a:defRPr>
            </a:lvl6pPr>
            <a:lvl7pPr marL="8856689" indent="0">
              <a:buNone/>
              <a:defRPr sz="4600">
                <a:solidFill>
                  <a:schemeClr val="tx1">
                    <a:tint val="75000"/>
                  </a:schemeClr>
                </a:solidFill>
              </a:defRPr>
            </a:lvl7pPr>
            <a:lvl8pPr marL="10332805" indent="0">
              <a:buNone/>
              <a:defRPr sz="4600">
                <a:solidFill>
                  <a:schemeClr val="tx1">
                    <a:tint val="75000"/>
                  </a:schemeClr>
                </a:solidFill>
              </a:defRPr>
            </a:lvl8pPr>
            <a:lvl9pPr marL="11808918"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
        <p:nvSpPr>
          <p:cNvPr id="24" name="TextBox 23"/>
          <p:cNvSpPr txBox="1"/>
          <p:nvPr/>
        </p:nvSpPr>
        <p:spPr>
          <a:xfrm>
            <a:off x="1598480" y="2464808"/>
            <a:ext cx="1514394" cy="1823634"/>
          </a:xfrm>
          <a:prstGeom prst="rect">
            <a:avLst/>
          </a:prstGeom>
        </p:spPr>
        <p:txBody>
          <a:bodyPr vert="horz" lIns="295224" tIns="147611" rIns="295224" bIns="147611" rtlCol="0" anchor="ctr">
            <a:noAutofit/>
          </a:bodyPr>
          <a:lstStyle/>
          <a:p>
            <a:pPr lvl="0"/>
            <a:r>
              <a:rPr lang="en-US" sz="25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2344726" y="9001780"/>
            <a:ext cx="1514394" cy="1823634"/>
          </a:xfrm>
          <a:prstGeom prst="rect">
            <a:avLst/>
          </a:prstGeom>
        </p:spPr>
        <p:txBody>
          <a:bodyPr vert="horz" lIns="295224" tIns="147611" rIns="295224" bIns="147611" rtlCol="0" anchor="ctr">
            <a:noAutofit/>
          </a:bodyPr>
          <a:lstStyle/>
          <a:p>
            <a:pPr lvl="0"/>
            <a:r>
              <a:rPr lang="en-US" sz="25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847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39358" y="1901049"/>
            <a:ext cx="20999497" cy="9426034"/>
          </a:xfrm>
        </p:spPr>
        <p:txBody>
          <a:bodyPr anchor="ctr">
            <a:normAutofit/>
          </a:bodyPr>
          <a:lstStyle>
            <a:lvl1pPr algn="l">
              <a:defRPr sz="14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18656" y="12515240"/>
            <a:ext cx="21020196" cy="1603691"/>
          </a:xfrm>
        </p:spPr>
        <p:txBody>
          <a:bodyPr anchor="b">
            <a:noAutofit/>
          </a:bodyPr>
          <a:lstStyle>
            <a:lvl1pPr marL="0" indent="0">
              <a:buFontTx/>
              <a:buNone/>
              <a:defRPr sz="7600">
                <a:solidFill>
                  <a:schemeClr val="accent1"/>
                </a:solidFill>
              </a:defRPr>
            </a:lvl1pPr>
            <a:lvl2pPr marL="1476116" indent="0">
              <a:buFontTx/>
              <a:buNone/>
              <a:defRPr/>
            </a:lvl2pPr>
            <a:lvl3pPr marL="2952229" indent="0">
              <a:buFontTx/>
              <a:buNone/>
              <a:defRPr/>
            </a:lvl3pPr>
            <a:lvl4pPr marL="4428344" indent="0">
              <a:buFontTx/>
              <a:buNone/>
              <a:defRPr/>
            </a:lvl4pPr>
            <a:lvl5pPr marL="5904460" indent="0">
              <a:buFontTx/>
              <a:buNone/>
              <a:defRPr/>
            </a:lvl5pPr>
          </a:lstStyle>
          <a:p>
            <a:pPr lvl="0"/>
            <a:r>
              <a:rPr lang="en-US"/>
              <a:t>Click to edit Master text styles</a:t>
            </a:r>
          </a:p>
        </p:txBody>
      </p:sp>
      <p:sp>
        <p:nvSpPr>
          <p:cNvPr id="3" name="Text Placeholder 2"/>
          <p:cNvSpPr>
            <a:spLocks noGrp="1"/>
          </p:cNvSpPr>
          <p:nvPr>
            <p:ph type="body" idx="1"/>
          </p:nvPr>
        </p:nvSpPr>
        <p:spPr>
          <a:xfrm>
            <a:off x="2018661" y="14118930"/>
            <a:ext cx="21020194" cy="4721170"/>
          </a:xfrm>
        </p:spPr>
        <p:txBody>
          <a:bodyPr anchor="t">
            <a:normAutofit/>
          </a:bodyPr>
          <a:lstStyle>
            <a:lvl1pPr marL="0" indent="0" algn="l">
              <a:buNone/>
              <a:defRPr sz="5800">
                <a:solidFill>
                  <a:schemeClr val="tx1">
                    <a:lumMod val="50000"/>
                    <a:lumOff val="50000"/>
                  </a:schemeClr>
                </a:solidFill>
              </a:defRPr>
            </a:lvl1pPr>
            <a:lvl2pPr marL="1476116" indent="0">
              <a:buNone/>
              <a:defRPr sz="5800">
                <a:solidFill>
                  <a:schemeClr val="tx1">
                    <a:tint val="75000"/>
                  </a:schemeClr>
                </a:solidFill>
              </a:defRPr>
            </a:lvl2pPr>
            <a:lvl3pPr marL="2952229" indent="0">
              <a:buNone/>
              <a:defRPr sz="5300">
                <a:solidFill>
                  <a:schemeClr val="tx1">
                    <a:tint val="75000"/>
                  </a:schemeClr>
                </a:solidFill>
              </a:defRPr>
            </a:lvl3pPr>
            <a:lvl4pPr marL="4428344" indent="0">
              <a:buNone/>
              <a:defRPr sz="4600">
                <a:solidFill>
                  <a:schemeClr val="tx1">
                    <a:tint val="75000"/>
                  </a:schemeClr>
                </a:solidFill>
              </a:defRPr>
            </a:lvl4pPr>
            <a:lvl5pPr marL="5904460" indent="0">
              <a:buNone/>
              <a:defRPr sz="4600">
                <a:solidFill>
                  <a:schemeClr val="tx1">
                    <a:tint val="75000"/>
                  </a:schemeClr>
                </a:solidFill>
              </a:defRPr>
            </a:lvl5pPr>
            <a:lvl6pPr marL="7380573" indent="0">
              <a:buNone/>
              <a:defRPr sz="4600">
                <a:solidFill>
                  <a:schemeClr val="tx1">
                    <a:tint val="75000"/>
                  </a:schemeClr>
                </a:solidFill>
              </a:defRPr>
            </a:lvl6pPr>
            <a:lvl7pPr marL="8856689" indent="0">
              <a:buNone/>
              <a:defRPr sz="4600">
                <a:solidFill>
                  <a:schemeClr val="tx1">
                    <a:tint val="75000"/>
                  </a:schemeClr>
                </a:solidFill>
              </a:defRPr>
            </a:lvl7pPr>
            <a:lvl8pPr marL="10332805" indent="0">
              <a:buNone/>
              <a:defRPr sz="4600">
                <a:solidFill>
                  <a:schemeClr val="tx1">
                    <a:tint val="75000"/>
                  </a:schemeClr>
                </a:solidFill>
              </a:defRPr>
            </a:lvl8pPr>
            <a:lvl9pPr marL="11808918"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85334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231120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793621" y="1901052"/>
            <a:ext cx="3241296" cy="1637674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018663" y="1901052"/>
            <a:ext cx="17203111" cy="163767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1526972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column page">
    <p:spTree>
      <p:nvGrpSpPr>
        <p:cNvPr id="1" name=""/>
        <p:cNvGrpSpPr/>
        <p:nvPr/>
      </p:nvGrpSpPr>
      <p:grpSpPr>
        <a:xfrm>
          <a:off x="0" y="0"/>
          <a:ext cx="0" cy="0"/>
          <a:chOff x="0" y="0"/>
          <a:chExt cx="0" cy="0"/>
        </a:xfrm>
      </p:grpSpPr>
      <p:sp>
        <p:nvSpPr>
          <p:cNvPr id="2" name="Title 1"/>
          <p:cNvSpPr>
            <a:spLocks noGrp="1"/>
          </p:cNvSpPr>
          <p:nvPr>
            <p:ph type="title"/>
          </p:nvPr>
        </p:nvSpPr>
        <p:spPr>
          <a:xfrm>
            <a:off x="830598" y="1263087"/>
            <a:ext cx="23608999" cy="1494785"/>
          </a:xfrm>
        </p:spPr>
        <p:txBody>
          <a:bodyPr/>
          <a:lstStyle/>
          <a:p>
            <a:r>
              <a:rPr lang="en-US"/>
              <a:t>Click to edit Master title style</a:t>
            </a:r>
            <a:endParaRPr lang="en-GB" dirty="0"/>
          </a:p>
        </p:txBody>
      </p:sp>
      <p:sp>
        <p:nvSpPr>
          <p:cNvPr id="4" name="Content Placeholder 3"/>
          <p:cNvSpPr>
            <a:spLocks noGrp="1"/>
          </p:cNvSpPr>
          <p:nvPr>
            <p:ph sz="quarter" idx="10"/>
          </p:nvPr>
        </p:nvSpPr>
        <p:spPr>
          <a:xfrm>
            <a:off x="830597" y="4402781"/>
            <a:ext cx="28618782" cy="1587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21692864" y="20509249"/>
            <a:ext cx="7748733" cy="812836"/>
          </a:xfrm>
          <a:prstGeom prst="rect">
            <a:avLst/>
          </a:prstGeom>
        </p:spPr>
        <p:txBody>
          <a:bodyPr vert="horz" lIns="91440" tIns="45720" rIns="0" bIns="45720" rtlCol="0" anchor="ctr"/>
          <a:lstStyle>
            <a:lvl1pPr algn="r">
              <a:defRPr sz="2980">
                <a:solidFill>
                  <a:schemeClr val="accent2">
                    <a:lumMod val="50000"/>
                  </a:schemeClr>
                </a:solidFill>
                <a:latin typeface="Arial" pitchFamily="34" charset="0"/>
                <a:cs typeface="Arial" pitchFamily="34" charset="0"/>
              </a:defRPr>
            </a:lvl1pPr>
          </a:lstStyle>
          <a:p>
            <a:fld id="{01C55ABB-8CD5-49AB-9246-32EDBD798E71}" type="slidenum">
              <a:rPr lang="en-GB" smtClean="0"/>
              <a:pPr/>
              <a:t>‹#›</a:t>
            </a:fld>
            <a:endParaRPr lang="en-GB" dirty="0"/>
          </a:p>
        </p:txBody>
      </p:sp>
    </p:spTree>
    <p:extLst>
      <p:ext uri="{BB962C8B-B14F-4D97-AF65-F5344CB8AC3E}">
        <p14:creationId xmlns:p14="http://schemas.microsoft.com/office/powerpoint/2010/main" val="9401411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oadplan banner">
    <p:spTree>
      <p:nvGrpSpPr>
        <p:cNvPr id="1" name=""/>
        <p:cNvGrpSpPr/>
        <p:nvPr/>
      </p:nvGrpSpPr>
      <p:grpSpPr>
        <a:xfrm>
          <a:off x="0" y="0"/>
          <a:ext cx="0" cy="0"/>
          <a:chOff x="0" y="0"/>
          <a:chExt cx="0" cy="0"/>
        </a:xfrm>
      </p:grpSpPr>
      <p:sp>
        <p:nvSpPr>
          <p:cNvPr id="3" name="Rectangle 2"/>
          <p:cNvSpPr/>
          <p:nvPr userDrawn="1"/>
        </p:nvSpPr>
        <p:spPr>
          <a:xfrm>
            <a:off x="0" y="0"/>
            <a:ext cx="30279975" cy="213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45"/>
          </a:p>
        </p:txBody>
      </p:sp>
      <p:pic>
        <p:nvPicPr>
          <p:cNvPr id="4" name="Picture 2">
            <a:extLst>
              <a:ext uri="{FF2B5EF4-FFF2-40B4-BE49-F238E27FC236}">
                <a16:creationId xmlns:a16="http://schemas.microsoft.com/office/drawing/2014/main" id="{7577F9A6-1162-1892-19E7-8A26BDF79C2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218" y="6651351"/>
            <a:ext cx="18241539" cy="808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71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15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254255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8661" y="8422709"/>
            <a:ext cx="21020194" cy="5696228"/>
          </a:xfrm>
        </p:spPr>
        <p:txBody>
          <a:bodyPr anchor="b"/>
          <a:lstStyle>
            <a:lvl1pPr algn="l">
              <a:defRPr sz="12900" b="0" cap="none"/>
            </a:lvl1pPr>
          </a:lstStyle>
          <a:p>
            <a:r>
              <a:rPr lang="en-US"/>
              <a:t>Click to edit Master title style</a:t>
            </a:r>
            <a:endParaRPr lang="en-US" dirty="0"/>
          </a:p>
        </p:txBody>
      </p:sp>
      <p:sp>
        <p:nvSpPr>
          <p:cNvPr id="3" name="Text Placeholder 2"/>
          <p:cNvSpPr>
            <a:spLocks noGrp="1"/>
          </p:cNvSpPr>
          <p:nvPr>
            <p:ph type="body" idx="1"/>
          </p:nvPr>
        </p:nvSpPr>
        <p:spPr>
          <a:xfrm>
            <a:off x="2018661" y="14118932"/>
            <a:ext cx="21020194" cy="2683173"/>
          </a:xfrm>
        </p:spPr>
        <p:txBody>
          <a:bodyPr anchor="t"/>
          <a:lstStyle>
            <a:lvl1pPr marL="0" indent="0" algn="l">
              <a:buNone/>
              <a:defRPr sz="6500">
                <a:solidFill>
                  <a:schemeClr val="tx1">
                    <a:lumMod val="50000"/>
                    <a:lumOff val="50000"/>
                  </a:schemeClr>
                </a:solidFill>
              </a:defRPr>
            </a:lvl1pPr>
            <a:lvl2pPr marL="1476116" indent="0">
              <a:buNone/>
              <a:defRPr sz="5800">
                <a:solidFill>
                  <a:schemeClr val="tx1">
                    <a:tint val="75000"/>
                  </a:schemeClr>
                </a:solidFill>
              </a:defRPr>
            </a:lvl2pPr>
            <a:lvl3pPr marL="2952229" indent="0">
              <a:buNone/>
              <a:defRPr sz="5300">
                <a:solidFill>
                  <a:schemeClr val="tx1">
                    <a:tint val="75000"/>
                  </a:schemeClr>
                </a:solidFill>
              </a:defRPr>
            </a:lvl3pPr>
            <a:lvl4pPr marL="4428344" indent="0">
              <a:buNone/>
              <a:defRPr sz="4600">
                <a:solidFill>
                  <a:schemeClr val="tx1">
                    <a:tint val="75000"/>
                  </a:schemeClr>
                </a:solidFill>
              </a:defRPr>
            </a:lvl4pPr>
            <a:lvl5pPr marL="5904460" indent="0">
              <a:buNone/>
              <a:defRPr sz="4600">
                <a:solidFill>
                  <a:schemeClr val="tx1">
                    <a:tint val="75000"/>
                  </a:schemeClr>
                </a:solidFill>
              </a:defRPr>
            </a:lvl5pPr>
            <a:lvl6pPr marL="7380573" indent="0">
              <a:buNone/>
              <a:defRPr sz="4600">
                <a:solidFill>
                  <a:schemeClr val="tx1">
                    <a:tint val="75000"/>
                  </a:schemeClr>
                </a:solidFill>
              </a:defRPr>
            </a:lvl6pPr>
            <a:lvl7pPr marL="8856689" indent="0">
              <a:buNone/>
              <a:defRPr sz="4600">
                <a:solidFill>
                  <a:schemeClr val="tx1">
                    <a:tint val="75000"/>
                  </a:schemeClr>
                </a:solidFill>
              </a:defRPr>
            </a:lvl7pPr>
            <a:lvl8pPr marL="10332805" indent="0">
              <a:buNone/>
              <a:defRPr sz="4600">
                <a:solidFill>
                  <a:schemeClr val="tx1">
                    <a:tint val="75000"/>
                  </a:schemeClr>
                </a:solidFill>
              </a:defRPr>
            </a:lvl8pPr>
            <a:lvl9pPr marL="11808918"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282067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8666" y="1901049"/>
            <a:ext cx="21020189" cy="41189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018667" y="6737839"/>
            <a:ext cx="10226143" cy="12102260"/>
          </a:xfrm>
        </p:spPr>
        <p:txBody>
          <a:bodyPr>
            <a:normAutofit/>
          </a:bodyPr>
          <a:lstStyle>
            <a:lvl1pPr>
              <a:defRPr sz="5800"/>
            </a:lvl1pPr>
            <a:lvl2pPr>
              <a:defRPr sz="53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812709" y="6737842"/>
            <a:ext cx="10226148" cy="12102262"/>
          </a:xfrm>
        </p:spPr>
        <p:txBody>
          <a:bodyPr>
            <a:normAutofit/>
          </a:bodyPr>
          <a:lstStyle>
            <a:lvl1pPr>
              <a:defRPr sz="5800"/>
            </a:lvl1pPr>
            <a:lvl2pPr>
              <a:defRPr sz="5300"/>
            </a:lvl2pPr>
            <a:lvl3pPr>
              <a:defRPr sz="46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23343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8662" y="1901049"/>
            <a:ext cx="21020187" cy="411893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18661" y="6739066"/>
            <a:ext cx="10234632" cy="1797084"/>
          </a:xfrm>
        </p:spPr>
        <p:txBody>
          <a:bodyPr anchor="b">
            <a:noAutofit/>
          </a:bodyPr>
          <a:lstStyle>
            <a:lvl1pPr marL="0" indent="0">
              <a:buNone/>
              <a:defRPr sz="7600" b="0"/>
            </a:lvl1pPr>
            <a:lvl2pPr marL="1476116" indent="0">
              <a:buNone/>
              <a:defRPr sz="6500" b="1"/>
            </a:lvl2pPr>
            <a:lvl3pPr marL="2952229" indent="0">
              <a:buNone/>
              <a:defRPr sz="5800" b="1"/>
            </a:lvl3pPr>
            <a:lvl4pPr marL="4428344" indent="0">
              <a:buNone/>
              <a:defRPr sz="5300" b="1"/>
            </a:lvl4pPr>
            <a:lvl5pPr marL="5904460" indent="0">
              <a:buNone/>
              <a:defRPr sz="5300" b="1"/>
            </a:lvl5pPr>
            <a:lvl6pPr marL="7380573" indent="0">
              <a:buNone/>
              <a:defRPr sz="5300" b="1"/>
            </a:lvl6pPr>
            <a:lvl7pPr marL="8856689" indent="0">
              <a:buNone/>
              <a:defRPr sz="5300" b="1"/>
            </a:lvl7pPr>
            <a:lvl8pPr marL="10332805" indent="0">
              <a:buNone/>
              <a:defRPr sz="5300" b="1"/>
            </a:lvl8pPr>
            <a:lvl9pPr marL="11808918" indent="0">
              <a:buNone/>
              <a:defRPr sz="5300" b="1"/>
            </a:lvl9pPr>
          </a:lstStyle>
          <a:p>
            <a:pPr lvl="0"/>
            <a:r>
              <a:rPr lang="en-US"/>
              <a:t>Click to edit Master text styles</a:t>
            </a:r>
          </a:p>
        </p:txBody>
      </p:sp>
      <p:sp>
        <p:nvSpPr>
          <p:cNvPr id="4" name="Content Placeholder 3"/>
          <p:cNvSpPr>
            <a:spLocks noGrp="1"/>
          </p:cNvSpPr>
          <p:nvPr>
            <p:ph sz="half" idx="2"/>
          </p:nvPr>
        </p:nvSpPr>
        <p:spPr>
          <a:xfrm>
            <a:off x="2018661" y="8536154"/>
            <a:ext cx="10234632" cy="103039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804218" y="6739066"/>
            <a:ext cx="10234632" cy="1797084"/>
          </a:xfrm>
        </p:spPr>
        <p:txBody>
          <a:bodyPr anchor="b">
            <a:noAutofit/>
          </a:bodyPr>
          <a:lstStyle>
            <a:lvl1pPr marL="0" indent="0">
              <a:buNone/>
              <a:defRPr sz="7600" b="0"/>
            </a:lvl1pPr>
            <a:lvl2pPr marL="1476116" indent="0">
              <a:buNone/>
              <a:defRPr sz="6500" b="1"/>
            </a:lvl2pPr>
            <a:lvl3pPr marL="2952229" indent="0">
              <a:buNone/>
              <a:defRPr sz="5800" b="1"/>
            </a:lvl3pPr>
            <a:lvl4pPr marL="4428344" indent="0">
              <a:buNone/>
              <a:defRPr sz="5300" b="1"/>
            </a:lvl4pPr>
            <a:lvl5pPr marL="5904460" indent="0">
              <a:buNone/>
              <a:defRPr sz="5300" b="1"/>
            </a:lvl5pPr>
            <a:lvl6pPr marL="7380573" indent="0">
              <a:buNone/>
              <a:defRPr sz="5300" b="1"/>
            </a:lvl6pPr>
            <a:lvl7pPr marL="8856689" indent="0">
              <a:buNone/>
              <a:defRPr sz="5300" b="1"/>
            </a:lvl7pPr>
            <a:lvl8pPr marL="10332805" indent="0">
              <a:buNone/>
              <a:defRPr sz="5300" b="1"/>
            </a:lvl8pPr>
            <a:lvl9pPr marL="11808918" indent="0">
              <a:buNone/>
              <a:defRPr sz="5300" b="1"/>
            </a:lvl9pPr>
          </a:lstStyle>
          <a:p>
            <a:pPr lvl="0"/>
            <a:r>
              <a:rPr lang="en-US"/>
              <a:t>Click to edit Master text styles</a:t>
            </a:r>
          </a:p>
        </p:txBody>
      </p:sp>
      <p:sp>
        <p:nvSpPr>
          <p:cNvPr id="6" name="Content Placeholder 5"/>
          <p:cNvSpPr>
            <a:spLocks noGrp="1"/>
          </p:cNvSpPr>
          <p:nvPr>
            <p:ph sz="quarter" idx="4"/>
          </p:nvPr>
        </p:nvSpPr>
        <p:spPr>
          <a:xfrm>
            <a:off x="12804218" y="8536154"/>
            <a:ext cx="10234632" cy="103039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10087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8664" y="1901049"/>
            <a:ext cx="21020189" cy="411893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141755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390445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664" y="4673425"/>
            <a:ext cx="9239572" cy="3986919"/>
          </a:xfrm>
        </p:spPr>
        <p:txBody>
          <a:bodyPr anchor="b">
            <a:normAutofit/>
          </a:bodyPr>
          <a:lstStyle>
            <a:lvl1pPr>
              <a:defRPr sz="6500"/>
            </a:lvl1pPr>
          </a:lstStyle>
          <a:p>
            <a:r>
              <a:rPr lang="en-US"/>
              <a:t>Click to edit Master title style</a:t>
            </a:r>
            <a:endParaRPr lang="en-US" dirty="0"/>
          </a:p>
        </p:txBody>
      </p:sp>
      <p:sp>
        <p:nvSpPr>
          <p:cNvPr id="3" name="Content Placeholder 2"/>
          <p:cNvSpPr>
            <a:spLocks noGrp="1"/>
          </p:cNvSpPr>
          <p:nvPr>
            <p:ph idx="1"/>
          </p:nvPr>
        </p:nvSpPr>
        <p:spPr>
          <a:xfrm>
            <a:off x="11826131" y="1605805"/>
            <a:ext cx="11212721" cy="172342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18664" y="8660343"/>
            <a:ext cx="9239572" cy="8059653"/>
          </a:xfrm>
        </p:spPr>
        <p:txBody>
          <a:bodyPr>
            <a:normAutofit/>
          </a:bodyPr>
          <a:lstStyle>
            <a:lvl1pPr marL="0" indent="0">
              <a:buNone/>
              <a:defRPr sz="4600"/>
            </a:lvl1pPr>
            <a:lvl2pPr marL="1107087" indent="0">
              <a:buNone/>
              <a:defRPr sz="3500"/>
            </a:lvl2pPr>
            <a:lvl3pPr marL="2214171" indent="0">
              <a:buNone/>
              <a:defRPr sz="3000"/>
            </a:lvl3pPr>
            <a:lvl4pPr marL="3321258" indent="0">
              <a:buNone/>
              <a:defRPr sz="2300"/>
            </a:lvl4pPr>
            <a:lvl5pPr marL="4428344" indent="0">
              <a:buNone/>
              <a:defRPr sz="2300"/>
            </a:lvl5pPr>
            <a:lvl6pPr marL="5535431" indent="0">
              <a:buNone/>
              <a:defRPr sz="2300"/>
            </a:lvl6pPr>
            <a:lvl7pPr marL="6642516" indent="0">
              <a:buNone/>
              <a:defRPr sz="2300"/>
            </a:lvl7pPr>
            <a:lvl8pPr marL="7749605" indent="0">
              <a:buNone/>
              <a:defRPr sz="2300"/>
            </a:lvl8pPr>
            <a:lvl9pPr marL="8856689" indent="0">
              <a:buNone/>
              <a:defRPr sz="2300"/>
            </a:lvl9pPr>
          </a:lstStyle>
          <a:p>
            <a:pPr lvl="0"/>
            <a:r>
              <a:rPr lang="en-US"/>
              <a:t>Click to edit Master text styles</a:t>
            </a:r>
          </a:p>
        </p:txBody>
      </p:sp>
      <p:sp>
        <p:nvSpPr>
          <p:cNvPr id="5" name="Date Placeholder 4"/>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59672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664" y="14970761"/>
            <a:ext cx="21020189" cy="1767383"/>
          </a:xfrm>
        </p:spPr>
        <p:txBody>
          <a:bodyPr anchor="b">
            <a:normAutofit/>
          </a:bodyPr>
          <a:lstStyle>
            <a:lvl1pPr algn="l">
              <a:defRPr sz="7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18664" y="1901050"/>
            <a:ext cx="21020189" cy="11992942"/>
          </a:xfrm>
        </p:spPr>
        <p:txBody>
          <a:bodyPr anchor="t">
            <a:normAutofit/>
          </a:bodyPr>
          <a:lstStyle>
            <a:lvl1pPr marL="0" indent="0" algn="ctr">
              <a:buNone/>
              <a:defRPr sz="5300"/>
            </a:lvl1pPr>
            <a:lvl2pPr marL="1476116" indent="0">
              <a:buNone/>
              <a:defRPr sz="5300"/>
            </a:lvl2pPr>
            <a:lvl3pPr marL="2952229" indent="0">
              <a:buNone/>
              <a:defRPr sz="5300"/>
            </a:lvl3pPr>
            <a:lvl4pPr marL="4428344" indent="0">
              <a:buNone/>
              <a:defRPr sz="5300"/>
            </a:lvl4pPr>
            <a:lvl5pPr marL="5904460" indent="0">
              <a:buNone/>
              <a:defRPr sz="5300"/>
            </a:lvl5pPr>
            <a:lvl6pPr marL="7380573" indent="0">
              <a:buNone/>
              <a:defRPr sz="5300"/>
            </a:lvl6pPr>
            <a:lvl7pPr marL="8856689" indent="0">
              <a:buNone/>
              <a:defRPr sz="5300"/>
            </a:lvl7pPr>
            <a:lvl8pPr marL="10332805" indent="0">
              <a:buNone/>
              <a:defRPr sz="5300"/>
            </a:lvl8pPr>
            <a:lvl9pPr marL="11808918" indent="0">
              <a:buNone/>
              <a:defRPr sz="5300"/>
            </a:lvl9pPr>
          </a:lstStyle>
          <a:p>
            <a:r>
              <a:rPr lang="en-US"/>
              <a:t>Click icon to add picture</a:t>
            </a:r>
            <a:endParaRPr lang="en-US" dirty="0"/>
          </a:p>
        </p:txBody>
      </p:sp>
      <p:sp>
        <p:nvSpPr>
          <p:cNvPr id="4" name="Text Placeholder 3"/>
          <p:cNvSpPr>
            <a:spLocks noGrp="1"/>
          </p:cNvSpPr>
          <p:nvPr>
            <p:ph type="body" sz="half" idx="2"/>
          </p:nvPr>
        </p:nvSpPr>
        <p:spPr>
          <a:xfrm>
            <a:off x="2018664" y="16738144"/>
            <a:ext cx="21020189" cy="2101955"/>
          </a:xfrm>
        </p:spPr>
        <p:txBody>
          <a:bodyPr>
            <a:normAutofit/>
          </a:bodyPr>
          <a:lstStyle>
            <a:lvl1pPr marL="0" indent="0">
              <a:buNone/>
              <a:defRPr sz="3900"/>
            </a:lvl1pPr>
            <a:lvl2pPr marL="1476116" indent="0">
              <a:buNone/>
              <a:defRPr sz="3900"/>
            </a:lvl2pPr>
            <a:lvl3pPr marL="2952229" indent="0">
              <a:buNone/>
              <a:defRPr sz="3200"/>
            </a:lvl3pPr>
            <a:lvl4pPr marL="4428344" indent="0">
              <a:buNone/>
              <a:defRPr sz="3000"/>
            </a:lvl4pPr>
            <a:lvl5pPr marL="5904460" indent="0">
              <a:buNone/>
              <a:defRPr sz="3000"/>
            </a:lvl5pPr>
            <a:lvl6pPr marL="7380573" indent="0">
              <a:buNone/>
              <a:defRPr sz="3000"/>
            </a:lvl6pPr>
            <a:lvl7pPr marL="8856689" indent="0">
              <a:buNone/>
              <a:defRPr sz="3000"/>
            </a:lvl7pPr>
            <a:lvl8pPr marL="10332805" indent="0">
              <a:buNone/>
              <a:defRPr sz="3000"/>
            </a:lvl8pPr>
            <a:lvl9pPr marL="11808918"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7FBC19B2-248D-4606-8642-D419A1FF222A}" type="datetimeFigureOut">
              <a:rPr lang="en-IE" smtClean="0"/>
              <a:pPr/>
              <a:t>12/10/2023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BA16DBB-718E-49C8-9856-46D176CBB7AE}" type="slidenum">
              <a:rPr lang="en-IE" smtClean="0"/>
              <a:pPr/>
              <a:t>‹#›</a:t>
            </a:fld>
            <a:endParaRPr lang="en-IE"/>
          </a:p>
        </p:txBody>
      </p:sp>
    </p:spTree>
    <p:extLst>
      <p:ext uri="{BB962C8B-B14F-4D97-AF65-F5344CB8AC3E}">
        <p14:creationId xmlns:p14="http://schemas.microsoft.com/office/powerpoint/2010/main" val="177902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28036" y="-26406"/>
            <a:ext cx="30370435" cy="2143961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018662" y="1901049"/>
            <a:ext cx="21020187" cy="4118939"/>
          </a:xfrm>
          <a:prstGeom prst="rect">
            <a:avLst/>
          </a:prstGeom>
        </p:spPr>
        <p:txBody>
          <a:bodyPr vert="horz" lIns="295224" tIns="147611" rIns="295224" bIns="147611"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18664" y="6737842"/>
            <a:ext cx="21020189" cy="12102262"/>
          </a:xfrm>
          <a:prstGeom prst="rect">
            <a:avLst/>
          </a:prstGeom>
        </p:spPr>
        <p:txBody>
          <a:bodyPr vert="horz" lIns="295224" tIns="147611" rIns="295224" bIns="1476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899287" y="18840105"/>
            <a:ext cx="2265475" cy="1138649"/>
          </a:xfrm>
          <a:prstGeom prst="rect">
            <a:avLst/>
          </a:prstGeom>
        </p:spPr>
        <p:txBody>
          <a:bodyPr vert="horz" lIns="295224" tIns="147611" rIns="295224" bIns="147611" rtlCol="0" anchor="ctr"/>
          <a:lstStyle>
            <a:lvl1pPr algn="r">
              <a:defRPr sz="3000">
                <a:solidFill>
                  <a:schemeClr val="tx1">
                    <a:tint val="75000"/>
                  </a:schemeClr>
                </a:solidFill>
              </a:defRPr>
            </a:lvl1pPr>
          </a:lstStyle>
          <a:p>
            <a:fld id="{7FBC19B2-248D-4606-8642-D419A1FF222A}" type="datetimeFigureOut">
              <a:rPr lang="en-IE" smtClean="0"/>
              <a:pPr/>
              <a:t>12/10/2023</a:t>
            </a:fld>
            <a:endParaRPr lang="en-IE"/>
          </a:p>
        </p:txBody>
      </p:sp>
      <p:sp>
        <p:nvSpPr>
          <p:cNvPr id="5" name="Footer Placeholder 4"/>
          <p:cNvSpPr>
            <a:spLocks noGrp="1"/>
          </p:cNvSpPr>
          <p:nvPr>
            <p:ph type="ftr" sz="quarter" idx="3"/>
          </p:nvPr>
        </p:nvSpPr>
        <p:spPr>
          <a:xfrm>
            <a:off x="2018665" y="18840105"/>
            <a:ext cx="15308782" cy="1138649"/>
          </a:xfrm>
          <a:prstGeom prst="rect">
            <a:avLst/>
          </a:prstGeom>
        </p:spPr>
        <p:txBody>
          <a:bodyPr vert="horz" lIns="295224" tIns="147611" rIns="295224" bIns="147611" rtlCol="0" anchor="ctr"/>
          <a:lstStyle>
            <a:lvl1pPr algn="l">
              <a:defRPr sz="30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21341279" y="18840105"/>
            <a:ext cx="1697579" cy="1138649"/>
          </a:xfrm>
          <a:prstGeom prst="rect">
            <a:avLst/>
          </a:prstGeom>
        </p:spPr>
        <p:txBody>
          <a:bodyPr vert="horz" lIns="295224" tIns="147611" rIns="295224" bIns="147611" rtlCol="0" anchor="ctr"/>
          <a:lstStyle>
            <a:lvl1pPr algn="r">
              <a:defRPr sz="3000">
                <a:solidFill>
                  <a:schemeClr val="accent1"/>
                </a:solidFill>
              </a:defRPr>
            </a:lvl1pPr>
          </a:lstStyle>
          <a:p>
            <a:fld id="{6BA16DBB-718E-49C8-9856-46D176CBB7AE}" type="slidenum">
              <a:rPr lang="en-IE" smtClean="0"/>
              <a:pPr/>
              <a:t>‹#›</a:t>
            </a:fld>
            <a:endParaRPr lang="en-IE"/>
          </a:p>
        </p:txBody>
      </p:sp>
    </p:spTree>
    <p:extLst>
      <p:ext uri="{BB962C8B-B14F-4D97-AF65-F5344CB8AC3E}">
        <p14:creationId xmlns:p14="http://schemas.microsoft.com/office/powerpoint/2010/main" val="37812559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l" defTabSz="1476116" rtl="0" eaLnBrk="1" latinLnBrk="0" hangingPunct="1">
        <a:spcBef>
          <a:spcPct val="0"/>
        </a:spcBef>
        <a:buNone/>
        <a:defRPr sz="115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p:bodyStyle>
    <p:otherStyle>
      <a:defPPr>
        <a:defRPr lang="en-US"/>
      </a:defPPr>
      <a:lvl1pPr marL="0" algn="l" defTabSz="1476116" rtl="0" eaLnBrk="1" latinLnBrk="0" hangingPunct="1">
        <a:defRPr sz="5800" kern="1200">
          <a:solidFill>
            <a:schemeClr val="tx1"/>
          </a:solidFill>
          <a:latin typeface="+mn-lt"/>
          <a:ea typeface="+mn-ea"/>
          <a:cs typeface="+mn-cs"/>
        </a:defRPr>
      </a:lvl1pPr>
      <a:lvl2pPr marL="1476116" algn="l" defTabSz="1476116" rtl="0" eaLnBrk="1" latinLnBrk="0" hangingPunct="1">
        <a:defRPr sz="5800" kern="1200">
          <a:solidFill>
            <a:schemeClr val="tx1"/>
          </a:solidFill>
          <a:latin typeface="+mn-lt"/>
          <a:ea typeface="+mn-ea"/>
          <a:cs typeface="+mn-cs"/>
        </a:defRPr>
      </a:lvl2pPr>
      <a:lvl3pPr marL="2952229" algn="l" defTabSz="1476116" rtl="0" eaLnBrk="1" latinLnBrk="0" hangingPunct="1">
        <a:defRPr sz="5800" kern="1200">
          <a:solidFill>
            <a:schemeClr val="tx1"/>
          </a:solidFill>
          <a:latin typeface="+mn-lt"/>
          <a:ea typeface="+mn-ea"/>
          <a:cs typeface="+mn-cs"/>
        </a:defRPr>
      </a:lvl3pPr>
      <a:lvl4pPr marL="4428344" algn="l" defTabSz="1476116" rtl="0" eaLnBrk="1" latinLnBrk="0" hangingPunct="1">
        <a:defRPr sz="5800" kern="1200">
          <a:solidFill>
            <a:schemeClr val="tx1"/>
          </a:solidFill>
          <a:latin typeface="+mn-lt"/>
          <a:ea typeface="+mn-ea"/>
          <a:cs typeface="+mn-cs"/>
        </a:defRPr>
      </a:lvl4pPr>
      <a:lvl5pPr marL="5904460" algn="l" defTabSz="1476116" rtl="0" eaLnBrk="1" latinLnBrk="0" hangingPunct="1">
        <a:defRPr sz="5800" kern="1200">
          <a:solidFill>
            <a:schemeClr val="tx1"/>
          </a:solidFill>
          <a:latin typeface="+mn-lt"/>
          <a:ea typeface="+mn-ea"/>
          <a:cs typeface="+mn-cs"/>
        </a:defRPr>
      </a:lvl5pPr>
      <a:lvl6pPr marL="7380573" algn="l" defTabSz="1476116" rtl="0" eaLnBrk="1" latinLnBrk="0" hangingPunct="1">
        <a:defRPr sz="5800" kern="1200">
          <a:solidFill>
            <a:schemeClr val="tx1"/>
          </a:solidFill>
          <a:latin typeface="+mn-lt"/>
          <a:ea typeface="+mn-ea"/>
          <a:cs typeface="+mn-cs"/>
        </a:defRPr>
      </a:lvl6pPr>
      <a:lvl7pPr marL="8856689" algn="l" defTabSz="1476116" rtl="0" eaLnBrk="1" latinLnBrk="0" hangingPunct="1">
        <a:defRPr sz="5800" kern="1200">
          <a:solidFill>
            <a:schemeClr val="tx1"/>
          </a:solidFill>
          <a:latin typeface="+mn-lt"/>
          <a:ea typeface="+mn-ea"/>
          <a:cs typeface="+mn-cs"/>
        </a:defRPr>
      </a:lvl7pPr>
      <a:lvl8pPr marL="10332805" algn="l" defTabSz="1476116" rtl="0" eaLnBrk="1" latinLnBrk="0" hangingPunct="1">
        <a:defRPr sz="5800" kern="1200">
          <a:solidFill>
            <a:schemeClr val="tx1"/>
          </a:solidFill>
          <a:latin typeface="+mn-lt"/>
          <a:ea typeface="+mn-ea"/>
          <a:cs typeface="+mn-cs"/>
        </a:defRPr>
      </a:lvl8pPr>
      <a:lvl9pPr marL="11808918" algn="l" defTabSz="1476116"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microsoft.com/office/2018/10/relationships/comments" Target="../comments/modernComment_1C9_963B414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microsoft.com/office/2018/10/relationships/comments" Target="../comments/modernComment_1CA_4C4FA46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CB_2768EDA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8627" y="1620392"/>
            <a:ext cx="20594288" cy="12457384"/>
          </a:xfrm>
        </p:spPr>
        <p:txBody>
          <a:bodyPr/>
          <a:lstStyle/>
          <a:p>
            <a:pPr algn="ctr"/>
            <a:br>
              <a:rPr lang="en-IE" sz="12000" dirty="0">
                <a:solidFill>
                  <a:srgbClr val="002060"/>
                </a:solidFill>
                <a:latin typeface="Arial" panose="020B0604020202020204" pitchFamily="34" charset="0"/>
                <a:cs typeface="Arial" panose="020B0604020202020204" pitchFamily="34" charset="0"/>
              </a:rPr>
            </a:br>
            <a:br>
              <a:rPr lang="en-IE" sz="12000" dirty="0">
                <a:solidFill>
                  <a:srgbClr val="002060"/>
                </a:solidFill>
                <a:latin typeface="Arial" panose="020B0604020202020204" pitchFamily="34" charset="0"/>
                <a:cs typeface="Arial" panose="020B0604020202020204" pitchFamily="34" charset="0"/>
              </a:rPr>
            </a:br>
            <a:r>
              <a:rPr lang="en-IE" sz="12000" dirty="0">
                <a:solidFill>
                  <a:schemeClr val="tx1">
                    <a:lumMod val="75000"/>
                    <a:lumOff val="25000"/>
                  </a:schemeClr>
                </a:solidFill>
                <a:latin typeface="Arial" panose="020B0604020202020204" pitchFamily="34" charset="0"/>
                <a:cs typeface="Arial" panose="020B0604020202020204" pitchFamily="34" charset="0"/>
              </a:rPr>
              <a:t>Fiddown Village Improvement Works</a:t>
            </a:r>
            <a:br>
              <a:rPr lang="en-IE" sz="12000" dirty="0">
                <a:solidFill>
                  <a:schemeClr val="tx1">
                    <a:lumMod val="75000"/>
                    <a:lumOff val="25000"/>
                  </a:schemeClr>
                </a:solidFill>
                <a:latin typeface="Arial" panose="020B0604020202020204" pitchFamily="34" charset="0"/>
                <a:cs typeface="Arial" panose="020B0604020202020204" pitchFamily="34" charset="0"/>
              </a:rPr>
            </a:br>
            <a:br>
              <a:rPr lang="en-IE" sz="12000" dirty="0">
                <a:solidFill>
                  <a:schemeClr val="tx1">
                    <a:lumMod val="75000"/>
                    <a:lumOff val="25000"/>
                  </a:schemeClr>
                </a:solidFill>
                <a:latin typeface="Arial" panose="020B0604020202020204" pitchFamily="34" charset="0"/>
                <a:cs typeface="Arial" panose="020B0604020202020204" pitchFamily="34" charset="0"/>
              </a:rPr>
            </a:br>
            <a:r>
              <a:rPr lang="en-IE" sz="12000" dirty="0">
                <a:solidFill>
                  <a:schemeClr val="tx1">
                    <a:lumMod val="75000"/>
                    <a:lumOff val="25000"/>
                  </a:schemeClr>
                </a:solidFill>
                <a:latin typeface="Arial" panose="020B0604020202020204" pitchFamily="34" charset="0"/>
                <a:cs typeface="Arial" panose="020B0604020202020204" pitchFamily="34" charset="0"/>
              </a:rPr>
              <a:t>Scheme Update </a:t>
            </a:r>
            <a:br>
              <a:rPr lang="en-IE" sz="12000" dirty="0">
                <a:solidFill>
                  <a:schemeClr val="tx1">
                    <a:lumMod val="75000"/>
                    <a:lumOff val="25000"/>
                  </a:schemeClr>
                </a:solidFill>
                <a:latin typeface="Arial" panose="020B0604020202020204" pitchFamily="34" charset="0"/>
                <a:cs typeface="Arial" panose="020B0604020202020204" pitchFamily="34" charset="0"/>
              </a:rPr>
            </a:br>
            <a:r>
              <a:rPr lang="en-IE" sz="12000" dirty="0">
                <a:solidFill>
                  <a:schemeClr val="tx1">
                    <a:lumMod val="75000"/>
                    <a:lumOff val="25000"/>
                  </a:schemeClr>
                </a:solidFill>
                <a:latin typeface="Arial" panose="020B0604020202020204" pitchFamily="34" charset="0"/>
                <a:cs typeface="Arial" panose="020B0604020202020204" pitchFamily="34" charset="0"/>
              </a:rPr>
              <a:t>16</a:t>
            </a:r>
            <a:r>
              <a:rPr lang="en-IE" sz="12000" baseline="30000" dirty="0">
                <a:solidFill>
                  <a:schemeClr val="tx1">
                    <a:lumMod val="75000"/>
                    <a:lumOff val="25000"/>
                  </a:schemeClr>
                </a:solidFill>
                <a:latin typeface="Arial" panose="020B0604020202020204" pitchFamily="34" charset="0"/>
                <a:cs typeface="Arial" panose="020B0604020202020204" pitchFamily="34" charset="0"/>
              </a:rPr>
              <a:t>th</a:t>
            </a:r>
            <a:r>
              <a:rPr lang="en-IE" sz="12000" dirty="0">
                <a:solidFill>
                  <a:schemeClr val="tx1">
                    <a:lumMod val="75000"/>
                    <a:lumOff val="25000"/>
                  </a:schemeClr>
                </a:solidFill>
                <a:latin typeface="Arial" panose="020B0604020202020204" pitchFamily="34" charset="0"/>
                <a:cs typeface="Arial" panose="020B0604020202020204" pitchFamily="34" charset="0"/>
              </a:rPr>
              <a:t> October 2023</a:t>
            </a:r>
          </a:p>
        </p:txBody>
      </p:sp>
      <p:pic>
        <p:nvPicPr>
          <p:cNvPr id="6" name="Picture 5">
            <a:extLst>
              <a:ext uri="{FF2B5EF4-FFF2-40B4-BE49-F238E27FC236}">
                <a16:creationId xmlns:a16="http://schemas.microsoft.com/office/drawing/2014/main" id="{419FD923-0866-03D4-33D4-C10333C23F8F}"/>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90D8C926-AF22-E678-0501-5EA25CDED867}"/>
              </a:ext>
            </a:extLst>
          </p:cNvPr>
          <p:cNvPicPr>
            <a:picLocks noChangeAspect="1"/>
          </p:cNvPicPr>
          <p:nvPr/>
        </p:nvPicPr>
        <p:blipFill>
          <a:blip r:embed="rId3"/>
          <a:stretch>
            <a:fillRect/>
          </a:stretch>
        </p:blipFill>
        <p:spPr>
          <a:xfrm>
            <a:off x="5412482" y="18786660"/>
            <a:ext cx="6868897" cy="1912454"/>
          </a:xfrm>
          <a:prstGeom prst="rect">
            <a:avLst/>
          </a:prstGeom>
        </p:spPr>
      </p:pic>
      <p:pic>
        <p:nvPicPr>
          <p:cNvPr id="12" name="Picture 11">
            <a:extLst>
              <a:ext uri="{FF2B5EF4-FFF2-40B4-BE49-F238E27FC236}">
                <a16:creationId xmlns:a16="http://schemas.microsoft.com/office/drawing/2014/main" id="{E88C51CE-07B2-06AB-FB08-BBCF250646AA}"/>
              </a:ext>
            </a:extLst>
          </p:cNvPr>
          <p:cNvPicPr>
            <a:picLocks noChangeAspect="1"/>
          </p:cNvPicPr>
          <p:nvPr/>
        </p:nvPicPr>
        <p:blipFill rotWithShape="1">
          <a:blip r:embed="rId4"/>
          <a:srcRect l="5884" r="3515"/>
          <a:stretch/>
        </p:blipFill>
        <p:spPr>
          <a:xfrm>
            <a:off x="19860430" y="16251708"/>
            <a:ext cx="9577064" cy="4447406"/>
          </a:xfrm>
          <a:prstGeom prst="rect">
            <a:avLst/>
          </a:prstGeom>
          <a:ln>
            <a:noFill/>
          </a:ln>
          <a:effectLst>
            <a:softEdge rad="112500"/>
          </a:effectLst>
        </p:spPr>
      </p:pic>
      <p:pic>
        <p:nvPicPr>
          <p:cNvPr id="14" name="Picture 13">
            <a:extLst>
              <a:ext uri="{FF2B5EF4-FFF2-40B4-BE49-F238E27FC236}">
                <a16:creationId xmlns:a16="http://schemas.microsoft.com/office/drawing/2014/main" id="{920B12D8-4935-6DC0-07BF-7BB5FA4D2B52}"/>
              </a:ext>
            </a:extLst>
          </p:cNvPr>
          <p:cNvPicPr>
            <a:picLocks noChangeAspect="1"/>
          </p:cNvPicPr>
          <p:nvPr/>
        </p:nvPicPr>
        <p:blipFill>
          <a:blip r:embed="rId5"/>
          <a:stretch>
            <a:fillRect/>
          </a:stretch>
        </p:blipFill>
        <p:spPr>
          <a:xfrm>
            <a:off x="13100245" y="16251708"/>
            <a:ext cx="6312846" cy="4447406"/>
          </a:xfrm>
          <a:prstGeom prst="rect">
            <a:avLst/>
          </a:prstGeom>
          <a:ln>
            <a:noFill/>
          </a:ln>
          <a:effectLst>
            <a:softEdge rad="112500"/>
          </a:effectLst>
        </p:spPr>
      </p:pic>
    </p:spTree>
    <p:extLst>
      <p:ext uri="{BB962C8B-B14F-4D97-AF65-F5344CB8AC3E}">
        <p14:creationId xmlns:p14="http://schemas.microsoft.com/office/powerpoint/2010/main" val="11190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556811" cy="4118939"/>
          </a:xfrm>
        </p:spPr>
        <p:txBody>
          <a:bodyPr>
            <a:normAutofit/>
          </a:bodyPr>
          <a:lstStyle/>
          <a:p>
            <a:r>
              <a:rPr lang="en-GB" dirty="0"/>
              <a:t>Public Consultation - Submissions</a:t>
            </a:r>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3"/>
          <a:stretch>
            <a:fillRect/>
          </a:stretch>
        </p:blipFill>
        <p:spPr>
          <a:xfrm>
            <a:off x="5412482" y="18786660"/>
            <a:ext cx="6868897" cy="1912454"/>
          </a:xfrm>
          <a:prstGeom prst="rect">
            <a:avLst/>
          </a:prstGeom>
        </p:spPr>
      </p:pic>
      <p:graphicFrame>
        <p:nvGraphicFramePr>
          <p:cNvPr id="10" name="Table 9">
            <a:extLst>
              <a:ext uri="{FF2B5EF4-FFF2-40B4-BE49-F238E27FC236}">
                <a16:creationId xmlns:a16="http://schemas.microsoft.com/office/drawing/2014/main" id="{59478EF5-423C-0A58-9B00-F7F7E5CC9E12}"/>
              </a:ext>
            </a:extLst>
          </p:cNvPr>
          <p:cNvGraphicFramePr>
            <a:graphicFrameLocks noGrp="1"/>
          </p:cNvGraphicFramePr>
          <p:nvPr>
            <p:extLst>
              <p:ext uri="{D42A27DB-BD31-4B8C-83A1-F6EECF244321}">
                <p14:modId xmlns:p14="http://schemas.microsoft.com/office/powerpoint/2010/main" val="3201252868"/>
              </p:ext>
            </p:extLst>
          </p:nvPr>
        </p:nvGraphicFramePr>
        <p:xfrm>
          <a:off x="1026419" y="2556497"/>
          <a:ext cx="27939104" cy="15806612"/>
        </p:xfrm>
        <a:graphic>
          <a:graphicData uri="http://schemas.openxmlformats.org/drawingml/2006/table">
            <a:tbl>
              <a:tblPr firstRow="1" firstCol="1" bandRow="1">
                <a:tableStyleId>{5C22544A-7EE6-4342-B048-85BDC9FD1C3A}</a:tableStyleId>
              </a:tblPr>
              <a:tblGrid>
                <a:gridCol w="3506547">
                  <a:extLst>
                    <a:ext uri="{9D8B030D-6E8A-4147-A177-3AD203B41FA5}">
                      <a16:colId xmlns:a16="http://schemas.microsoft.com/office/drawing/2014/main" val="3338691603"/>
                    </a:ext>
                  </a:extLst>
                </a:gridCol>
                <a:gridCol w="24432557">
                  <a:extLst>
                    <a:ext uri="{9D8B030D-6E8A-4147-A177-3AD203B41FA5}">
                      <a16:colId xmlns:a16="http://schemas.microsoft.com/office/drawing/2014/main" val="1322087386"/>
                    </a:ext>
                  </a:extLst>
                </a:gridCol>
              </a:tblGrid>
              <a:tr h="781902">
                <a:tc>
                  <a:txBody>
                    <a:bodyPr/>
                    <a:lstStyle/>
                    <a:p>
                      <a:pPr marL="85725" indent="0" algn="just">
                        <a:lnSpc>
                          <a:spcPct val="114000"/>
                        </a:lnSpc>
                        <a:spcAft>
                          <a:spcPts val="600"/>
                        </a:spcAft>
                      </a:pPr>
                      <a:r>
                        <a:rPr lang="en-GB" sz="5000" dirty="0">
                          <a:effectLst/>
                          <a:latin typeface="Arial" panose="020B0604020202020204" pitchFamily="34" charset="0"/>
                          <a:cs typeface="Arial" panose="020B0604020202020204" pitchFamily="34" charset="0"/>
                        </a:rPr>
                        <a:t>Ref.</a:t>
                      </a:r>
                      <a:endParaRPr lang="en-IE" sz="50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85725" indent="0" algn="just">
                        <a:lnSpc>
                          <a:spcPct val="100000"/>
                        </a:lnSpc>
                        <a:spcAft>
                          <a:spcPts val="0"/>
                        </a:spcAft>
                      </a:pPr>
                      <a:r>
                        <a:rPr lang="en-GB" sz="5000" baseline="0" dirty="0">
                          <a:effectLst/>
                          <a:latin typeface="Arial" panose="020B0604020202020204" pitchFamily="34" charset="0"/>
                          <a:cs typeface="Arial" panose="020B0604020202020204" pitchFamily="34" charset="0"/>
                        </a:rPr>
                        <a:t>1</a:t>
                      </a:r>
                      <a:endParaRPr lang="en-IE" sz="5000" baseline="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999376759"/>
                  </a:ext>
                </a:extLst>
              </a:tr>
              <a:tr h="1195288">
                <a:tc>
                  <a:txBody>
                    <a:bodyPr/>
                    <a:lstStyle/>
                    <a:p>
                      <a:pPr marL="85725" indent="0" algn="l">
                        <a:lnSpc>
                          <a:spcPct val="114000"/>
                        </a:lnSpc>
                        <a:spcAft>
                          <a:spcPts val="600"/>
                        </a:spcAft>
                      </a:pPr>
                      <a:r>
                        <a:rPr lang="en-GB" sz="3800" dirty="0">
                          <a:effectLst/>
                          <a:latin typeface="Arial" panose="020B0604020202020204" pitchFamily="34" charset="0"/>
                          <a:cs typeface="Arial" panose="020B0604020202020204" pitchFamily="34" charset="0"/>
                        </a:rPr>
                        <a:t>Received on / by</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15-Sept-2023 via email</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1574320336"/>
                  </a:ext>
                </a:extLst>
              </a:tr>
              <a:tr h="1195288">
                <a:tc>
                  <a:txBody>
                    <a:bodyPr/>
                    <a:lstStyle/>
                    <a:p>
                      <a:pPr marL="85725" indent="0" algn="just">
                        <a:lnSpc>
                          <a:spcPct val="114000"/>
                        </a:lnSpc>
                        <a:spcAft>
                          <a:spcPts val="600"/>
                        </a:spcAft>
                      </a:pPr>
                      <a:r>
                        <a:rPr lang="en-GB" sz="3800" dirty="0">
                          <a:effectLst/>
                          <a:latin typeface="Arial" panose="020B0604020202020204" pitchFamily="34" charset="0"/>
                          <a:cs typeface="Arial" panose="020B0604020202020204" pitchFamily="34" charset="0"/>
                        </a:rPr>
                        <a:t>Issues Identified</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Concern regarding proposed location of the westbound bus stop citing a potential issue with sightlines for westbound traffic and relating to the traffic movements accessing Merry’s Garage.</a:t>
                      </a:r>
                    </a:p>
                  </a:txBody>
                  <a:tcPr anchor="ctr"/>
                </a:tc>
                <a:extLst>
                  <a:ext uri="{0D108BD9-81ED-4DB2-BD59-A6C34878D82A}">
                    <a16:rowId xmlns:a16="http://schemas.microsoft.com/office/drawing/2014/main" val="4287716501"/>
                  </a:ext>
                </a:extLst>
              </a:tr>
              <a:tr h="10188893">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Response</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The proposed bus stops are intended to include bus shelters and </a:t>
                      </a:r>
                      <a:r>
                        <a:rPr lang="en-GB" sz="3800" dirty="0" err="1">
                          <a:effectLst/>
                          <a:latin typeface="Arial" panose="020B0604020202020204" pitchFamily="34" charset="0"/>
                          <a:cs typeface="Arial" panose="020B0604020202020204" pitchFamily="34" charset="0"/>
                        </a:rPr>
                        <a:t>kassel</a:t>
                      </a:r>
                      <a:r>
                        <a:rPr lang="en-GB" sz="3800" dirty="0">
                          <a:effectLst/>
                          <a:latin typeface="Arial" panose="020B0604020202020204" pitchFamily="34" charset="0"/>
                          <a:cs typeface="Arial" panose="020B0604020202020204" pitchFamily="34" charset="0"/>
                        </a:rPr>
                        <a:t> kerbing and are to be connected to key destinations in the village by accessible footpaths and road crossings. </a:t>
                      </a:r>
                      <a:endParaRPr lang="en-IE" sz="3800" dirty="0">
                        <a:effectLst/>
                        <a:latin typeface="Arial" panose="020B0604020202020204" pitchFamily="34" charset="0"/>
                        <a:cs typeface="Arial" panose="020B0604020202020204" pitchFamily="34" charset="0"/>
                      </a:endParaRPr>
                    </a:p>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To accommodate these elements, and to ensure the bus stop locations best serve the passengers wishing to use them, a range of issues and potential locations were considered. The issues included the available width of the road, adjacent verges and footpaths to accommodate the bus stops; sight distance along the regional road to and from the bus stop locations; potential for incorporation of a pedestrian crossing in close proximity to the bus stops; proximity to main residential areas in Fiddown; convenience of the location in terms of how the bus stops would be accessed by passengers both on foot and in cars and proximity to Merry’s Shop. </a:t>
                      </a:r>
                      <a:endParaRPr lang="en-IE" sz="3800" dirty="0">
                        <a:effectLst/>
                        <a:latin typeface="Arial" panose="020B0604020202020204" pitchFamily="34" charset="0"/>
                        <a:cs typeface="Arial" panose="020B0604020202020204" pitchFamily="34" charset="0"/>
                      </a:endParaRPr>
                    </a:p>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The proposed </a:t>
                      </a:r>
                      <a:r>
                        <a:rPr lang="en-GB" sz="3800" baseline="0" dirty="0">
                          <a:effectLst/>
                          <a:latin typeface="Arial" panose="020B0604020202020204" pitchFamily="34" charset="0"/>
                          <a:cs typeface="Arial" panose="020B0604020202020204" pitchFamily="34" charset="0"/>
                        </a:rPr>
                        <a:t>location</a:t>
                      </a:r>
                      <a:r>
                        <a:rPr lang="en-GB" sz="3800" dirty="0">
                          <a:effectLst/>
                          <a:latin typeface="Arial" panose="020B0604020202020204" pitchFamily="34" charset="0"/>
                          <a:cs typeface="Arial" panose="020B0604020202020204" pitchFamily="34" charset="0"/>
                        </a:rPr>
                        <a:t> adjacent to Merry’s Garage was identified as the preferred location as it addresses the issues identified while limiting both modifications to the existing conditions and disruption to adjacent properties. </a:t>
                      </a:r>
                    </a:p>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Sight lines to and from the proposed bus stop locations meet the requirements of the applicable design standards. </a:t>
                      </a:r>
                      <a:endParaRPr lang="en-IE" sz="3800" dirty="0">
                        <a:effectLst/>
                        <a:latin typeface="Arial" panose="020B0604020202020204" pitchFamily="34" charset="0"/>
                        <a:cs typeface="Arial" panose="020B0604020202020204" pitchFamily="34" charset="0"/>
                      </a:endParaRPr>
                    </a:p>
                    <a:p>
                      <a:pPr marL="0" indent="0" algn="just">
                        <a:lnSpc>
                          <a:spcPct val="114000"/>
                        </a:lnSpc>
                        <a:spcAft>
                          <a:spcPts val="600"/>
                        </a:spcAft>
                      </a:pPr>
                      <a:r>
                        <a:rPr lang="en-IE" sz="3800" dirty="0">
                          <a:effectLst/>
                          <a:latin typeface="Arial" panose="020B0604020202020204" pitchFamily="34" charset="0"/>
                          <a:cs typeface="Arial" panose="020B0604020202020204" pitchFamily="34" charset="0"/>
                        </a:rPr>
                        <a:t>In addition, the provision of pedestrian crossings with raised tables at regular intervals through the village will serve to calm traffic and shall ensure speeds on approach to the bus stopping locations are appropriate. </a:t>
                      </a:r>
                    </a:p>
                  </a:txBody>
                  <a:tcPr anchor="ctr"/>
                </a:tc>
                <a:extLst>
                  <a:ext uri="{0D108BD9-81ED-4DB2-BD59-A6C34878D82A}">
                    <a16:rowId xmlns:a16="http://schemas.microsoft.com/office/drawing/2014/main" val="798531723"/>
                  </a:ext>
                </a:extLst>
              </a:tr>
              <a:tr h="964339">
                <a:tc>
                  <a:txBody>
                    <a:bodyPr/>
                    <a:lstStyle/>
                    <a:p>
                      <a:pPr marL="0" indent="0" algn="l">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Associated Design Modifications</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None</a:t>
                      </a:r>
                      <a:endParaRPr lang="en-IE" sz="38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67694276"/>
                  </a:ext>
                </a:extLst>
              </a:tr>
            </a:tbl>
          </a:graphicData>
        </a:graphic>
      </p:graphicFrame>
    </p:spTree>
    <p:extLst>
      <p:ext uri="{BB962C8B-B14F-4D97-AF65-F5344CB8AC3E}">
        <p14:creationId xmlns:p14="http://schemas.microsoft.com/office/powerpoint/2010/main" val="230292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844843" cy="4118939"/>
          </a:xfrm>
        </p:spPr>
        <p:txBody>
          <a:bodyPr>
            <a:normAutofit/>
          </a:bodyPr>
          <a:lstStyle/>
          <a:p>
            <a:r>
              <a:rPr lang="en-GB" dirty="0"/>
              <a:t>Public Consultation - Submissions</a:t>
            </a:r>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3"/>
          <a:stretch>
            <a:fillRect/>
          </a:stretch>
        </p:blipFill>
        <p:spPr>
          <a:xfrm>
            <a:off x="5412482" y="18786660"/>
            <a:ext cx="6868897" cy="1912454"/>
          </a:xfrm>
          <a:prstGeom prst="rect">
            <a:avLst/>
          </a:prstGeom>
        </p:spPr>
      </p:pic>
      <p:graphicFrame>
        <p:nvGraphicFramePr>
          <p:cNvPr id="10" name="Table 9">
            <a:extLst>
              <a:ext uri="{FF2B5EF4-FFF2-40B4-BE49-F238E27FC236}">
                <a16:creationId xmlns:a16="http://schemas.microsoft.com/office/drawing/2014/main" id="{59478EF5-423C-0A58-9B00-F7F7E5CC9E12}"/>
              </a:ext>
            </a:extLst>
          </p:cNvPr>
          <p:cNvGraphicFramePr>
            <a:graphicFrameLocks noGrp="1"/>
          </p:cNvGraphicFramePr>
          <p:nvPr>
            <p:extLst>
              <p:ext uri="{D42A27DB-BD31-4B8C-83A1-F6EECF244321}">
                <p14:modId xmlns:p14="http://schemas.microsoft.com/office/powerpoint/2010/main" val="641071005"/>
              </p:ext>
            </p:extLst>
          </p:nvPr>
        </p:nvGraphicFramePr>
        <p:xfrm>
          <a:off x="1026419" y="2556496"/>
          <a:ext cx="28083120" cy="13221082"/>
        </p:xfrm>
        <a:graphic>
          <a:graphicData uri="http://schemas.openxmlformats.org/drawingml/2006/table">
            <a:tbl>
              <a:tblPr firstRow="1" firstCol="1" bandRow="1">
                <a:tableStyleId>{5C22544A-7EE6-4342-B048-85BDC9FD1C3A}</a:tableStyleId>
              </a:tblPr>
              <a:tblGrid>
                <a:gridCol w="3456384">
                  <a:extLst>
                    <a:ext uri="{9D8B030D-6E8A-4147-A177-3AD203B41FA5}">
                      <a16:colId xmlns:a16="http://schemas.microsoft.com/office/drawing/2014/main" val="3338691603"/>
                    </a:ext>
                  </a:extLst>
                </a:gridCol>
                <a:gridCol w="24626736">
                  <a:extLst>
                    <a:ext uri="{9D8B030D-6E8A-4147-A177-3AD203B41FA5}">
                      <a16:colId xmlns:a16="http://schemas.microsoft.com/office/drawing/2014/main" val="1322087386"/>
                    </a:ext>
                  </a:extLst>
                </a:gridCol>
              </a:tblGrid>
              <a:tr h="591893">
                <a:tc>
                  <a:txBody>
                    <a:bodyPr/>
                    <a:lstStyle/>
                    <a:p>
                      <a:pPr marL="85725" indent="0" algn="just">
                        <a:lnSpc>
                          <a:spcPct val="114000"/>
                        </a:lnSpc>
                        <a:spcAft>
                          <a:spcPts val="600"/>
                        </a:spcAft>
                      </a:pPr>
                      <a:r>
                        <a:rPr lang="en-GB" sz="5000" dirty="0">
                          <a:effectLst/>
                          <a:latin typeface="Arial" panose="020B0604020202020204" pitchFamily="34" charset="0"/>
                          <a:cs typeface="Arial" panose="020B0604020202020204" pitchFamily="34" charset="0"/>
                        </a:rPr>
                        <a:t>Ref.</a:t>
                      </a:r>
                      <a:endParaRPr lang="en-IE" sz="50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85725" indent="0" algn="just">
                        <a:lnSpc>
                          <a:spcPct val="100000"/>
                        </a:lnSpc>
                        <a:spcAft>
                          <a:spcPts val="0"/>
                        </a:spcAft>
                      </a:pPr>
                      <a:r>
                        <a:rPr lang="en-GB" sz="5000" baseline="0" dirty="0">
                          <a:effectLst/>
                          <a:latin typeface="Arial" panose="020B0604020202020204" pitchFamily="34" charset="0"/>
                          <a:ea typeface="Times New Roman" panose="02020603050405020304" pitchFamily="18" charset="0"/>
                          <a:cs typeface="Arial" panose="020B0604020202020204" pitchFamily="34" charset="0"/>
                        </a:rPr>
                        <a:t>2</a:t>
                      </a:r>
                      <a:endParaRPr lang="en-IE" sz="5000" baseline="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999376759"/>
                  </a:ext>
                </a:extLst>
              </a:tr>
              <a:tr h="632242">
                <a:tc>
                  <a:txBody>
                    <a:bodyPr/>
                    <a:lstStyle/>
                    <a:p>
                      <a:pPr marL="85725" indent="0" algn="just">
                        <a:lnSpc>
                          <a:spcPct val="114000"/>
                        </a:lnSpc>
                        <a:spcAft>
                          <a:spcPts val="600"/>
                        </a:spcAft>
                      </a:pPr>
                      <a:r>
                        <a:rPr lang="en-GB" sz="3800" dirty="0">
                          <a:effectLst/>
                          <a:latin typeface="Arial" panose="020B0604020202020204" pitchFamily="34" charset="0"/>
                          <a:cs typeface="Arial" panose="020B0604020202020204" pitchFamily="34" charset="0"/>
                        </a:rPr>
                        <a:t>Received on / by</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18-Sept-2023 via email</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574320336"/>
                  </a:ext>
                </a:extLst>
              </a:tr>
              <a:tr h="936104">
                <a:tc>
                  <a:txBody>
                    <a:bodyPr/>
                    <a:lstStyle/>
                    <a:p>
                      <a:pPr marL="85725" indent="0" algn="just">
                        <a:lnSpc>
                          <a:spcPct val="114000"/>
                        </a:lnSpc>
                        <a:spcAft>
                          <a:spcPts val="600"/>
                        </a:spcAft>
                      </a:pPr>
                      <a:r>
                        <a:rPr lang="en-GB" sz="3800" dirty="0">
                          <a:effectLst/>
                          <a:latin typeface="Arial" panose="020B0604020202020204" pitchFamily="34" charset="0"/>
                          <a:cs typeface="Arial" panose="020B0604020202020204" pitchFamily="34" charset="0"/>
                        </a:rPr>
                        <a:t>Issues Identified</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Request for clarification relating to construction of footpath in the vicinity of Meade’s Pub and any connection between the footpaths and the existing pub structure. </a:t>
                      </a:r>
                    </a:p>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Concern raised relating to impact of proposed scheme on building structure where the footpath is connected or where road levels are raised in front of the building. </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4287716501"/>
                  </a:ext>
                </a:extLst>
              </a:tr>
              <a:tr h="5241527">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Response</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The proposed arrangement in the vicinity of Meade’s Pub will not involve any buttressing against the building structure at that location, and the pavement immediately in front of the property will not be modified. </a:t>
                      </a:r>
                    </a:p>
                    <a:p>
                      <a:pPr marL="0" indent="0" algn="just">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Footpaths will be provided as part of the junction tightening with level differences limited in places to facilitate short duration vehicular access to the property as well as access for pedestrians at crossing locations. </a:t>
                      </a:r>
                    </a:p>
                    <a:p>
                      <a:pPr marL="0" indent="0" algn="just">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New gullies will be provided at low points in the area where existing surface water flow lines are modified by the introduction of footpaths.</a:t>
                      </a:r>
                    </a:p>
                    <a:p>
                      <a:pPr marL="0" indent="0" algn="just">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In addition, where paving is to be modified, a channel will be formed between the paving and the building, at the edge of the paving, to collect runoff from the pavement and footpath where necessary. This channel will outfall into gullies which will connect with the closed drainage network. </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798531723"/>
                  </a:ext>
                </a:extLst>
              </a:tr>
              <a:tr h="1846190">
                <a:tc>
                  <a:txBody>
                    <a:bodyPr/>
                    <a:lstStyle/>
                    <a:p>
                      <a:pPr marL="0" indent="0" algn="l">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Associated Design Modifications</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None</a:t>
                      </a:r>
                      <a:endParaRPr lang="en-IE" sz="38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64795735"/>
                  </a:ext>
                </a:extLst>
              </a:tr>
            </a:tbl>
          </a:graphicData>
        </a:graphic>
      </p:graphicFrame>
    </p:spTree>
    <p:extLst>
      <p:ext uri="{BB962C8B-B14F-4D97-AF65-F5344CB8AC3E}">
        <p14:creationId xmlns:p14="http://schemas.microsoft.com/office/powerpoint/2010/main" val="280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140987" cy="4118939"/>
          </a:xfrm>
        </p:spPr>
        <p:txBody>
          <a:bodyPr>
            <a:normAutofit/>
          </a:bodyPr>
          <a:lstStyle/>
          <a:p>
            <a:r>
              <a:rPr lang="en-GB" dirty="0"/>
              <a:t>Public Consultation – Informal Input</a:t>
            </a:r>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3"/>
          <a:stretch>
            <a:fillRect/>
          </a:stretch>
        </p:blipFill>
        <p:spPr>
          <a:xfrm>
            <a:off x="5412482" y="18786660"/>
            <a:ext cx="6868897" cy="1912454"/>
          </a:xfrm>
          <a:prstGeom prst="rect">
            <a:avLst/>
          </a:prstGeom>
        </p:spPr>
      </p:pic>
      <p:graphicFrame>
        <p:nvGraphicFramePr>
          <p:cNvPr id="16" name="Table 15">
            <a:extLst>
              <a:ext uri="{FF2B5EF4-FFF2-40B4-BE49-F238E27FC236}">
                <a16:creationId xmlns:a16="http://schemas.microsoft.com/office/drawing/2014/main" id="{AB1E8926-7A68-3C9F-6654-B9DB259C8AED}"/>
              </a:ext>
            </a:extLst>
          </p:cNvPr>
          <p:cNvGraphicFramePr>
            <a:graphicFrameLocks noGrp="1"/>
          </p:cNvGraphicFramePr>
          <p:nvPr>
            <p:extLst>
              <p:ext uri="{D42A27DB-BD31-4B8C-83A1-F6EECF244321}">
                <p14:modId xmlns:p14="http://schemas.microsoft.com/office/powerpoint/2010/main" val="758208806"/>
              </p:ext>
            </p:extLst>
          </p:nvPr>
        </p:nvGraphicFramePr>
        <p:xfrm>
          <a:off x="1026419" y="2192923"/>
          <a:ext cx="14041561" cy="4984886"/>
        </p:xfrm>
        <a:graphic>
          <a:graphicData uri="http://schemas.openxmlformats.org/drawingml/2006/table">
            <a:tbl>
              <a:tblPr firstCol="1" bandRow="1">
                <a:tableStyleId>{5C22544A-7EE6-4342-B048-85BDC9FD1C3A}</a:tableStyleId>
              </a:tblPr>
              <a:tblGrid>
                <a:gridCol w="3320172">
                  <a:extLst>
                    <a:ext uri="{9D8B030D-6E8A-4147-A177-3AD203B41FA5}">
                      <a16:colId xmlns:a16="http://schemas.microsoft.com/office/drawing/2014/main" val="3338691603"/>
                    </a:ext>
                  </a:extLst>
                </a:gridCol>
                <a:gridCol w="10721389">
                  <a:extLst>
                    <a:ext uri="{9D8B030D-6E8A-4147-A177-3AD203B41FA5}">
                      <a16:colId xmlns:a16="http://schemas.microsoft.com/office/drawing/2014/main" val="1322087386"/>
                    </a:ext>
                  </a:extLst>
                </a:gridCol>
              </a:tblGrid>
              <a:tr h="2376264">
                <a:tc>
                  <a:txBody>
                    <a:bodyPr/>
                    <a:lstStyle/>
                    <a:p>
                      <a:pPr marL="85725" indent="0" algn="just">
                        <a:lnSpc>
                          <a:spcPct val="114000"/>
                        </a:lnSpc>
                        <a:spcAft>
                          <a:spcPts val="600"/>
                        </a:spcAft>
                      </a:pPr>
                      <a:r>
                        <a:rPr lang="en-GB" sz="3800" dirty="0">
                          <a:effectLst/>
                          <a:latin typeface="Arial" panose="020B0604020202020204" pitchFamily="34" charset="0"/>
                          <a:cs typeface="Arial" panose="020B0604020202020204" pitchFamily="34" charset="0"/>
                        </a:rPr>
                        <a:t>Issue Identified</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Planning Permission 17/295 (extended by 22/458) for Piltown Engineering relating to land access adjacent to proposed pedestrian crossing location. </a:t>
                      </a:r>
                    </a:p>
                  </a:txBody>
                  <a:tcPr/>
                </a:tc>
                <a:extLst>
                  <a:ext uri="{0D108BD9-81ED-4DB2-BD59-A6C34878D82A}">
                    <a16:rowId xmlns:a16="http://schemas.microsoft.com/office/drawing/2014/main" val="4287716501"/>
                  </a:ext>
                </a:extLst>
              </a:tr>
              <a:tr h="2307789">
                <a:tc>
                  <a:txBody>
                    <a:bodyPr/>
                    <a:lstStyle/>
                    <a:p>
                      <a:pPr marL="0" indent="0" algn="l">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Associated Design Modifications</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Proposed pedestrian crossing relocated to the east to avoid conflict with future development.</a:t>
                      </a:r>
                      <a:endParaRPr lang="en-IE" sz="38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64795735"/>
                  </a:ext>
                </a:extLst>
              </a:tr>
            </a:tbl>
          </a:graphicData>
        </a:graphic>
      </p:graphicFrame>
      <p:pic>
        <p:nvPicPr>
          <p:cNvPr id="12" name="Picture 11">
            <a:extLst>
              <a:ext uri="{FF2B5EF4-FFF2-40B4-BE49-F238E27FC236}">
                <a16:creationId xmlns:a16="http://schemas.microsoft.com/office/drawing/2014/main" id="{758E4D32-E803-6C1B-B08A-A80D7BBF2A3D}"/>
              </a:ext>
            </a:extLst>
          </p:cNvPr>
          <p:cNvPicPr>
            <a:picLocks noChangeAspect="1"/>
          </p:cNvPicPr>
          <p:nvPr/>
        </p:nvPicPr>
        <p:blipFill>
          <a:blip r:embed="rId4"/>
          <a:stretch>
            <a:fillRect/>
          </a:stretch>
        </p:blipFill>
        <p:spPr>
          <a:xfrm>
            <a:off x="2556282" y="7925810"/>
            <a:ext cx="10981834" cy="8894880"/>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8" name="Table 17">
            <a:extLst>
              <a:ext uri="{FF2B5EF4-FFF2-40B4-BE49-F238E27FC236}">
                <a16:creationId xmlns:a16="http://schemas.microsoft.com/office/drawing/2014/main" id="{861D4D62-5063-E125-584E-2814BBD81E24}"/>
              </a:ext>
            </a:extLst>
          </p:cNvPr>
          <p:cNvGraphicFramePr>
            <a:graphicFrameLocks noGrp="1"/>
          </p:cNvGraphicFramePr>
          <p:nvPr>
            <p:extLst>
              <p:ext uri="{D42A27DB-BD31-4B8C-83A1-F6EECF244321}">
                <p14:modId xmlns:p14="http://schemas.microsoft.com/office/powerpoint/2010/main" val="1618256119"/>
              </p:ext>
            </p:extLst>
          </p:nvPr>
        </p:nvGraphicFramePr>
        <p:xfrm>
          <a:off x="15711605" y="2192923"/>
          <a:ext cx="14041561" cy="4984886"/>
        </p:xfrm>
        <a:graphic>
          <a:graphicData uri="http://schemas.openxmlformats.org/drawingml/2006/table">
            <a:tbl>
              <a:tblPr firstCol="1" bandRow="1">
                <a:tableStyleId>{5C22544A-7EE6-4342-B048-85BDC9FD1C3A}</a:tableStyleId>
              </a:tblPr>
              <a:tblGrid>
                <a:gridCol w="3320172">
                  <a:extLst>
                    <a:ext uri="{9D8B030D-6E8A-4147-A177-3AD203B41FA5}">
                      <a16:colId xmlns:a16="http://schemas.microsoft.com/office/drawing/2014/main" val="3338691603"/>
                    </a:ext>
                  </a:extLst>
                </a:gridCol>
                <a:gridCol w="10721389">
                  <a:extLst>
                    <a:ext uri="{9D8B030D-6E8A-4147-A177-3AD203B41FA5}">
                      <a16:colId xmlns:a16="http://schemas.microsoft.com/office/drawing/2014/main" val="1322087386"/>
                    </a:ext>
                  </a:extLst>
                </a:gridCol>
              </a:tblGrid>
              <a:tr h="2627828">
                <a:tc>
                  <a:txBody>
                    <a:bodyPr/>
                    <a:lstStyle/>
                    <a:p>
                      <a:pPr marL="85725" indent="0" algn="just">
                        <a:lnSpc>
                          <a:spcPct val="114000"/>
                        </a:lnSpc>
                        <a:spcAft>
                          <a:spcPts val="600"/>
                        </a:spcAft>
                      </a:pPr>
                      <a:r>
                        <a:rPr lang="en-GB" sz="3800" dirty="0">
                          <a:effectLst/>
                          <a:latin typeface="Arial" panose="020B0604020202020204" pitchFamily="34" charset="0"/>
                          <a:cs typeface="Arial" panose="020B0604020202020204" pitchFamily="34" charset="0"/>
                        </a:rPr>
                        <a:t>Issue Identified</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Requirement for junction to accommodate HGV access to Morris’ Oil Depot to rear of Meade’s Pub</a:t>
                      </a:r>
                    </a:p>
                  </a:txBody>
                  <a:tcPr/>
                </a:tc>
                <a:extLst>
                  <a:ext uri="{0D108BD9-81ED-4DB2-BD59-A6C34878D82A}">
                    <a16:rowId xmlns:a16="http://schemas.microsoft.com/office/drawing/2014/main" val="4287716501"/>
                  </a:ext>
                </a:extLst>
              </a:tr>
              <a:tr h="2357058">
                <a:tc>
                  <a:txBody>
                    <a:bodyPr/>
                    <a:lstStyle/>
                    <a:p>
                      <a:pPr marL="0" indent="0" algn="l">
                        <a:lnSpc>
                          <a:spcPct val="114000"/>
                        </a:lnSpc>
                        <a:spcAft>
                          <a:spcPts val="600"/>
                        </a:spcAft>
                      </a:pPr>
                      <a:r>
                        <a:rPr lang="en-GB" sz="3800" dirty="0">
                          <a:effectLst/>
                          <a:latin typeface="Arial" panose="020B0604020202020204" pitchFamily="34" charset="0"/>
                          <a:ea typeface="Times New Roman" panose="02020603050405020304" pitchFamily="18" charset="0"/>
                          <a:cs typeface="Arial" panose="020B0604020202020204" pitchFamily="34" charset="0"/>
                        </a:rPr>
                        <a:t>Associated Design Modifications</a:t>
                      </a:r>
                      <a:endParaRPr lang="en-IE" sz="38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indent="0" algn="just">
                        <a:lnSpc>
                          <a:spcPct val="114000"/>
                        </a:lnSpc>
                        <a:spcAft>
                          <a:spcPts val="600"/>
                        </a:spcAft>
                      </a:pPr>
                      <a:r>
                        <a:rPr lang="en-GB" sz="3800" dirty="0">
                          <a:effectLst/>
                          <a:latin typeface="Arial" panose="020B0604020202020204" pitchFamily="34" charset="0"/>
                          <a:cs typeface="Arial" panose="020B0604020202020204" pitchFamily="34" charset="0"/>
                        </a:rPr>
                        <a:t>Junction modified to incorporate overrun area in reinforced concrete, with pedestrian dwell area set back.</a:t>
                      </a:r>
                      <a:endParaRPr lang="en-IE" sz="38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64795735"/>
                  </a:ext>
                </a:extLst>
              </a:tr>
            </a:tbl>
          </a:graphicData>
        </a:graphic>
      </p:graphicFrame>
      <p:pic>
        <p:nvPicPr>
          <p:cNvPr id="19" name="Picture 18">
            <a:extLst>
              <a:ext uri="{FF2B5EF4-FFF2-40B4-BE49-F238E27FC236}">
                <a16:creationId xmlns:a16="http://schemas.microsoft.com/office/drawing/2014/main" id="{553A4EDD-BC0C-792A-E1E4-51BAEF4089A6}"/>
              </a:ext>
            </a:extLst>
          </p:cNvPr>
          <p:cNvPicPr>
            <a:picLocks noChangeAspect="1"/>
          </p:cNvPicPr>
          <p:nvPr/>
        </p:nvPicPr>
        <p:blipFill rotWithShape="1">
          <a:blip r:embed="rId5"/>
          <a:srcRect t="4153" b="4816"/>
          <a:stretch/>
        </p:blipFill>
        <p:spPr>
          <a:xfrm>
            <a:off x="16985247" y="7925810"/>
            <a:ext cx="11494279" cy="977262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665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0324563" cy="4118939"/>
          </a:xfrm>
        </p:spPr>
        <p:txBody>
          <a:bodyPr>
            <a:normAutofit/>
          </a:bodyPr>
          <a:lstStyle/>
          <a:p>
            <a:r>
              <a:rPr lang="en-GB" dirty="0"/>
              <a:t>5. Changes between Section 38 Design and Updated Design</a:t>
            </a:r>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3"/>
          <a:stretch>
            <a:fillRect/>
          </a:stretch>
        </p:blipFill>
        <p:spPr>
          <a:xfrm>
            <a:off x="5412482" y="18786660"/>
            <a:ext cx="6868897" cy="1912454"/>
          </a:xfrm>
          <a:prstGeom prst="rect">
            <a:avLst/>
          </a:prstGeom>
        </p:spPr>
      </p:pic>
      <p:sp>
        <p:nvSpPr>
          <p:cNvPr id="3" name="Content Placeholder 2">
            <a:extLst>
              <a:ext uri="{FF2B5EF4-FFF2-40B4-BE49-F238E27FC236}">
                <a16:creationId xmlns:a16="http://schemas.microsoft.com/office/drawing/2014/main" id="{35C905BC-0850-BE98-3E6B-E920BE0BC8CA}"/>
              </a:ext>
            </a:extLst>
          </p:cNvPr>
          <p:cNvSpPr>
            <a:spLocks noGrp="1"/>
          </p:cNvSpPr>
          <p:nvPr>
            <p:ph idx="1"/>
          </p:nvPr>
        </p:nvSpPr>
        <p:spPr>
          <a:xfrm>
            <a:off x="1644328" y="4312932"/>
            <a:ext cx="23110801" cy="13045734"/>
          </a:xfrm>
        </p:spPr>
        <p:txBody>
          <a:bodyPr>
            <a:normAutofit/>
          </a:bodyPr>
          <a:lstStyle/>
          <a:p>
            <a:pPr lvl="1"/>
            <a:r>
              <a:rPr lang="en-IE" sz="5000" dirty="0">
                <a:latin typeface="Arial" panose="020B0604020202020204" pitchFamily="34" charset="0"/>
                <a:cs typeface="Arial" panose="020B0604020202020204" pitchFamily="34" charset="0"/>
              </a:rPr>
              <a:t>Relocation of western pedestrian crossing</a:t>
            </a:r>
          </a:p>
          <a:p>
            <a:pPr lvl="1"/>
            <a:r>
              <a:rPr lang="en-IE" sz="5000" dirty="0">
                <a:latin typeface="Arial" panose="020B0604020202020204" pitchFamily="34" charset="0"/>
                <a:cs typeface="Arial" panose="020B0604020202020204" pitchFamily="34" charset="0"/>
              </a:rPr>
              <a:t>Modification of junction arrangement</a:t>
            </a:r>
          </a:p>
          <a:p>
            <a:pPr lvl="1"/>
            <a:endParaRPr lang="en-IE" sz="5400"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Tree>
    <p:extLst>
      <p:ext uri="{BB962C8B-B14F-4D97-AF65-F5344CB8AC3E}">
        <p14:creationId xmlns:p14="http://schemas.microsoft.com/office/powerpoint/2010/main" val="94360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8627" y="1620392"/>
            <a:ext cx="20594288" cy="12457384"/>
          </a:xfrm>
        </p:spPr>
        <p:txBody>
          <a:bodyPr/>
          <a:lstStyle/>
          <a:p>
            <a:pPr algn="ctr"/>
            <a:br>
              <a:rPr lang="en-IE" sz="12000" dirty="0">
                <a:solidFill>
                  <a:srgbClr val="002060"/>
                </a:solidFill>
                <a:latin typeface="Arial" panose="020B0604020202020204" pitchFamily="34" charset="0"/>
                <a:cs typeface="Arial" panose="020B0604020202020204" pitchFamily="34" charset="0"/>
              </a:rPr>
            </a:br>
            <a:br>
              <a:rPr lang="en-IE" sz="12000" dirty="0">
                <a:solidFill>
                  <a:srgbClr val="002060"/>
                </a:solidFill>
                <a:latin typeface="Arial" panose="020B0604020202020204" pitchFamily="34" charset="0"/>
                <a:cs typeface="Arial" panose="020B0604020202020204" pitchFamily="34" charset="0"/>
              </a:rPr>
            </a:br>
            <a:r>
              <a:rPr lang="en-IE" sz="12000" dirty="0">
                <a:solidFill>
                  <a:schemeClr val="tx1">
                    <a:lumMod val="75000"/>
                    <a:lumOff val="25000"/>
                  </a:schemeClr>
                </a:solidFill>
                <a:latin typeface="Arial" panose="020B0604020202020204" pitchFamily="34" charset="0"/>
                <a:cs typeface="Arial" panose="020B0604020202020204" pitchFamily="34" charset="0"/>
              </a:rPr>
              <a:t>Fiddown Village Improvement Works</a:t>
            </a:r>
            <a:br>
              <a:rPr lang="en-IE" sz="12000" dirty="0">
                <a:solidFill>
                  <a:schemeClr val="tx1">
                    <a:lumMod val="75000"/>
                    <a:lumOff val="25000"/>
                  </a:schemeClr>
                </a:solidFill>
                <a:latin typeface="Arial" panose="020B0604020202020204" pitchFamily="34" charset="0"/>
                <a:cs typeface="Arial" panose="020B0604020202020204" pitchFamily="34" charset="0"/>
              </a:rPr>
            </a:br>
            <a:br>
              <a:rPr lang="en-IE" sz="12000" dirty="0">
                <a:solidFill>
                  <a:schemeClr val="tx1">
                    <a:lumMod val="75000"/>
                    <a:lumOff val="25000"/>
                  </a:schemeClr>
                </a:solidFill>
                <a:latin typeface="Arial" panose="020B0604020202020204" pitchFamily="34" charset="0"/>
                <a:cs typeface="Arial" panose="020B0604020202020204" pitchFamily="34" charset="0"/>
              </a:rPr>
            </a:br>
            <a:r>
              <a:rPr lang="en-IE" sz="12000" dirty="0">
                <a:solidFill>
                  <a:schemeClr val="tx1">
                    <a:lumMod val="75000"/>
                    <a:lumOff val="25000"/>
                  </a:schemeClr>
                </a:solidFill>
                <a:latin typeface="Arial" panose="020B0604020202020204" pitchFamily="34" charset="0"/>
                <a:cs typeface="Arial" panose="020B0604020202020204" pitchFamily="34" charset="0"/>
              </a:rPr>
              <a:t>Scheme Update </a:t>
            </a:r>
            <a:br>
              <a:rPr lang="en-IE" sz="12000" dirty="0">
                <a:solidFill>
                  <a:schemeClr val="tx1">
                    <a:lumMod val="75000"/>
                    <a:lumOff val="25000"/>
                  </a:schemeClr>
                </a:solidFill>
                <a:latin typeface="Arial" panose="020B0604020202020204" pitchFamily="34" charset="0"/>
                <a:cs typeface="Arial" panose="020B0604020202020204" pitchFamily="34" charset="0"/>
              </a:rPr>
            </a:br>
            <a:r>
              <a:rPr lang="en-IE" sz="12000" dirty="0">
                <a:solidFill>
                  <a:schemeClr val="tx1">
                    <a:lumMod val="75000"/>
                    <a:lumOff val="25000"/>
                  </a:schemeClr>
                </a:solidFill>
                <a:latin typeface="Arial" panose="020B0604020202020204" pitchFamily="34" charset="0"/>
                <a:cs typeface="Arial" panose="020B0604020202020204" pitchFamily="34" charset="0"/>
              </a:rPr>
              <a:t>16</a:t>
            </a:r>
            <a:r>
              <a:rPr lang="en-IE" sz="12000" baseline="30000" dirty="0">
                <a:solidFill>
                  <a:schemeClr val="tx1">
                    <a:lumMod val="75000"/>
                    <a:lumOff val="25000"/>
                  </a:schemeClr>
                </a:solidFill>
                <a:latin typeface="Arial" panose="020B0604020202020204" pitchFamily="34" charset="0"/>
                <a:cs typeface="Arial" panose="020B0604020202020204" pitchFamily="34" charset="0"/>
              </a:rPr>
              <a:t>th</a:t>
            </a:r>
            <a:r>
              <a:rPr lang="en-IE" sz="12000" dirty="0">
                <a:solidFill>
                  <a:schemeClr val="tx1">
                    <a:lumMod val="75000"/>
                    <a:lumOff val="25000"/>
                  </a:schemeClr>
                </a:solidFill>
                <a:latin typeface="Arial" panose="020B0604020202020204" pitchFamily="34" charset="0"/>
                <a:cs typeface="Arial" panose="020B0604020202020204" pitchFamily="34" charset="0"/>
              </a:rPr>
              <a:t> October 2023</a:t>
            </a:r>
          </a:p>
        </p:txBody>
      </p:sp>
      <p:pic>
        <p:nvPicPr>
          <p:cNvPr id="6" name="Picture 5">
            <a:extLst>
              <a:ext uri="{FF2B5EF4-FFF2-40B4-BE49-F238E27FC236}">
                <a16:creationId xmlns:a16="http://schemas.microsoft.com/office/drawing/2014/main" id="{419FD923-0866-03D4-33D4-C10333C23F8F}"/>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90D8C926-AF22-E678-0501-5EA25CDED867}"/>
              </a:ext>
            </a:extLst>
          </p:cNvPr>
          <p:cNvPicPr>
            <a:picLocks noChangeAspect="1"/>
          </p:cNvPicPr>
          <p:nvPr/>
        </p:nvPicPr>
        <p:blipFill>
          <a:blip r:embed="rId3"/>
          <a:stretch>
            <a:fillRect/>
          </a:stretch>
        </p:blipFill>
        <p:spPr>
          <a:xfrm>
            <a:off x="5412482" y="18786660"/>
            <a:ext cx="6868897" cy="1912454"/>
          </a:xfrm>
          <a:prstGeom prst="rect">
            <a:avLst/>
          </a:prstGeom>
        </p:spPr>
      </p:pic>
      <p:pic>
        <p:nvPicPr>
          <p:cNvPr id="12" name="Picture 11">
            <a:extLst>
              <a:ext uri="{FF2B5EF4-FFF2-40B4-BE49-F238E27FC236}">
                <a16:creationId xmlns:a16="http://schemas.microsoft.com/office/drawing/2014/main" id="{E88C51CE-07B2-06AB-FB08-BBCF250646AA}"/>
              </a:ext>
            </a:extLst>
          </p:cNvPr>
          <p:cNvPicPr>
            <a:picLocks noChangeAspect="1"/>
          </p:cNvPicPr>
          <p:nvPr/>
        </p:nvPicPr>
        <p:blipFill rotWithShape="1">
          <a:blip r:embed="rId4"/>
          <a:srcRect l="5884" r="3515"/>
          <a:stretch/>
        </p:blipFill>
        <p:spPr>
          <a:xfrm>
            <a:off x="19860430" y="16251708"/>
            <a:ext cx="9577064" cy="4447406"/>
          </a:xfrm>
          <a:prstGeom prst="rect">
            <a:avLst/>
          </a:prstGeom>
          <a:ln>
            <a:noFill/>
          </a:ln>
          <a:effectLst>
            <a:softEdge rad="112500"/>
          </a:effectLst>
        </p:spPr>
      </p:pic>
      <p:pic>
        <p:nvPicPr>
          <p:cNvPr id="14" name="Picture 13">
            <a:extLst>
              <a:ext uri="{FF2B5EF4-FFF2-40B4-BE49-F238E27FC236}">
                <a16:creationId xmlns:a16="http://schemas.microsoft.com/office/drawing/2014/main" id="{920B12D8-4935-6DC0-07BF-7BB5FA4D2B52}"/>
              </a:ext>
            </a:extLst>
          </p:cNvPr>
          <p:cNvPicPr>
            <a:picLocks noChangeAspect="1"/>
          </p:cNvPicPr>
          <p:nvPr/>
        </p:nvPicPr>
        <p:blipFill>
          <a:blip r:embed="rId5"/>
          <a:stretch>
            <a:fillRect/>
          </a:stretch>
        </p:blipFill>
        <p:spPr>
          <a:xfrm>
            <a:off x="13100245" y="16251708"/>
            <a:ext cx="6312846" cy="4447406"/>
          </a:xfrm>
          <a:prstGeom prst="rect">
            <a:avLst/>
          </a:prstGeom>
          <a:ln>
            <a:noFill/>
          </a:ln>
          <a:effectLst>
            <a:softEdge rad="112500"/>
          </a:effectLst>
        </p:spPr>
      </p:pic>
    </p:spTree>
    <p:extLst>
      <p:ext uri="{BB962C8B-B14F-4D97-AF65-F5344CB8AC3E}">
        <p14:creationId xmlns:p14="http://schemas.microsoft.com/office/powerpoint/2010/main" val="220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D488-61CD-8232-7348-8F295170D170}"/>
              </a:ext>
            </a:extLst>
          </p:cNvPr>
          <p:cNvSpPr>
            <a:spLocks noGrp="1"/>
          </p:cNvSpPr>
          <p:nvPr>
            <p:ph type="title"/>
          </p:nvPr>
        </p:nvSpPr>
        <p:spPr/>
        <p:txBody>
          <a:bodyPr>
            <a:normAutofit fontScale="90000"/>
          </a:bodyPr>
          <a:lstStyle/>
          <a:p>
            <a:r>
              <a:rPr lang="en-GB" dirty="0"/>
              <a:t>CONTENTS</a:t>
            </a:r>
            <a:endParaRPr lang="en-IE" dirty="0"/>
          </a:p>
        </p:txBody>
      </p:sp>
      <p:sp>
        <p:nvSpPr>
          <p:cNvPr id="3" name="Content Placeholder 2">
            <a:extLst>
              <a:ext uri="{FF2B5EF4-FFF2-40B4-BE49-F238E27FC236}">
                <a16:creationId xmlns:a16="http://schemas.microsoft.com/office/drawing/2014/main" id="{1BEF1C1D-3C0D-29D7-434C-0020ABAD4DAD}"/>
              </a:ext>
            </a:extLst>
          </p:cNvPr>
          <p:cNvSpPr>
            <a:spLocks noGrp="1"/>
          </p:cNvSpPr>
          <p:nvPr>
            <p:ph sz="quarter" idx="10"/>
          </p:nvPr>
        </p:nvSpPr>
        <p:spPr>
          <a:xfrm>
            <a:off x="1890515" y="4402781"/>
            <a:ext cx="27558864" cy="15875076"/>
          </a:xfrm>
        </p:spPr>
        <p:txBody>
          <a:bodyPr>
            <a:normAutofit fontScale="92500" lnSpcReduction="20000"/>
          </a:bodyPr>
          <a:lstStyle/>
          <a:p>
            <a:pPr marL="1135513" indent="-1135513">
              <a:spcBef>
                <a:spcPts val="5961"/>
              </a:spcBef>
              <a:buFont typeface="+mj-lt"/>
              <a:buAutoNum type="arabicPeriod"/>
            </a:pPr>
            <a:r>
              <a:rPr lang="en-GB" sz="6623" dirty="0">
                <a:solidFill>
                  <a:schemeClr val="tx2">
                    <a:lumMod val="50000"/>
                  </a:schemeClr>
                </a:solidFill>
              </a:rPr>
              <a:t>Existing Conditions</a:t>
            </a:r>
          </a:p>
          <a:p>
            <a:pPr marL="1135513" indent="-1135513">
              <a:spcBef>
                <a:spcPts val="5961"/>
              </a:spcBef>
              <a:buFont typeface="+mj-lt"/>
              <a:buAutoNum type="arabicPeriod"/>
            </a:pPr>
            <a:r>
              <a:rPr lang="en-GB" sz="6623" dirty="0">
                <a:solidFill>
                  <a:schemeClr val="tx2">
                    <a:lumMod val="50000"/>
                  </a:schemeClr>
                </a:solidFill>
              </a:rPr>
              <a:t>Proposed Improvements</a:t>
            </a:r>
          </a:p>
          <a:p>
            <a:pPr marL="1135513" indent="-1135513">
              <a:spcBef>
                <a:spcPts val="5961"/>
              </a:spcBef>
              <a:buFont typeface="+mj-lt"/>
              <a:buAutoNum type="arabicPeriod"/>
            </a:pPr>
            <a:r>
              <a:rPr lang="en-GB" sz="6623" dirty="0">
                <a:solidFill>
                  <a:schemeClr val="tx2">
                    <a:lumMod val="50000"/>
                  </a:schemeClr>
                </a:solidFill>
              </a:rPr>
              <a:t>Scheme Benefits</a:t>
            </a:r>
          </a:p>
          <a:p>
            <a:pPr marL="2427114" lvl="1" indent="-1135513">
              <a:spcBef>
                <a:spcPts val="5961"/>
              </a:spcBef>
              <a:buFont typeface="Wingdings" panose="05000000000000000000" pitchFamily="2" charset="2"/>
              <a:buChar char="Ø"/>
            </a:pPr>
            <a:r>
              <a:rPr lang="en-GB" sz="6123" dirty="0">
                <a:solidFill>
                  <a:schemeClr val="tx2">
                    <a:lumMod val="50000"/>
                  </a:schemeClr>
                </a:solidFill>
              </a:rPr>
              <a:t>Bus Stops</a:t>
            </a:r>
          </a:p>
          <a:p>
            <a:pPr marL="2427114" lvl="1" indent="-1135513">
              <a:spcBef>
                <a:spcPts val="5961"/>
              </a:spcBef>
              <a:buFont typeface="Wingdings" panose="05000000000000000000" pitchFamily="2" charset="2"/>
              <a:buChar char="Ø"/>
            </a:pPr>
            <a:r>
              <a:rPr lang="en-GB" sz="6123" dirty="0">
                <a:solidFill>
                  <a:schemeClr val="tx2">
                    <a:lumMod val="50000"/>
                  </a:schemeClr>
                </a:solidFill>
              </a:rPr>
              <a:t>Raised Table Crossings</a:t>
            </a:r>
          </a:p>
          <a:p>
            <a:pPr marL="2427114" lvl="1" indent="-1135513">
              <a:spcBef>
                <a:spcPts val="5961"/>
              </a:spcBef>
              <a:buFont typeface="Wingdings" panose="05000000000000000000" pitchFamily="2" charset="2"/>
              <a:buChar char="Ø"/>
            </a:pPr>
            <a:r>
              <a:rPr lang="en-GB" sz="6123" dirty="0">
                <a:solidFill>
                  <a:schemeClr val="tx2">
                    <a:lumMod val="50000"/>
                  </a:schemeClr>
                </a:solidFill>
              </a:rPr>
              <a:t>Junction Tightening</a:t>
            </a:r>
          </a:p>
          <a:p>
            <a:pPr marL="1135513" indent="-1135513">
              <a:spcBef>
                <a:spcPts val="5961"/>
              </a:spcBef>
              <a:buFont typeface="+mj-lt"/>
              <a:buAutoNum type="arabicPeriod"/>
            </a:pPr>
            <a:r>
              <a:rPr lang="en-GB" sz="6623" dirty="0">
                <a:solidFill>
                  <a:schemeClr val="tx2">
                    <a:lumMod val="50000"/>
                  </a:schemeClr>
                </a:solidFill>
              </a:rPr>
              <a:t>Public Consultation</a:t>
            </a:r>
          </a:p>
          <a:p>
            <a:pPr marL="2427114" lvl="1" indent="-1135513">
              <a:spcBef>
                <a:spcPts val="5961"/>
              </a:spcBef>
              <a:buFont typeface="Wingdings" panose="05000000000000000000" pitchFamily="2" charset="2"/>
              <a:buChar char="Ø"/>
            </a:pPr>
            <a:r>
              <a:rPr lang="en-GB" sz="6123" dirty="0">
                <a:solidFill>
                  <a:schemeClr val="tx2">
                    <a:lumMod val="50000"/>
                  </a:schemeClr>
                </a:solidFill>
              </a:rPr>
              <a:t>Overview</a:t>
            </a:r>
          </a:p>
          <a:p>
            <a:pPr marL="2427114" lvl="1" indent="-1135513">
              <a:spcBef>
                <a:spcPts val="5961"/>
              </a:spcBef>
              <a:buFont typeface="Wingdings" panose="05000000000000000000" pitchFamily="2" charset="2"/>
              <a:buChar char="Ø"/>
            </a:pPr>
            <a:r>
              <a:rPr lang="en-GB" sz="6123" dirty="0">
                <a:solidFill>
                  <a:schemeClr val="tx2">
                    <a:lumMod val="50000"/>
                  </a:schemeClr>
                </a:solidFill>
              </a:rPr>
              <a:t>Submissions</a:t>
            </a:r>
          </a:p>
          <a:p>
            <a:pPr marL="2427114" lvl="1" indent="-1135513">
              <a:spcBef>
                <a:spcPts val="5961"/>
              </a:spcBef>
              <a:buFont typeface="Wingdings" panose="05000000000000000000" pitchFamily="2" charset="2"/>
              <a:buChar char="Ø"/>
            </a:pPr>
            <a:r>
              <a:rPr lang="en-GB" sz="6123" dirty="0">
                <a:solidFill>
                  <a:schemeClr val="tx2">
                    <a:lumMod val="50000"/>
                  </a:schemeClr>
                </a:solidFill>
              </a:rPr>
              <a:t>Informal Input</a:t>
            </a:r>
          </a:p>
          <a:p>
            <a:pPr marL="1135513" indent="-1135513">
              <a:spcBef>
                <a:spcPts val="5961"/>
              </a:spcBef>
              <a:buFont typeface="+mj-lt"/>
              <a:buAutoNum type="arabicPeriod"/>
            </a:pPr>
            <a:r>
              <a:rPr lang="en-GB" sz="6623" dirty="0">
                <a:solidFill>
                  <a:schemeClr val="tx2">
                    <a:lumMod val="50000"/>
                  </a:schemeClr>
                </a:solidFill>
              </a:rPr>
              <a:t>Changes between Section 38 Design and Updated Design</a:t>
            </a:r>
          </a:p>
          <a:p>
            <a:pPr marL="1135513" indent="-1135513">
              <a:spcBef>
                <a:spcPts val="5961"/>
              </a:spcBef>
              <a:buFont typeface="Wingdings" panose="05000000000000000000" pitchFamily="2" charset="2"/>
              <a:buChar char="Ø"/>
            </a:pPr>
            <a:endParaRPr lang="en-GB" sz="6623" dirty="0">
              <a:solidFill>
                <a:schemeClr val="tx2">
                  <a:lumMod val="50000"/>
                </a:schemeClr>
              </a:solidFill>
            </a:endParaRPr>
          </a:p>
          <a:p>
            <a:pPr marL="2427114" lvl="1" indent="-1135513">
              <a:spcBef>
                <a:spcPts val="5961"/>
              </a:spcBef>
              <a:buFont typeface="+mj-lt"/>
              <a:buAutoNum type="arabicPeriod"/>
            </a:pPr>
            <a:endParaRPr lang="en-GB" sz="6123" dirty="0">
              <a:solidFill>
                <a:schemeClr val="tx2">
                  <a:lumMod val="50000"/>
                </a:schemeClr>
              </a:solidFill>
            </a:endParaRPr>
          </a:p>
          <a:p>
            <a:pPr marL="1135513" indent="-1135513">
              <a:buFont typeface="+mj-lt"/>
              <a:buAutoNum type="arabicPeriod"/>
            </a:pPr>
            <a:endParaRPr lang="en-GB" dirty="0">
              <a:solidFill>
                <a:schemeClr val="tx2">
                  <a:lumMod val="50000"/>
                </a:schemeClr>
              </a:solidFill>
            </a:endParaRPr>
          </a:p>
          <a:p>
            <a:pPr marL="1135513" indent="-1135513">
              <a:buFont typeface="+mj-lt"/>
              <a:buAutoNum type="arabicPeriod"/>
            </a:pPr>
            <a:endParaRPr lang="en-GB" dirty="0">
              <a:solidFill>
                <a:schemeClr val="tx2">
                  <a:lumMod val="50000"/>
                </a:schemeClr>
              </a:solidFill>
            </a:endParaRPr>
          </a:p>
          <a:p>
            <a:pPr marL="1135513" indent="-1135513">
              <a:buFont typeface="+mj-lt"/>
              <a:buAutoNum type="arabicPeriod"/>
            </a:pPr>
            <a:endParaRPr lang="en-IE" dirty="0">
              <a:solidFill>
                <a:schemeClr val="tx2">
                  <a:lumMod val="50000"/>
                </a:schemeClr>
              </a:solidFill>
            </a:endParaRPr>
          </a:p>
        </p:txBody>
      </p:sp>
    </p:spTree>
    <p:extLst>
      <p:ext uri="{BB962C8B-B14F-4D97-AF65-F5344CB8AC3E}">
        <p14:creationId xmlns:p14="http://schemas.microsoft.com/office/powerpoint/2010/main" val="346349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5" y="0"/>
            <a:ext cx="19457985" cy="4118939"/>
          </a:xfrm>
        </p:spPr>
        <p:txBody>
          <a:bodyPr>
            <a:normAutofit/>
          </a:bodyPr>
          <a:lstStyle/>
          <a:p>
            <a:r>
              <a:rPr lang="en-GB" dirty="0"/>
              <a:t>1. Existing Conditions</a:t>
            </a:r>
          </a:p>
        </p:txBody>
      </p:sp>
      <p:sp>
        <p:nvSpPr>
          <p:cNvPr id="8" name="Content Placeholder 2"/>
          <p:cNvSpPr>
            <a:spLocks noGrp="1"/>
          </p:cNvSpPr>
          <p:nvPr>
            <p:ph idx="1"/>
          </p:nvPr>
        </p:nvSpPr>
        <p:spPr>
          <a:xfrm>
            <a:off x="838883" y="2760694"/>
            <a:ext cx="15704099" cy="17631886"/>
          </a:xfrm>
        </p:spPr>
        <p:txBody>
          <a:bodyPr>
            <a:normAutofit/>
          </a:bodyPr>
          <a:lstStyle/>
          <a:p>
            <a:pPr algn="just"/>
            <a:r>
              <a:rPr lang="en-IE" sz="4000" dirty="0">
                <a:latin typeface="Arial" panose="020B0604020202020204" pitchFamily="34" charset="0"/>
                <a:cs typeface="Arial" panose="020B0604020202020204" pitchFamily="34" charset="0"/>
              </a:rPr>
              <a:t>Village is defined by the R698 regional road along which the core village has developed.</a:t>
            </a:r>
          </a:p>
          <a:p>
            <a:pPr algn="just"/>
            <a:r>
              <a:rPr lang="en-IE" sz="4000" dirty="0">
                <a:latin typeface="Arial" panose="020B0604020202020204" pitchFamily="34" charset="0"/>
                <a:cs typeface="Arial" panose="020B0604020202020204" pitchFamily="34" charset="0"/>
              </a:rPr>
              <a:t>The regional road has priority throughout, with multiple local and direct access forming priority junctions. </a:t>
            </a:r>
          </a:p>
          <a:p>
            <a:pPr algn="just"/>
            <a:r>
              <a:rPr lang="en-IE" sz="4000" dirty="0">
                <a:latin typeface="Arial" panose="020B0604020202020204" pitchFamily="34" charset="0"/>
                <a:cs typeface="Arial" panose="020B0604020202020204" pitchFamily="34" charset="0"/>
              </a:rPr>
              <a:t>The primary commercial properties in the village are Merry’s Garage, the building accommodating the Montessori and Chinese takeaway, and Meade’s pub.</a:t>
            </a:r>
          </a:p>
          <a:p>
            <a:pPr algn="just"/>
            <a:r>
              <a:rPr lang="en-IE" sz="4000" dirty="0">
                <a:latin typeface="Arial" panose="020B0604020202020204" pitchFamily="34" charset="0"/>
                <a:cs typeface="Arial" panose="020B0604020202020204" pitchFamily="34" charset="0"/>
              </a:rPr>
              <a:t>There are footpaths at various locations, with some uncontrolled crossings across the local roads.</a:t>
            </a:r>
          </a:p>
          <a:p>
            <a:pPr algn="just"/>
            <a:r>
              <a:rPr lang="en-IE" sz="4000" dirty="0">
                <a:latin typeface="Arial" panose="020B0604020202020204" pitchFamily="34" charset="0"/>
                <a:cs typeface="Arial" panose="020B0604020202020204" pitchFamily="34" charset="0"/>
              </a:rPr>
              <a:t>The current bus stop location is along a bend in the R698 adjacent to Meade’s Pub. </a:t>
            </a:r>
          </a:p>
          <a:p>
            <a:pPr algn="just"/>
            <a:r>
              <a:rPr lang="en-IE" sz="4000" dirty="0">
                <a:latin typeface="Arial" panose="020B0604020202020204" pitchFamily="34" charset="0"/>
                <a:cs typeface="Arial" panose="020B0604020202020204" pitchFamily="34" charset="0"/>
              </a:rPr>
              <a:t>The issues are:</a:t>
            </a:r>
          </a:p>
          <a:p>
            <a:pPr lvl="1" algn="just"/>
            <a:r>
              <a:rPr lang="en-IE" sz="4000" dirty="0">
                <a:latin typeface="Arial" panose="020B0604020202020204" pitchFamily="34" charset="0"/>
                <a:cs typeface="Arial" panose="020B0604020202020204" pitchFamily="34" charset="0"/>
              </a:rPr>
              <a:t>Pedestrian facilities are not continuous through the village and there are no crossings provided across the R698.</a:t>
            </a:r>
          </a:p>
          <a:p>
            <a:pPr lvl="1" algn="just"/>
            <a:r>
              <a:rPr lang="en-IE" sz="4000" dirty="0">
                <a:latin typeface="Arial" panose="020B0604020202020204" pitchFamily="34" charset="0"/>
                <a:cs typeface="Arial" panose="020B0604020202020204" pitchFamily="34" charset="0"/>
              </a:rPr>
              <a:t>Bus stop locations are unsafe in terms of advance visibility for vehicles and pedestrian facilities and connectivity. </a:t>
            </a:r>
          </a:p>
          <a:p>
            <a:pPr algn="just"/>
            <a:r>
              <a:rPr lang="en-IE" sz="4000" dirty="0">
                <a:latin typeface="Arial" panose="020B0604020202020204" pitchFamily="34" charset="0"/>
                <a:cs typeface="Arial" panose="020B0604020202020204" pitchFamily="34" charset="0"/>
              </a:rPr>
              <a:t>These features inhibit and discourage journeys by foot and by public transport for residents and visitors to Fiddown. </a:t>
            </a:r>
          </a:p>
          <a:p>
            <a:endParaRPr lang="en-IE" sz="4000"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E8A94F2-3D52-FD46-A8EA-2C76F61253BB}"/>
              </a:ext>
            </a:extLst>
          </p:cNvPr>
          <p:cNvPicPr>
            <a:picLocks noChangeAspect="1"/>
          </p:cNvPicPr>
          <p:nvPr/>
        </p:nvPicPr>
        <p:blipFill>
          <a:blip r:embed="rId2"/>
          <a:stretch>
            <a:fillRect/>
          </a:stretch>
        </p:blipFill>
        <p:spPr>
          <a:xfrm>
            <a:off x="18324153" y="841607"/>
            <a:ext cx="11116939" cy="6554663"/>
          </a:xfrm>
          <a:prstGeom prst="rect">
            <a:avLst/>
          </a:prstGeom>
          <a:ln>
            <a:noFill/>
          </a:ln>
          <a:effectLst>
            <a:softEdge rad="112500"/>
          </a:effectLst>
        </p:spPr>
      </p:pic>
      <p:pic>
        <p:nvPicPr>
          <p:cNvPr id="11" name="Picture 10">
            <a:extLst>
              <a:ext uri="{FF2B5EF4-FFF2-40B4-BE49-F238E27FC236}">
                <a16:creationId xmlns:a16="http://schemas.microsoft.com/office/drawing/2014/main" id="{398AD086-0AB5-02B9-C9E1-42E236959272}"/>
              </a:ext>
            </a:extLst>
          </p:cNvPr>
          <p:cNvPicPr>
            <a:picLocks noChangeAspect="1"/>
          </p:cNvPicPr>
          <p:nvPr/>
        </p:nvPicPr>
        <p:blipFill>
          <a:blip r:embed="rId3"/>
          <a:stretch>
            <a:fillRect/>
          </a:stretch>
        </p:blipFill>
        <p:spPr>
          <a:xfrm>
            <a:off x="18324152" y="14708156"/>
            <a:ext cx="11116939" cy="5727373"/>
          </a:xfrm>
          <a:prstGeom prst="rect">
            <a:avLst/>
          </a:prstGeom>
          <a:ln>
            <a:noFill/>
          </a:ln>
          <a:effectLst>
            <a:softEdge rad="112500"/>
          </a:effectLst>
        </p:spPr>
      </p:pic>
      <p:pic>
        <p:nvPicPr>
          <p:cNvPr id="14" name="Picture 13">
            <a:extLst>
              <a:ext uri="{FF2B5EF4-FFF2-40B4-BE49-F238E27FC236}">
                <a16:creationId xmlns:a16="http://schemas.microsoft.com/office/drawing/2014/main" id="{06603050-B650-768F-961B-0D0A0A83FCEC}"/>
              </a:ext>
            </a:extLst>
          </p:cNvPr>
          <p:cNvPicPr>
            <a:picLocks noChangeAspect="1"/>
          </p:cNvPicPr>
          <p:nvPr/>
        </p:nvPicPr>
        <p:blipFill>
          <a:blip r:embed="rId4"/>
          <a:stretch>
            <a:fillRect/>
          </a:stretch>
        </p:blipFill>
        <p:spPr>
          <a:xfrm>
            <a:off x="18324152" y="7912152"/>
            <a:ext cx="11116939" cy="6301162"/>
          </a:xfrm>
          <a:prstGeom prst="rect">
            <a:avLst/>
          </a:prstGeom>
          <a:ln>
            <a:noFill/>
          </a:ln>
          <a:effectLst>
            <a:softEdge rad="112500"/>
          </a:effectLst>
        </p:spPr>
      </p:pic>
      <p:pic>
        <p:nvPicPr>
          <p:cNvPr id="16" name="Picture 15">
            <a:extLst>
              <a:ext uri="{FF2B5EF4-FFF2-40B4-BE49-F238E27FC236}">
                <a16:creationId xmlns:a16="http://schemas.microsoft.com/office/drawing/2014/main" id="{4ACB526E-8306-2D8A-33AF-F113DD96066B}"/>
              </a:ext>
            </a:extLst>
          </p:cNvPr>
          <p:cNvPicPr>
            <a:picLocks noChangeAspect="1"/>
          </p:cNvPicPr>
          <p:nvPr/>
        </p:nvPicPr>
        <p:blipFill>
          <a:blip r:embed="rId5"/>
          <a:stretch>
            <a:fillRect/>
          </a:stretch>
        </p:blipFill>
        <p:spPr>
          <a:xfrm>
            <a:off x="378347" y="18996954"/>
            <a:ext cx="4215269" cy="1538908"/>
          </a:xfrm>
          <a:prstGeom prst="rect">
            <a:avLst/>
          </a:prstGeom>
        </p:spPr>
      </p:pic>
      <p:pic>
        <p:nvPicPr>
          <p:cNvPr id="17" name="Picture 16">
            <a:extLst>
              <a:ext uri="{FF2B5EF4-FFF2-40B4-BE49-F238E27FC236}">
                <a16:creationId xmlns:a16="http://schemas.microsoft.com/office/drawing/2014/main" id="{D38904CC-6515-2156-93CF-5D3B617C6C5E}"/>
              </a:ext>
            </a:extLst>
          </p:cNvPr>
          <p:cNvPicPr>
            <a:picLocks noChangeAspect="1"/>
          </p:cNvPicPr>
          <p:nvPr/>
        </p:nvPicPr>
        <p:blipFill>
          <a:blip r:embed="rId6"/>
          <a:stretch>
            <a:fillRect/>
          </a:stretch>
        </p:blipFill>
        <p:spPr>
          <a:xfrm>
            <a:off x="5412482" y="18786660"/>
            <a:ext cx="6868897" cy="1912454"/>
          </a:xfrm>
          <a:prstGeom prst="rect">
            <a:avLst/>
          </a:prstGeom>
        </p:spPr>
      </p:pic>
    </p:spTree>
    <p:extLst>
      <p:ext uri="{BB962C8B-B14F-4D97-AF65-F5344CB8AC3E}">
        <p14:creationId xmlns:p14="http://schemas.microsoft.com/office/powerpoint/2010/main" val="384865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9FDEF-8E4B-79A5-2086-3F8F733D1FC7}"/>
              </a:ext>
            </a:extLst>
          </p:cNvPr>
          <p:cNvPicPr>
            <a:picLocks noChangeAspect="1"/>
          </p:cNvPicPr>
          <p:nvPr/>
        </p:nvPicPr>
        <p:blipFill>
          <a:blip r:embed="rId2"/>
          <a:stretch>
            <a:fillRect/>
          </a:stretch>
        </p:blipFill>
        <p:spPr>
          <a:xfrm>
            <a:off x="1450846" y="2381606"/>
            <a:ext cx="27354813" cy="861938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0"/>
            <a:ext cx="19457985" cy="4118939"/>
          </a:xfrm>
        </p:spPr>
        <p:txBody>
          <a:bodyPr>
            <a:normAutofit/>
          </a:bodyPr>
          <a:lstStyle/>
          <a:p>
            <a:r>
              <a:rPr lang="en-GB" dirty="0"/>
              <a:t>2. Proposed Improvements</a:t>
            </a:r>
          </a:p>
        </p:txBody>
      </p:sp>
      <p:sp>
        <p:nvSpPr>
          <p:cNvPr id="8" name="Content Placeholder 2"/>
          <p:cNvSpPr>
            <a:spLocks noGrp="1"/>
          </p:cNvSpPr>
          <p:nvPr>
            <p:ph idx="1"/>
          </p:nvPr>
        </p:nvSpPr>
        <p:spPr>
          <a:xfrm>
            <a:off x="1095374" y="11664781"/>
            <a:ext cx="23110801" cy="6668380"/>
          </a:xfrm>
        </p:spPr>
        <p:txBody>
          <a:bodyPr>
            <a:normAutofit/>
          </a:bodyPr>
          <a:lstStyle/>
          <a:p>
            <a:r>
              <a:rPr lang="en-IE" sz="4500" dirty="0">
                <a:latin typeface="Arial" panose="020B0604020202020204" pitchFamily="34" charset="0"/>
                <a:cs typeface="Arial" panose="020B0604020202020204" pitchFamily="34" charset="0"/>
              </a:rPr>
              <a:t>Principal characteristics:</a:t>
            </a:r>
          </a:p>
          <a:p>
            <a:pPr lvl="1"/>
            <a:r>
              <a:rPr lang="en-IE" sz="4500" dirty="0">
                <a:latin typeface="Arial" panose="020B0604020202020204" pitchFamily="34" charset="0"/>
                <a:cs typeface="Arial" panose="020B0604020202020204" pitchFamily="34" charset="0"/>
              </a:rPr>
              <a:t>Bus Stops Relocated and shelters provided</a:t>
            </a:r>
          </a:p>
          <a:p>
            <a:pPr lvl="1"/>
            <a:r>
              <a:rPr lang="en-IE" sz="4500" dirty="0">
                <a:latin typeface="Arial" panose="020B0604020202020204" pitchFamily="34" charset="0"/>
                <a:cs typeface="Arial" panose="020B0604020202020204" pitchFamily="34" charset="0"/>
              </a:rPr>
              <a:t>3 no. raised table pedestrian crossings provided</a:t>
            </a:r>
          </a:p>
          <a:p>
            <a:pPr lvl="1"/>
            <a:r>
              <a:rPr lang="en-IE" sz="4500" dirty="0">
                <a:latin typeface="Arial" panose="020B0604020202020204" pitchFamily="34" charset="0"/>
                <a:cs typeface="Arial" panose="020B0604020202020204" pitchFamily="34" charset="0"/>
              </a:rPr>
              <a:t>Junction at Meade’s Pub tightened. Raised table provided across junction with pedestrian facilities </a:t>
            </a:r>
          </a:p>
          <a:p>
            <a:pPr lvl="1"/>
            <a:endParaRPr lang="en-IE" sz="5400" dirty="0">
              <a:latin typeface="Arial" panose="020B0604020202020204" pitchFamily="34" charset="0"/>
              <a:cs typeface="Arial" panose="020B0604020202020204" pitchFamily="34" charset="0"/>
            </a:endParaRPr>
          </a:p>
          <a:p>
            <a:pPr lvl="1"/>
            <a:endParaRPr lang="en-IE" sz="5400"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3"/>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4"/>
          <a:stretch>
            <a:fillRect/>
          </a:stretch>
        </p:blipFill>
        <p:spPr>
          <a:xfrm>
            <a:off x="5412482" y="18786660"/>
            <a:ext cx="6868897" cy="1912454"/>
          </a:xfrm>
          <a:prstGeom prst="rect">
            <a:avLst/>
          </a:prstGeom>
        </p:spPr>
      </p:pic>
      <p:cxnSp>
        <p:nvCxnSpPr>
          <p:cNvPr id="14" name="Straight Arrow Connector 13">
            <a:extLst>
              <a:ext uri="{FF2B5EF4-FFF2-40B4-BE49-F238E27FC236}">
                <a16:creationId xmlns:a16="http://schemas.microsoft.com/office/drawing/2014/main" id="{8F55DD7D-060D-910B-2B2B-134AED492F16}"/>
              </a:ext>
            </a:extLst>
          </p:cNvPr>
          <p:cNvCxnSpPr>
            <a:cxnSpLocks/>
          </p:cNvCxnSpPr>
          <p:nvPr/>
        </p:nvCxnSpPr>
        <p:spPr>
          <a:xfrm>
            <a:off x="11899627" y="5508824"/>
            <a:ext cx="0" cy="1859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5479DA-15C8-2FC1-DF08-35E04211383B}"/>
              </a:ext>
            </a:extLst>
          </p:cNvPr>
          <p:cNvCxnSpPr>
            <a:cxnSpLocks/>
          </p:cNvCxnSpPr>
          <p:nvPr/>
        </p:nvCxnSpPr>
        <p:spPr>
          <a:xfrm>
            <a:off x="11899627" y="5508824"/>
            <a:ext cx="1332148" cy="21602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F807CC5-32F1-8CD2-3A85-073486A8C6C3}"/>
              </a:ext>
            </a:extLst>
          </p:cNvPr>
          <p:cNvSpPr txBox="1"/>
          <p:nvPr/>
        </p:nvSpPr>
        <p:spPr>
          <a:xfrm>
            <a:off x="9851346" y="4274241"/>
            <a:ext cx="4096561" cy="1200329"/>
          </a:xfrm>
          <a:prstGeom prst="rect">
            <a:avLst/>
          </a:prstGeom>
          <a:solidFill>
            <a:schemeClr val="bg1"/>
          </a:solidFill>
          <a:ln>
            <a:solidFill>
              <a:schemeClr val="tx2">
                <a:lumMod val="50000"/>
              </a:schemeClr>
            </a:solidFill>
          </a:ln>
        </p:spPr>
        <p:txBody>
          <a:bodyPr wrap="square" rtlCol="0">
            <a:spAutoFit/>
          </a:bodyPr>
          <a:lstStyle>
            <a:defPPr>
              <a:defRPr lang="en-US"/>
            </a:defPPr>
            <a:lvl1pPr>
              <a:defRPr sz="3600"/>
            </a:lvl1pPr>
          </a:lstStyle>
          <a:p>
            <a:r>
              <a:rPr lang="en-GB" dirty="0"/>
              <a:t>Proposed Bus Stops with Shelters</a:t>
            </a:r>
            <a:endParaRPr lang="en-IE" dirty="0"/>
          </a:p>
        </p:txBody>
      </p:sp>
      <p:cxnSp>
        <p:nvCxnSpPr>
          <p:cNvPr id="21" name="Straight Arrow Connector 20">
            <a:extLst>
              <a:ext uri="{FF2B5EF4-FFF2-40B4-BE49-F238E27FC236}">
                <a16:creationId xmlns:a16="http://schemas.microsoft.com/office/drawing/2014/main" id="{141EDCB2-0184-8CD6-D4DC-34999540EC24}"/>
              </a:ext>
            </a:extLst>
          </p:cNvPr>
          <p:cNvCxnSpPr>
            <a:cxnSpLocks/>
          </p:cNvCxnSpPr>
          <p:nvPr/>
        </p:nvCxnSpPr>
        <p:spPr>
          <a:xfrm flipV="1">
            <a:off x="5117586" y="7139877"/>
            <a:ext cx="458826" cy="13622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1559DE-60C3-D4B7-9190-4453F710C85B}"/>
              </a:ext>
            </a:extLst>
          </p:cNvPr>
          <p:cNvCxnSpPr>
            <a:cxnSpLocks/>
          </p:cNvCxnSpPr>
          <p:nvPr/>
        </p:nvCxnSpPr>
        <p:spPr>
          <a:xfrm flipH="1" flipV="1">
            <a:off x="12676727" y="7932000"/>
            <a:ext cx="2980146" cy="18612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8BE557-EC26-1FF3-09C0-8F1593C455A9}"/>
              </a:ext>
            </a:extLst>
          </p:cNvPr>
          <p:cNvCxnSpPr>
            <a:cxnSpLocks/>
            <a:stCxn id="29" idx="0"/>
          </p:cNvCxnSpPr>
          <p:nvPr/>
        </p:nvCxnSpPr>
        <p:spPr>
          <a:xfrm flipV="1">
            <a:off x="18458224" y="6438455"/>
            <a:ext cx="1096766" cy="24776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86C95D8-6ADB-7934-14F8-A0F33F4DE025}"/>
              </a:ext>
            </a:extLst>
          </p:cNvPr>
          <p:cNvSpPr txBox="1"/>
          <p:nvPr/>
        </p:nvSpPr>
        <p:spPr>
          <a:xfrm>
            <a:off x="3566807" y="8502167"/>
            <a:ext cx="3004150" cy="1754326"/>
          </a:xfrm>
          <a:prstGeom prst="rect">
            <a:avLst/>
          </a:prstGeom>
          <a:solidFill>
            <a:schemeClr val="bg1"/>
          </a:solidFill>
          <a:ln>
            <a:solidFill>
              <a:schemeClr val="tx2">
                <a:lumMod val="50000"/>
              </a:schemeClr>
            </a:solidFill>
          </a:ln>
        </p:spPr>
        <p:txBody>
          <a:bodyPr wrap="square" rtlCol="0">
            <a:spAutoFit/>
          </a:bodyPr>
          <a:lstStyle/>
          <a:p>
            <a:r>
              <a:rPr lang="en-GB" sz="3600" dirty="0"/>
              <a:t>Proposed Raised Table Crossing</a:t>
            </a:r>
            <a:endParaRPr lang="en-IE" sz="3600" dirty="0"/>
          </a:p>
        </p:txBody>
      </p:sp>
      <p:sp>
        <p:nvSpPr>
          <p:cNvPr id="29" name="TextBox 28">
            <a:extLst>
              <a:ext uri="{FF2B5EF4-FFF2-40B4-BE49-F238E27FC236}">
                <a16:creationId xmlns:a16="http://schemas.microsoft.com/office/drawing/2014/main" id="{31D810B8-49F3-E7E2-401B-9C39EFC20B5F}"/>
              </a:ext>
            </a:extLst>
          </p:cNvPr>
          <p:cNvSpPr txBox="1"/>
          <p:nvPr/>
        </p:nvSpPr>
        <p:spPr>
          <a:xfrm>
            <a:off x="15656873" y="8916110"/>
            <a:ext cx="5602702" cy="1754326"/>
          </a:xfrm>
          <a:prstGeom prst="rect">
            <a:avLst/>
          </a:prstGeom>
          <a:solidFill>
            <a:schemeClr val="bg1"/>
          </a:solidFill>
          <a:ln>
            <a:solidFill>
              <a:schemeClr val="tx2">
                <a:lumMod val="50000"/>
              </a:schemeClr>
            </a:solidFill>
          </a:ln>
        </p:spPr>
        <p:txBody>
          <a:bodyPr wrap="square" rtlCol="0">
            <a:spAutoFit/>
          </a:bodyPr>
          <a:lstStyle>
            <a:defPPr>
              <a:defRPr lang="en-US"/>
            </a:defPPr>
            <a:lvl1pPr>
              <a:defRPr sz="3600"/>
            </a:lvl1pPr>
          </a:lstStyle>
          <a:p>
            <a:r>
              <a:rPr lang="en-GB" dirty="0"/>
              <a:t>Proposed Raised Table Crossings with associated footpath connections</a:t>
            </a:r>
            <a:endParaRPr lang="en-IE" dirty="0"/>
          </a:p>
        </p:txBody>
      </p:sp>
      <p:sp>
        <p:nvSpPr>
          <p:cNvPr id="32" name="TextBox 31">
            <a:extLst>
              <a:ext uri="{FF2B5EF4-FFF2-40B4-BE49-F238E27FC236}">
                <a16:creationId xmlns:a16="http://schemas.microsoft.com/office/drawing/2014/main" id="{688A550A-9391-D940-C72E-243F9DD29515}"/>
              </a:ext>
            </a:extLst>
          </p:cNvPr>
          <p:cNvSpPr txBox="1"/>
          <p:nvPr/>
        </p:nvSpPr>
        <p:spPr>
          <a:xfrm>
            <a:off x="19058850" y="2442264"/>
            <a:ext cx="5363355" cy="1754326"/>
          </a:xfrm>
          <a:prstGeom prst="rect">
            <a:avLst/>
          </a:prstGeom>
          <a:solidFill>
            <a:schemeClr val="bg1"/>
          </a:solidFill>
          <a:ln>
            <a:solidFill>
              <a:schemeClr val="tx2">
                <a:lumMod val="50000"/>
              </a:schemeClr>
            </a:solidFill>
          </a:ln>
        </p:spPr>
        <p:txBody>
          <a:bodyPr wrap="square" rtlCol="0">
            <a:spAutoFit/>
          </a:bodyPr>
          <a:lstStyle>
            <a:defPPr>
              <a:defRPr lang="en-US"/>
            </a:defPPr>
            <a:lvl1pPr>
              <a:defRPr sz="3600"/>
            </a:lvl1pPr>
          </a:lstStyle>
          <a:p>
            <a:r>
              <a:rPr lang="en-GB" dirty="0"/>
              <a:t>Proposed junction tightening with road crossings and footpaths</a:t>
            </a:r>
            <a:endParaRPr lang="en-IE" dirty="0"/>
          </a:p>
        </p:txBody>
      </p:sp>
      <p:cxnSp>
        <p:nvCxnSpPr>
          <p:cNvPr id="33" name="Straight Arrow Connector 32">
            <a:extLst>
              <a:ext uri="{FF2B5EF4-FFF2-40B4-BE49-F238E27FC236}">
                <a16:creationId xmlns:a16="http://schemas.microsoft.com/office/drawing/2014/main" id="{AE18CDA2-7583-182C-1E27-18F8C236F535}"/>
              </a:ext>
            </a:extLst>
          </p:cNvPr>
          <p:cNvCxnSpPr>
            <a:cxnSpLocks/>
            <a:stCxn id="32" idx="3"/>
          </p:cNvCxnSpPr>
          <p:nvPr/>
        </p:nvCxnSpPr>
        <p:spPr>
          <a:xfrm>
            <a:off x="24422205" y="3319427"/>
            <a:ext cx="1332147" cy="13253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72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9457985" cy="4118939"/>
          </a:xfrm>
        </p:spPr>
        <p:txBody>
          <a:bodyPr>
            <a:normAutofit/>
          </a:bodyPr>
          <a:lstStyle/>
          <a:p>
            <a:r>
              <a:rPr lang="en-GB" dirty="0"/>
              <a:t>Bus Stops</a:t>
            </a:r>
          </a:p>
        </p:txBody>
      </p:sp>
      <p:sp>
        <p:nvSpPr>
          <p:cNvPr id="8" name="Content Placeholder 2"/>
          <p:cNvSpPr>
            <a:spLocks noGrp="1"/>
          </p:cNvSpPr>
          <p:nvPr>
            <p:ph idx="1"/>
          </p:nvPr>
        </p:nvSpPr>
        <p:spPr>
          <a:xfrm>
            <a:off x="920933" y="2400195"/>
            <a:ext cx="23110801" cy="4620797"/>
          </a:xfrm>
        </p:spPr>
        <p:txBody>
          <a:bodyPr>
            <a:normAutofit fontScale="85000" lnSpcReduction="10000"/>
          </a:bodyPr>
          <a:lstStyle/>
          <a:p>
            <a:pPr marL="1179513" lvl="1" indent="-922338"/>
            <a:r>
              <a:rPr lang="en-IE" dirty="0">
                <a:latin typeface="Arial" panose="020B0604020202020204" pitchFamily="34" charset="0"/>
                <a:cs typeface="Arial" panose="020B0604020202020204" pitchFamily="34" charset="0"/>
              </a:rPr>
              <a:t>Bus Stops to be relocated from their current positions along the bend adjacent to Meade’s Pub to locations along the straight east of Merry’s Garage</a:t>
            </a:r>
          </a:p>
          <a:p>
            <a:pPr marL="1179513" lvl="1" indent="-922338"/>
            <a:r>
              <a:rPr lang="en-IE" dirty="0">
                <a:latin typeface="Arial" panose="020B0604020202020204" pitchFamily="34" charset="0"/>
                <a:cs typeface="Arial" panose="020B0604020202020204" pitchFamily="34" charset="0"/>
              </a:rPr>
              <a:t>Bus stop facilities to be provided including </a:t>
            </a:r>
            <a:r>
              <a:rPr lang="en-IE" dirty="0" err="1">
                <a:latin typeface="Arial" panose="020B0604020202020204" pitchFamily="34" charset="0"/>
                <a:cs typeface="Arial" panose="020B0604020202020204" pitchFamily="34" charset="0"/>
              </a:rPr>
              <a:t>kassel</a:t>
            </a:r>
            <a:r>
              <a:rPr lang="en-IE" dirty="0">
                <a:latin typeface="Arial" panose="020B0604020202020204" pitchFamily="34" charset="0"/>
                <a:cs typeface="Arial" panose="020B0604020202020204" pitchFamily="34" charset="0"/>
              </a:rPr>
              <a:t> kerbs and shelters with seating</a:t>
            </a:r>
          </a:p>
          <a:p>
            <a:pPr marL="1179513" lvl="1" indent="-922338"/>
            <a:r>
              <a:rPr lang="en-IE" dirty="0">
                <a:latin typeface="Arial" panose="020B0604020202020204" pitchFamily="34" charset="0"/>
                <a:cs typeface="Arial" panose="020B0604020202020204" pitchFamily="34" charset="0"/>
              </a:rPr>
              <a:t>Raised table uncontrolled pedestrian crossing to be provided between bus stops to improve connectivity to the bus stops</a:t>
            </a:r>
          </a:p>
          <a:p>
            <a:pPr lvl="1"/>
            <a:endParaRPr lang="en-IE"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3"/>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4"/>
          <a:stretch>
            <a:fillRect/>
          </a:stretch>
        </p:blipFill>
        <p:spPr>
          <a:xfrm>
            <a:off x="5412482" y="18786660"/>
            <a:ext cx="6868897" cy="1912454"/>
          </a:xfrm>
          <a:prstGeom prst="rect">
            <a:avLst/>
          </a:prstGeom>
        </p:spPr>
      </p:pic>
      <p:sp>
        <p:nvSpPr>
          <p:cNvPr id="18" name="TextBox 17">
            <a:extLst>
              <a:ext uri="{FF2B5EF4-FFF2-40B4-BE49-F238E27FC236}">
                <a16:creationId xmlns:a16="http://schemas.microsoft.com/office/drawing/2014/main" id="{83814F87-2D19-9973-77F0-338FA563BB22}"/>
              </a:ext>
            </a:extLst>
          </p:cNvPr>
          <p:cNvSpPr txBox="1"/>
          <p:nvPr/>
        </p:nvSpPr>
        <p:spPr>
          <a:xfrm>
            <a:off x="21350056" y="9837582"/>
            <a:ext cx="5363355" cy="1754326"/>
          </a:xfrm>
          <a:prstGeom prst="rect">
            <a:avLst/>
          </a:prstGeom>
          <a:solidFill>
            <a:srgbClr val="FFFF00"/>
          </a:solidFill>
          <a:ln>
            <a:solidFill>
              <a:schemeClr val="tx2">
                <a:lumMod val="50000"/>
              </a:schemeClr>
            </a:solidFill>
          </a:ln>
        </p:spPr>
        <p:txBody>
          <a:bodyPr wrap="square" rtlCol="0">
            <a:spAutoFit/>
          </a:bodyPr>
          <a:lstStyle>
            <a:defPPr>
              <a:defRPr lang="en-US"/>
            </a:defPPr>
            <a:lvl1pPr>
              <a:defRPr sz="3600"/>
            </a:lvl1pPr>
          </a:lstStyle>
          <a:p>
            <a:r>
              <a:rPr lang="en-GB" dirty="0"/>
              <a:t>INSERT IMAGE OF BUS STOP WITH KASSEL KERBS</a:t>
            </a:r>
            <a:endParaRPr lang="en-IE" dirty="0"/>
          </a:p>
        </p:txBody>
      </p:sp>
      <p:pic>
        <p:nvPicPr>
          <p:cNvPr id="3" name="Picture 2">
            <a:extLst>
              <a:ext uri="{FF2B5EF4-FFF2-40B4-BE49-F238E27FC236}">
                <a16:creationId xmlns:a16="http://schemas.microsoft.com/office/drawing/2014/main" id="{F615E7F6-8F4C-3551-130B-199314013FD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7935733" y="6150973"/>
            <a:ext cx="12192000" cy="6858000"/>
          </a:xfrm>
          <a:prstGeom prst="ellipse">
            <a:avLst/>
          </a:prstGeom>
          <a:ln>
            <a:solidFill>
              <a:schemeClr val="tx1"/>
            </a:solidFill>
          </a:ln>
          <a:effectLst>
            <a:softEdge rad="112500"/>
          </a:effectLst>
        </p:spPr>
      </p:pic>
      <p:pic>
        <p:nvPicPr>
          <p:cNvPr id="6" name="Picture 5">
            <a:extLst>
              <a:ext uri="{FF2B5EF4-FFF2-40B4-BE49-F238E27FC236}">
                <a16:creationId xmlns:a16="http://schemas.microsoft.com/office/drawing/2014/main" id="{C6D430B9-0F22-7250-E270-5A2873BF3DE1}"/>
              </a:ext>
            </a:extLst>
          </p:cNvPr>
          <p:cNvPicPr>
            <a:picLocks noChangeAspect="1"/>
          </p:cNvPicPr>
          <p:nvPr/>
        </p:nvPicPr>
        <p:blipFill>
          <a:blip r:embed="rId7"/>
          <a:stretch>
            <a:fillRect/>
          </a:stretch>
        </p:blipFill>
        <p:spPr>
          <a:xfrm>
            <a:off x="16854488" y="13500813"/>
            <a:ext cx="8208913" cy="702755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0C1EADF-9B3D-BD23-00BE-04FDD927514D}"/>
              </a:ext>
            </a:extLst>
          </p:cNvPr>
          <p:cNvPicPr>
            <a:picLocks noChangeAspect="1"/>
          </p:cNvPicPr>
          <p:nvPr/>
        </p:nvPicPr>
        <p:blipFill>
          <a:blip r:embed="rId8"/>
          <a:stretch>
            <a:fillRect/>
          </a:stretch>
        </p:blipFill>
        <p:spPr>
          <a:xfrm>
            <a:off x="920933" y="7582263"/>
            <a:ext cx="14954208" cy="80192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046573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9457985" cy="4118939"/>
          </a:xfrm>
        </p:spPr>
        <p:txBody>
          <a:bodyPr>
            <a:normAutofit/>
          </a:bodyPr>
          <a:lstStyle/>
          <a:p>
            <a:r>
              <a:rPr lang="en-GB" dirty="0"/>
              <a:t>Raised Table Crossings</a:t>
            </a:r>
          </a:p>
        </p:txBody>
      </p:sp>
      <p:sp>
        <p:nvSpPr>
          <p:cNvPr id="8" name="Content Placeholder 2"/>
          <p:cNvSpPr>
            <a:spLocks noGrp="1"/>
          </p:cNvSpPr>
          <p:nvPr>
            <p:ph idx="1"/>
          </p:nvPr>
        </p:nvSpPr>
        <p:spPr>
          <a:xfrm>
            <a:off x="738387" y="12118280"/>
            <a:ext cx="15340757" cy="6668380"/>
          </a:xfrm>
        </p:spPr>
        <p:txBody>
          <a:bodyPr>
            <a:normAutofit fontScale="85000" lnSpcReduction="20000"/>
          </a:bodyPr>
          <a:lstStyle/>
          <a:p>
            <a:pPr marL="1428750" lvl="1" indent="-922338">
              <a:tabLst>
                <a:tab pos="1428750" algn="l"/>
              </a:tabLst>
            </a:pPr>
            <a:r>
              <a:rPr lang="en-IE" dirty="0">
                <a:latin typeface="Arial" panose="020B0604020202020204" pitchFamily="34" charset="0"/>
                <a:cs typeface="Arial" panose="020B0604020202020204" pitchFamily="34" charset="0"/>
              </a:rPr>
              <a:t>3 No. crossings to be provided</a:t>
            </a:r>
          </a:p>
          <a:p>
            <a:pPr marL="1428750" lvl="1" indent="-922338">
              <a:tabLst>
                <a:tab pos="1428750" algn="l"/>
              </a:tabLst>
            </a:pPr>
            <a:r>
              <a:rPr lang="en-IE" dirty="0">
                <a:latin typeface="Arial" panose="020B0604020202020204" pitchFamily="34" charset="0"/>
                <a:cs typeface="Arial" panose="020B0604020202020204" pitchFamily="34" charset="0"/>
              </a:rPr>
              <a:t>Western Crossing provides access to the footpath along the R698, linking Fiddown to Piltown.</a:t>
            </a:r>
          </a:p>
          <a:p>
            <a:pPr marL="1428750" lvl="1" indent="-922338">
              <a:tabLst>
                <a:tab pos="1428750" algn="l"/>
              </a:tabLst>
            </a:pPr>
            <a:r>
              <a:rPr lang="en-IE" dirty="0">
                <a:latin typeface="Arial" panose="020B0604020202020204" pitchFamily="34" charset="0"/>
                <a:cs typeface="Arial" panose="020B0604020202020204" pitchFamily="34" charset="0"/>
              </a:rPr>
              <a:t>Central Crossing provides access across the commercial area, the service station and the proposed bus stops.</a:t>
            </a:r>
          </a:p>
          <a:p>
            <a:pPr marL="1428750" lvl="1" indent="-922338">
              <a:tabLst>
                <a:tab pos="1428750" algn="l"/>
              </a:tabLst>
            </a:pPr>
            <a:r>
              <a:rPr lang="en-IE" dirty="0">
                <a:latin typeface="Arial" panose="020B0604020202020204" pitchFamily="34" charset="0"/>
                <a:cs typeface="Arial" panose="020B0604020202020204" pitchFamily="34" charset="0"/>
              </a:rPr>
              <a:t>Eastern Crossing links residents to the North and South, providing access to the inner facilities of Fiddown (the Pub and </a:t>
            </a:r>
            <a:r>
              <a:rPr lang="en-IE" dirty="0" err="1">
                <a:latin typeface="Arial" panose="020B0604020202020204" pitchFamily="34" charset="0"/>
                <a:cs typeface="Arial" panose="020B0604020202020204" pitchFamily="34" charset="0"/>
              </a:rPr>
              <a:t>postbox</a:t>
            </a:r>
            <a:r>
              <a:rPr lang="en-IE" dirty="0">
                <a:latin typeface="Arial" panose="020B0604020202020204" pitchFamily="34" charset="0"/>
                <a:cs typeface="Arial" panose="020B0604020202020204" pitchFamily="34" charset="0"/>
              </a:rPr>
              <a:t>)</a:t>
            </a:r>
          </a:p>
          <a:p>
            <a:pPr lvl="1"/>
            <a:endParaRPr lang="en-IE" sz="5400"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3"/>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4"/>
          <a:stretch>
            <a:fillRect/>
          </a:stretch>
        </p:blipFill>
        <p:spPr>
          <a:xfrm>
            <a:off x="5412482" y="18786660"/>
            <a:ext cx="6868897" cy="1912454"/>
          </a:xfrm>
          <a:prstGeom prst="rect">
            <a:avLst/>
          </a:prstGeom>
        </p:spPr>
      </p:pic>
      <p:pic>
        <p:nvPicPr>
          <p:cNvPr id="11" name="Picture 10">
            <a:extLst>
              <a:ext uri="{FF2B5EF4-FFF2-40B4-BE49-F238E27FC236}">
                <a16:creationId xmlns:a16="http://schemas.microsoft.com/office/drawing/2014/main" id="{B0B3003E-88A2-5743-0FFC-D9F05357E4B2}"/>
              </a:ext>
            </a:extLst>
          </p:cNvPr>
          <p:cNvPicPr>
            <a:picLocks noChangeAspect="1"/>
          </p:cNvPicPr>
          <p:nvPr/>
        </p:nvPicPr>
        <p:blipFill>
          <a:blip r:embed="rId5"/>
          <a:stretch>
            <a:fillRect/>
          </a:stretch>
        </p:blipFill>
        <p:spPr>
          <a:xfrm>
            <a:off x="15371639" y="12743169"/>
            <a:ext cx="14522497" cy="6148638"/>
          </a:xfrm>
          <a:prstGeom prst="ellipse">
            <a:avLst/>
          </a:prstGeom>
          <a:ln>
            <a:noFill/>
          </a:ln>
          <a:effectLst>
            <a:softEdge rad="112500"/>
          </a:effectLst>
        </p:spPr>
      </p:pic>
      <p:pic>
        <p:nvPicPr>
          <p:cNvPr id="6" name="Picture 5">
            <a:extLst>
              <a:ext uri="{FF2B5EF4-FFF2-40B4-BE49-F238E27FC236}">
                <a16:creationId xmlns:a16="http://schemas.microsoft.com/office/drawing/2014/main" id="{6D0FD8AC-20DE-42AA-5FA7-206B34365AC9}"/>
              </a:ext>
            </a:extLst>
          </p:cNvPr>
          <p:cNvPicPr>
            <a:picLocks noChangeAspect="1"/>
          </p:cNvPicPr>
          <p:nvPr/>
        </p:nvPicPr>
        <p:blipFill rotWithShape="1">
          <a:blip r:embed="rId6"/>
          <a:srcRect b="9538"/>
          <a:stretch/>
        </p:blipFill>
        <p:spPr>
          <a:xfrm>
            <a:off x="738387" y="2098882"/>
            <a:ext cx="13033448" cy="9597139"/>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23D838D-0D0E-DCE4-3EEC-187D889A286B}"/>
              </a:ext>
            </a:extLst>
          </p:cNvPr>
          <p:cNvPicPr>
            <a:picLocks noChangeAspect="1"/>
          </p:cNvPicPr>
          <p:nvPr/>
        </p:nvPicPr>
        <p:blipFill rotWithShape="1">
          <a:blip r:embed="rId7"/>
          <a:srcRect l="9209" t="15631" r="14440" b="10647"/>
          <a:stretch/>
        </p:blipFill>
        <p:spPr>
          <a:xfrm>
            <a:off x="15113395" y="2070433"/>
            <a:ext cx="14017564" cy="96255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028784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9457985" cy="4118939"/>
          </a:xfrm>
        </p:spPr>
        <p:txBody>
          <a:bodyPr>
            <a:normAutofit/>
          </a:bodyPr>
          <a:lstStyle/>
          <a:p>
            <a:r>
              <a:rPr lang="en-GB" dirty="0"/>
              <a:t>Junction Tightening</a:t>
            </a:r>
          </a:p>
        </p:txBody>
      </p:sp>
      <p:sp>
        <p:nvSpPr>
          <p:cNvPr id="8" name="Content Placeholder 2"/>
          <p:cNvSpPr>
            <a:spLocks noGrp="1"/>
          </p:cNvSpPr>
          <p:nvPr>
            <p:ph idx="1"/>
          </p:nvPr>
        </p:nvSpPr>
        <p:spPr>
          <a:xfrm>
            <a:off x="235431" y="2734336"/>
            <a:ext cx="14904556" cy="14079744"/>
          </a:xfrm>
        </p:spPr>
        <p:txBody>
          <a:bodyPr>
            <a:normAutofit/>
          </a:bodyPr>
          <a:lstStyle/>
          <a:p>
            <a:r>
              <a:rPr lang="en-IE" sz="4900" dirty="0">
                <a:latin typeface="Arial" panose="020B0604020202020204" pitchFamily="34" charset="0"/>
                <a:cs typeface="Arial" panose="020B0604020202020204" pitchFamily="34" charset="0"/>
              </a:rPr>
              <a:t>Tightening of junction to reduce vehicular speeds through the junction and to improve pedestrian facility by reduction of crossing distances. </a:t>
            </a:r>
          </a:p>
          <a:p>
            <a:r>
              <a:rPr lang="en-IE" sz="4900" dirty="0">
                <a:latin typeface="Arial" panose="020B0604020202020204" pitchFamily="34" charset="0"/>
                <a:cs typeface="Arial" panose="020B0604020202020204" pitchFamily="34" charset="0"/>
              </a:rPr>
              <a:t>Provides full pedestrian connectivity through the junction, linking in with existing footpaths, where present.</a:t>
            </a:r>
          </a:p>
          <a:p>
            <a:pPr marL="1107087" lvl="1" indent="-1107087"/>
            <a:r>
              <a:rPr lang="en-IE" sz="4900" dirty="0">
                <a:latin typeface="Arial" panose="020B0604020202020204" pitchFamily="34" charset="0"/>
                <a:cs typeface="Arial" panose="020B0604020202020204" pitchFamily="34" charset="0"/>
              </a:rPr>
              <a:t>Comprehensive informal crossing provision including tactile paving at designated crossing locations</a:t>
            </a:r>
          </a:p>
          <a:p>
            <a:r>
              <a:rPr lang="en-IE" sz="4900" dirty="0">
                <a:latin typeface="Arial" panose="020B0604020202020204" pitchFamily="34" charset="0"/>
                <a:cs typeface="Arial" panose="020B0604020202020204" pitchFamily="34" charset="0"/>
              </a:rPr>
              <a:t>Promotes biodiversity via incorporation of </a:t>
            </a:r>
            <a:r>
              <a:rPr lang="en-IE" sz="4900" dirty="0" err="1">
                <a:latin typeface="Arial" panose="020B0604020202020204" pitchFamily="34" charset="0"/>
                <a:cs typeface="Arial" panose="020B0604020202020204" pitchFamily="34" charset="0"/>
              </a:rPr>
              <a:t>SuDS</a:t>
            </a:r>
            <a:r>
              <a:rPr lang="en-IE" sz="4900" dirty="0">
                <a:latin typeface="Arial" panose="020B0604020202020204" pitchFamily="34" charset="0"/>
                <a:cs typeface="Arial" panose="020B0604020202020204" pitchFamily="34" charset="0"/>
              </a:rPr>
              <a:t> elements while accommodating public realm drainage</a:t>
            </a:r>
          </a:p>
          <a:p>
            <a:r>
              <a:rPr lang="en-IE" sz="4900" dirty="0">
                <a:latin typeface="Arial" panose="020B0604020202020204" pitchFamily="34" charset="0"/>
                <a:cs typeface="Arial" panose="020B0604020202020204" pitchFamily="34" charset="0"/>
              </a:rPr>
              <a:t>Facilitates HGV turning and access to / from the local road</a:t>
            </a:r>
          </a:p>
          <a:p>
            <a:pPr lvl="1"/>
            <a:endParaRPr lang="en-IE" sz="5400" dirty="0">
              <a:latin typeface="Arial" panose="020B0604020202020204" pitchFamily="34" charset="0"/>
              <a:cs typeface="Arial" panose="020B0604020202020204" pitchFamily="34" charset="0"/>
            </a:endParaRPr>
          </a:p>
          <a:p>
            <a:pPr lvl="1"/>
            <a:endParaRPr lang="en-IE" sz="5400"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3"/>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4"/>
          <a:stretch>
            <a:fillRect/>
          </a:stretch>
        </p:blipFill>
        <p:spPr>
          <a:xfrm>
            <a:off x="5412482" y="18786660"/>
            <a:ext cx="6868897" cy="1912454"/>
          </a:xfrm>
          <a:prstGeom prst="rect">
            <a:avLst/>
          </a:prstGeom>
        </p:spPr>
      </p:pic>
      <p:pic>
        <p:nvPicPr>
          <p:cNvPr id="11" name="Picture 10">
            <a:extLst>
              <a:ext uri="{FF2B5EF4-FFF2-40B4-BE49-F238E27FC236}">
                <a16:creationId xmlns:a16="http://schemas.microsoft.com/office/drawing/2014/main" id="{6FF3B2A4-B0BC-A9B5-F9AB-D05EFBCEE7A1}"/>
              </a:ext>
            </a:extLst>
          </p:cNvPr>
          <p:cNvPicPr>
            <a:picLocks noChangeAspect="1"/>
          </p:cNvPicPr>
          <p:nvPr/>
        </p:nvPicPr>
        <p:blipFill>
          <a:blip r:embed="rId5"/>
          <a:stretch>
            <a:fillRect/>
          </a:stretch>
        </p:blipFill>
        <p:spPr>
          <a:xfrm>
            <a:off x="16292114" y="12053834"/>
            <a:ext cx="12988651" cy="694312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0A86094-0796-0735-B26C-8230F761DE7C}"/>
              </a:ext>
            </a:extLst>
          </p:cNvPr>
          <p:cNvPicPr>
            <a:picLocks noChangeAspect="1"/>
          </p:cNvPicPr>
          <p:nvPr/>
        </p:nvPicPr>
        <p:blipFill rotWithShape="1">
          <a:blip r:embed="rId6"/>
          <a:srcRect t="4153" b="4816"/>
          <a:stretch/>
        </p:blipFill>
        <p:spPr>
          <a:xfrm>
            <a:off x="16900228" y="1188344"/>
            <a:ext cx="11772424" cy="1000911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118800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9457985" cy="4118939"/>
          </a:xfrm>
        </p:spPr>
        <p:txBody>
          <a:bodyPr>
            <a:normAutofit/>
          </a:bodyPr>
          <a:lstStyle/>
          <a:p>
            <a:r>
              <a:rPr lang="en-GB" dirty="0"/>
              <a:t>3. Scheme Benefits</a:t>
            </a:r>
          </a:p>
        </p:txBody>
      </p:sp>
      <p:sp>
        <p:nvSpPr>
          <p:cNvPr id="8" name="Content Placeholder 2"/>
          <p:cNvSpPr>
            <a:spLocks noGrp="1"/>
          </p:cNvSpPr>
          <p:nvPr>
            <p:ph idx="1"/>
          </p:nvPr>
        </p:nvSpPr>
        <p:spPr>
          <a:xfrm>
            <a:off x="725978" y="2400194"/>
            <a:ext cx="23110801" cy="13045734"/>
          </a:xfrm>
        </p:spPr>
        <p:txBody>
          <a:bodyPr>
            <a:normAutofit lnSpcReduction="10000"/>
          </a:bodyPr>
          <a:lstStyle/>
          <a:p>
            <a:pPr lvl="1"/>
            <a:r>
              <a:rPr lang="en-IE" sz="5000" dirty="0">
                <a:latin typeface="Arial" panose="020B0604020202020204" pitchFamily="34" charset="0"/>
                <a:cs typeface="Arial" panose="020B0604020202020204" pitchFamily="34" charset="0"/>
              </a:rPr>
              <a:t>Access – Improved permeability and connectivity both within the village and externally via access to bus stops and existing footpath link to Piltown</a:t>
            </a:r>
          </a:p>
          <a:p>
            <a:pPr lvl="1"/>
            <a:r>
              <a:rPr lang="en-IE" sz="5000" dirty="0">
                <a:latin typeface="Arial" panose="020B0604020202020204" pitchFamily="34" charset="0"/>
                <a:cs typeface="Arial" panose="020B0604020202020204" pitchFamily="34" charset="0"/>
              </a:rPr>
              <a:t>Safety – Improved safety for all road users via:</a:t>
            </a:r>
          </a:p>
          <a:p>
            <a:pPr lvl="2">
              <a:buFont typeface="Wingdings" panose="05000000000000000000" pitchFamily="2" charset="2"/>
              <a:buChar char="q"/>
            </a:pPr>
            <a:r>
              <a:rPr lang="en-IE" sz="5000" dirty="0">
                <a:latin typeface="Arial" panose="020B0604020202020204" pitchFamily="34" charset="0"/>
                <a:cs typeface="Arial" panose="020B0604020202020204" pitchFamily="34" charset="0"/>
              </a:rPr>
              <a:t>traffic calming effects of raised table junction and crossing locations, </a:t>
            </a:r>
          </a:p>
          <a:p>
            <a:pPr lvl="2">
              <a:buFont typeface="Wingdings" panose="05000000000000000000" pitchFamily="2" charset="2"/>
              <a:buChar char="q"/>
            </a:pPr>
            <a:r>
              <a:rPr lang="en-IE" sz="5000" dirty="0">
                <a:latin typeface="Arial" panose="020B0604020202020204" pitchFamily="34" charset="0"/>
                <a:cs typeface="Arial" panose="020B0604020202020204" pitchFamily="34" charset="0"/>
              </a:rPr>
              <a:t>provision of continuous pedestrian route through the village including improved and additional pedestrian facilities, </a:t>
            </a:r>
          </a:p>
          <a:p>
            <a:pPr lvl="2">
              <a:buFont typeface="Wingdings" panose="05000000000000000000" pitchFamily="2" charset="2"/>
              <a:buChar char="q"/>
            </a:pPr>
            <a:r>
              <a:rPr lang="en-IE" sz="5000" dirty="0">
                <a:latin typeface="Arial" panose="020B0604020202020204" pitchFamily="34" charset="0"/>
                <a:cs typeface="Arial" panose="020B0604020202020204" pitchFamily="34" charset="0"/>
              </a:rPr>
              <a:t>junction modification reducing turning speeds and pedestrian crossing distances</a:t>
            </a:r>
          </a:p>
          <a:p>
            <a:pPr lvl="2">
              <a:buFont typeface="Wingdings" panose="05000000000000000000" pitchFamily="2" charset="2"/>
              <a:buChar char="q"/>
            </a:pPr>
            <a:r>
              <a:rPr lang="en-IE" sz="5000" dirty="0">
                <a:latin typeface="Arial" panose="020B0604020202020204" pitchFamily="34" charset="0"/>
                <a:cs typeface="Arial" panose="020B0604020202020204" pitchFamily="34" charset="0"/>
              </a:rPr>
              <a:t>formalised and accessible bus stop facilities</a:t>
            </a:r>
          </a:p>
          <a:p>
            <a:pPr lvl="1"/>
            <a:r>
              <a:rPr lang="en-IE" sz="5000" dirty="0">
                <a:latin typeface="Arial" panose="020B0604020202020204" pitchFamily="34" charset="0"/>
                <a:cs typeface="Arial" panose="020B0604020202020204" pitchFamily="34" charset="0"/>
              </a:rPr>
              <a:t>Public Realm – raises profile of VRU’s via traffic calming measures and improved pedestrian facilities, thereby enhancing the public realm through the village. Incorporation of </a:t>
            </a:r>
            <a:r>
              <a:rPr lang="en-IE" sz="5000" dirty="0" err="1">
                <a:latin typeface="Arial" panose="020B0604020202020204" pitchFamily="34" charset="0"/>
                <a:cs typeface="Arial" panose="020B0604020202020204" pitchFamily="34" charset="0"/>
              </a:rPr>
              <a:t>SuDS</a:t>
            </a:r>
            <a:r>
              <a:rPr lang="en-IE" sz="5000" dirty="0">
                <a:latin typeface="Arial" panose="020B0604020202020204" pitchFamily="34" charset="0"/>
                <a:cs typeface="Arial" panose="020B0604020202020204" pitchFamily="34" charset="0"/>
              </a:rPr>
              <a:t> measures adds to improved aesthetic at key location </a:t>
            </a:r>
          </a:p>
          <a:p>
            <a:pPr lvl="1"/>
            <a:endParaRPr lang="en-IE" sz="5400" dirty="0">
              <a:latin typeface="Arial" panose="020B0604020202020204" pitchFamily="34" charset="0"/>
              <a:cs typeface="Arial" panose="020B0604020202020204" pitchFamily="34" charset="0"/>
            </a:endParaRPr>
          </a:p>
          <a:p>
            <a:endParaRPr lang="en-IE" sz="4000" dirty="0">
              <a:latin typeface="Arial" panose="020B0604020202020204" pitchFamily="34" charset="0"/>
              <a:cs typeface="Arial" panose="020B0604020202020204" pitchFamily="34" charset="0"/>
            </a:endParaRPr>
          </a:p>
          <a:p>
            <a:endParaRPr lang="en-IE" sz="4400" dirty="0"/>
          </a:p>
          <a:p>
            <a:pPr marL="2398453" lvl="3" indent="-922338"/>
            <a:endParaRPr lang="en-IE" dirty="0"/>
          </a:p>
          <a:p>
            <a:pPr marL="0" indent="0">
              <a:buNone/>
            </a:pPr>
            <a:endParaRPr lang="en-IE" dirty="0"/>
          </a:p>
        </p:txBody>
      </p:sp>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2"/>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3"/>
          <a:stretch>
            <a:fillRect/>
          </a:stretch>
        </p:blipFill>
        <p:spPr>
          <a:xfrm>
            <a:off x="5412482" y="18786660"/>
            <a:ext cx="6868897" cy="1912454"/>
          </a:xfrm>
          <a:prstGeom prst="rect">
            <a:avLst/>
          </a:prstGeom>
        </p:spPr>
      </p:pic>
    </p:spTree>
    <p:extLst>
      <p:ext uri="{BB962C8B-B14F-4D97-AF65-F5344CB8AC3E}">
        <p14:creationId xmlns:p14="http://schemas.microsoft.com/office/powerpoint/2010/main" val="123255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054969" cy="4118939"/>
          </a:xfrm>
        </p:spPr>
        <p:txBody>
          <a:bodyPr>
            <a:normAutofit/>
          </a:bodyPr>
          <a:lstStyle/>
          <a:p>
            <a:r>
              <a:rPr lang="en-GB" dirty="0"/>
              <a:t>4. Public Consultation - Overview</a:t>
            </a:r>
          </a:p>
        </p:txBody>
      </p:sp>
      <p:pic>
        <p:nvPicPr>
          <p:cNvPr id="4" name="Content Placeholder 3">
            <a:extLst>
              <a:ext uri="{FF2B5EF4-FFF2-40B4-BE49-F238E27FC236}">
                <a16:creationId xmlns:a16="http://schemas.microsoft.com/office/drawing/2014/main" id="{B352F8A2-5FBF-F0C3-E8BD-76A62D6B5147}"/>
              </a:ext>
            </a:extLst>
          </p:cNvPr>
          <p:cNvPicPr>
            <a:picLocks noGrp="1" noChangeAspect="1"/>
          </p:cNvPicPr>
          <p:nvPr>
            <p:ph idx="1"/>
          </p:nvPr>
        </p:nvPicPr>
        <p:blipFill>
          <a:blip r:embed="rId2"/>
          <a:stretch>
            <a:fillRect/>
          </a:stretch>
        </p:blipFill>
        <p:spPr>
          <a:xfrm>
            <a:off x="13303781" y="9171144"/>
            <a:ext cx="16561841" cy="9615516"/>
          </a:xfrm>
        </p:spPr>
      </p:pic>
      <p:sp>
        <p:nvSpPr>
          <p:cNvPr id="7" name="Content Placeholder 2"/>
          <p:cNvSpPr txBox="1">
            <a:spLocks/>
          </p:cNvSpPr>
          <p:nvPr/>
        </p:nvSpPr>
        <p:spPr>
          <a:xfrm>
            <a:off x="14563922" y="3276576"/>
            <a:ext cx="14041561" cy="17410016"/>
          </a:xfrm>
          <a:prstGeom prst="rect">
            <a:avLst/>
          </a:prstGeom>
        </p:spPr>
        <p:txBody>
          <a:bodyPr vert="horz" lIns="295224" tIns="147611" rIns="295224" bIns="147611"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endParaRPr lang="en-IE"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99C82D-D951-4AF1-59B8-8FD4BD7904E2}"/>
              </a:ext>
            </a:extLst>
          </p:cNvPr>
          <p:cNvPicPr>
            <a:picLocks noChangeAspect="1"/>
          </p:cNvPicPr>
          <p:nvPr/>
        </p:nvPicPr>
        <p:blipFill>
          <a:blip r:embed="rId3"/>
          <a:stretch>
            <a:fillRect/>
          </a:stretch>
        </p:blipFill>
        <p:spPr>
          <a:xfrm>
            <a:off x="378347" y="18996954"/>
            <a:ext cx="4215269" cy="1538908"/>
          </a:xfrm>
          <a:prstGeom prst="rect">
            <a:avLst/>
          </a:prstGeom>
        </p:spPr>
      </p:pic>
      <p:pic>
        <p:nvPicPr>
          <p:cNvPr id="9" name="Picture 8">
            <a:extLst>
              <a:ext uri="{FF2B5EF4-FFF2-40B4-BE49-F238E27FC236}">
                <a16:creationId xmlns:a16="http://schemas.microsoft.com/office/drawing/2014/main" id="{EADAC4D7-1DA8-59EB-B159-D55A717C4969}"/>
              </a:ext>
            </a:extLst>
          </p:cNvPr>
          <p:cNvPicPr>
            <a:picLocks noChangeAspect="1"/>
          </p:cNvPicPr>
          <p:nvPr/>
        </p:nvPicPr>
        <p:blipFill>
          <a:blip r:embed="rId4"/>
          <a:stretch>
            <a:fillRect/>
          </a:stretch>
        </p:blipFill>
        <p:spPr>
          <a:xfrm>
            <a:off x="5412482" y="18786660"/>
            <a:ext cx="6868897" cy="1912454"/>
          </a:xfrm>
          <a:prstGeom prst="rect">
            <a:avLst/>
          </a:prstGeom>
        </p:spPr>
      </p:pic>
      <p:sp>
        <p:nvSpPr>
          <p:cNvPr id="6" name="Content Placeholder 2">
            <a:extLst>
              <a:ext uri="{FF2B5EF4-FFF2-40B4-BE49-F238E27FC236}">
                <a16:creationId xmlns:a16="http://schemas.microsoft.com/office/drawing/2014/main" id="{3ECBB165-C494-7504-EE2E-436642F03F26}"/>
              </a:ext>
            </a:extLst>
          </p:cNvPr>
          <p:cNvSpPr txBox="1">
            <a:spLocks/>
          </p:cNvSpPr>
          <p:nvPr/>
        </p:nvSpPr>
        <p:spPr>
          <a:xfrm>
            <a:off x="725978" y="2400194"/>
            <a:ext cx="23054969" cy="14773926"/>
          </a:xfrm>
          <a:prstGeom prst="rect">
            <a:avLst/>
          </a:prstGeom>
        </p:spPr>
        <p:txBody>
          <a:bodyPr vert="horz" lIns="295224" tIns="147611" rIns="295224" bIns="147611" numCol="2" spcCol="108000" rtlCol="0">
            <a:normAutofit/>
          </a:bodyPr>
          <a:lstStyle>
            <a:lvl1pPr marL="1107087" indent="-1107087" algn="l" defTabSz="1476116" rtl="0" eaLnBrk="1" latinLnBrk="0" hangingPunct="1">
              <a:spcBef>
                <a:spcPts val="3229"/>
              </a:spcBef>
              <a:spcAft>
                <a:spcPts val="0"/>
              </a:spcAft>
              <a:buClr>
                <a:schemeClr val="accent1"/>
              </a:buClr>
              <a:buSzPct val="80000"/>
              <a:buFont typeface="Wingdings 3" charset="2"/>
              <a:buChar char=""/>
              <a:defRPr sz="5800" kern="1200">
                <a:solidFill>
                  <a:schemeClr val="tx1">
                    <a:lumMod val="75000"/>
                    <a:lumOff val="25000"/>
                  </a:schemeClr>
                </a:solidFill>
                <a:latin typeface="+mn-lt"/>
                <a:ea typeface="+mn-ea"/>
                <a:cs typeface="+mn-cs"/>
              </a:defRPr>
            </a:lvl1pPr>
            <a:lvl2pPr marL="2398688" indent="-922572" algn="l" defTabSz="1476116" rtl="0" eaLnBrk="1" latinLnBrk="0" hangingPunct="1">
              <a:spcBef>
                <a:spcPts val="3229"/>
              </a:spcBef>
              <a:spcAft>
                <a:spcPts val="0"/>
              </a:spcAft>
              <a:buClr>
                <a:schemeClr val="accent1"/>
              </a:buClr>
              <a:buSzPct val="80000"/>
              <a:buFont typeface="Wingdings 3" charset="2"/>
              <a:buChar char=""/>
              <a:defRPr sz="5300" kern="1200">
                <a:solidFill>
                  <a:schemeClr val="tx1">
                    <a:lumMod val="75000"/>
                    <a:lumOff val="25000"/>
                  </a:schemeClr>
                </a:solidFill>
                <a:latin typeface="+mn-lt"/>
                <a:ea typeface="+mn-ea"/>
                <a:cs typeface="+mn-cs"/>
              </a:defRPr>
            </a:lvl2pPr>
            <a:lvl3pPr marL="3690287" indent="-738058" algn="l" defTabSz="1476116" rtl="0" eaLnBrk="1" latinLnBrk="0" hangingPunct="1">
              <a:spcBef>
                <a:spcPts val="3229"/>
              </a:spcBef>
              <a:spcAft>
                <a:spcPts val="0"/>
              </a:spcAft>
              <a:buClr>
                <a:schemeClr val="accent1"/>
              </a:buClr>
              <a:buSzPct val="80000"/>
              <a:buFont typeface="Wingdings 3" charset="2"/>
              <a:buChar char=""/>
              <a:defRPr sz="4600" kern="1200">
                <a:solidFill>
                  <a:schemeClr val="tx1">
                    <a:lumMod val="75000"/>
                    <a:lumOff val="25000"/>
                  </a:schemeClr>
                </a:solidFill>
                <a:latin typeface="+mn-lt"/>
                <a:ea typeface="+mn-ea"/>
                <a:cs typeface="+mn-cs"/>
              </a:defRPr>
            </a:lvl3pPr>
            <a:lvl4pPr marL="516640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4pPr>
            <a:lvl5pPr marL="664251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5pPr>
            <a:lvl6pPr marL="8118631"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6pPr>
            <a:lvl7pPr marL="9594747"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7pPr>
            <a:lvl8pPr marL="11070862"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8pPr>
            <a:lvl9pPr marL="12546976" indent="-738058" algn="l" defTabSz="1476116" rtl="0" eaLnBrk="1" latinLnBrk="0" hangingPunct="1">
              <a:spcBef>
                <a:spcPts val="3229"/>
              </a:spcBef>
              <a:spcAft>
                <a:spcPts val="0"/>
              </a:spcAft>
              <a:buClr>
                <a:schemeClr val="accent1"/>
              </a:buClr>
              <a:buSzPct val="80000"/>
              <a:buFont typeface="Wingdings 3" charset="2"/>
              <a:buChar char=""/>
              <a:defRPr sz="3900" kern="1200">
                <a:solidFill>
                  <a:schemeClr val="tx1">
                    <a:lumMod val="75000"/>
                    <a:lumOff val="25000"/>
                  </a:schemeClr>
                </a:solidFill>
                <a:latin typeface="+mn-lt"/>
                <a:ea typeface="+mn-ea"/>
                <a:cs typeface="+mn-cs"/>
              </a:defRPr>
            </a:lvl9pPr>
          </a:lstStyle>
          <a:p>
            <a:pPr marL="1085850" lvl="1" indent="-922338"/>
            <a:r>
              <a:rPr lang="en-IE" sz="5000" dirty="0">
                <a:latin typeface="Arial" panose="020B0604020202020204" pitchFamily="34" charset="0"/>
                <a:cs typeface="Arial" panose="020B0604020202020204" pitchFamily="34" charset="0"/>
              </a:rPr>
              <a:t>Section 38 Public Consultation held from </a:t>
            </a:r>
            <a:r>
              <a:rPr lang="de-DE" sz="5000" dirty="0">
                <a:latin typeface="Arial" panose="020B0604020202020204" pitchFamily="34" charset="0"/>
                <a:cs typeface="Arial" panose="020B0604020202020204" pitchFamily="34" charset="0"/>
              </a:rPr>
              <a:t>23-Aug-2023 to 20-Sept-2023</a:t>
            </a:r>
          </a:p>
          <a:p>
            <a:pPr marL="1085850" lvl="1" indent="-922338"/>
            <a:r>
              <a:rPr lang="de-DE" sz="5000" dirty="0">
                <a:latin typeface="Arial" panose="020B0604020202020204" pitchFamily="34" charset="0"/>
                <a:cs typeface="Arial" panose="020B0604020202020204" pitchFamily="34" charset="0"/>
              </a:rPr>
              <a:t>Scheme particulars made available:</a:t>
            </a:r>
          </a:p>
          <a:p>
            <a:pPr marL="2343150" lvl="2" indent="-736600"/>
            <a:r>
              <a:rPr lang="de-DE" sz="5000" dirty="0">
                <a:latin typeface="Arial" panose="020B0604020202020204" pitchFamily="34" charset="0"/>
                <a:cs typeface="Arial" panose="020B0604020202020204" pitchFamily="34" charset="0"/>
              </a:rPr>
              <a:t>Online,</a:t>
            </a:r>
          </a:p>
          <a:p>
            <a:pPr marL="2343150" lvl="2" indent="-736600"/>
            <a:r>
              <a:rPr lang="de-DE" sz="5000" dirty="0">
                <a:latin typeface="Arial" panose="020B0604020202020204" pitchFamily="34" charset="0"/>
                <a:cs typeface="Arial" panose="020B0604020202020204" pitchFamily="34" charset="0"/>
              </a:rPr>
              <a:t>At</a:t>
            </a:r>
            <a:r>
              <a:rPr lang="en-GB" sz="5000" dirty="0">
                <a:latin typeface="Arial" panose="020B0604020202020204" pitchFamily="34" charset="0"/>
                <a:cs typeface="Arial" panose="020B0604020202020204" pitchFamily="34" charset="0"/>
              </a:rPr>
              <a:t> the Piltown Community Centre, </a:t>
            </a:r>
            <a:r>
              <a:rPr lang="en-GB" sz="5000" dirty="0" err="1">
                <a:latin typeface="Arial" panose="020B0604020202020204" pitchFamily="34" charset="0"/>
                <a:cs typeface="Arial" panose="020B0604020202020204" pitchFamily="34" charset="0"/>
              </a:rPr>
              <a:t>Ardclone</a:t>
            </a:r>
            <a:r>
              <a:rPr lang="en-GB" sz="5000" dirty="0">
                <a:latin typeface="Arial" panose="020B0604020202020204" pitchFamily="34" charset="0"/>
                <a:cs typeface="Arial" panose="020B0604020202020204" pitchFamily="34" charset="0"/>
              </a:rPr>
              <a:t>, Piltown from 9am to 10pm, Monday to Saturday, and</a:t>
            </a:r>
          </a:p>
          <a:p>
            <a:pPr marL="2343150" lvl="2" indent="-736600"/>
            <a:r>
              <a:rPr lang="en-GB" sz="5000" dirty="0">
                <a:latin typeface="Arial" panose="020B0604020202020204" pitchFamily="34" charset="0"/>
                <a:cs typeface="Arial" panose="020B0604020202020204" pitchFamily="34" charset="0"/>
              </a:rPr>
              <a:t>At the area office of Municipal District of Piltown, Ferrybank Shopping Centre, Ferrybank, Waterford from 9am to 1pm &amp; 2pm to 5pm Monday to Friday (excluding weekends and Bank Holidays)</a:t>
            </a:r>
          </a:p>
          <a:p>
            <a:pPr marL="922338" lvl="1" indent="-922338"/>
            <a:endParaRPr lang="en-GB" sz="5400" dirty="0">
              <a:latin typeface="Arial" panose="020B0604020202020204" pitchFamily="34" charset="0"/>
              <a:cs typeface="Arial" panose="020B0604020202020204" pitchFamily="34" charset="0"/>
            </a:endParaRPr>
          </a:p>
          <a:p>
            <a:pPr marL="2057400" lvl="1" indent="-922338"/>
            <a:r>
              <a:rPr lang="en-GB" sz="5400" dirty="0">
                <a:latin typeface="Arial" panose="020B0604020202020204" pitchFamily="34" charset="0"/>
                <a:cs typeface="Arial" panose="020B0604020202020204" pitchFamily="34" charset="0"/>
              </a:rPr>
              <a:t>Due date for submissions was </a:t>
            </a:r>
            <a:r>
              <a:rPr lang="de-DE" sz="5400" dirty="0">
                <a:latin typeface="Arial" panose="020B0604020202020204" pitchFamily="34" charset="0"/>
                <a:cs typeface="Arial" panose="020B0604020202020204" pitchFamily="34" charset="0"/>
              </a:rPr>
              <a:t>20-Sept-2023</a:t>
            </a:r>
            <a:endParaRPr lang="en-GB" sz="5400" dirty="0">
              <a:latin typeface="Arial" panose="020B0604020202020204" pitchFamily="34" charset="0"/>
              <a:cs typeface="Arial" panose="020B0604020202020204" pitchFamily="34" charset="0"/>
            </a:endParaRPr>
          </a:p>
          <a:p>
            <a:pPr marL="2057400" lvl="1" indent="-922338"/>
            <a:r>
              <a:rPr lang="en-GB" sz="5400" dirty="0">
                <a:latin typeface="Arial" panose="020B0604020202020204" pitchFamily="34" charset="0"/>
                <a:cs typeface="Arial" panose="020B0604020202020204" pitchFamily="34" charset="0"/>
              </a:rPr>
              <a:t>2 No. formal submissions received. </a:t>
            </a:r>
          </a:p>
          <a:p>
            <a:pPr marL="2057400" lvl="1" indent="-922338"/>
            <a:r>
              <a:rPr lang="en-GB" sz="5400" dirty="0">
                <a:latin typeface="Arial" panose="020B0604020202020204" pitchFamily="34" charset="0"/>
                <a:cs typeface="Arial" panose="020B0604020202020204" pitchFamily="34" charset="0"/>
              </a:rPr>
              <a:t>Additional input received informally and considered. </a:t>
            </a:r>
            <a:endParaRPr lang="en-IE" sz="4400" dirty="0"/>
          </a:p>
          <a:p>
            <a:pPr marL="2398453" lvl="3" indent="-922338"/>
            <a:endParaRPr lang="en-IE" dirty="0"/>
          </a:p>
          <a:p>
            <a:pPr marL="0" indent="0">
              <a:buFont typeface="Wingdings 3" charset="2"/>
              <a:buNone/>
            </a:pPr>
            <a:endParaRPr lang="en-IE" dirty="0"/>
          </a:p>
        </p:txBody>
      </p:sp>
    </p:spTree>
    <p:extLst>
      <p:ext uri="{BB962C8B-B14F-4D97-AF65-F5344CB8AC3E}">
        <p14:creationId xmlns:p14="http://schemas.microsoft.com/office/powerpoint/2010/main" val="3440769292"/>
      </p:ext>
    </p:extLst>
  </p:cSld>
  <p:clrMapOvr>
    <a:masterClrMapping/>
  </p:clrMapOvr>
</p:sld>
</file>

<file path=ppt/theme/theme1.xml><?xml version="1.0" encoding="utf-8"?>
<a:theme xmlns:a="http://schemas.openxmlformats.org/drawingml/2006/main" name="Facet">
  <a:themeElements>
    <a:clrScheme name="Roadplan_01">
      <a:dk1>
        <a:sysClr val="windowText" lastClr="000000"/>
      </a:dk1>
      <a:lt1>
        <a:sysClr val="window" lastClr="FFFFFF"/>
      </a:lt1>
      <a:dk2>
        <a:srgbClr val="008080"/>
      </a:dk2>
      <a:lt2>
        <a:srgbClr val="CEDBE6"/>
      </a:lt2>
      <a:accent1>
        <a:srgbClr val="008080"/>
      </a:accent1>
      <a:accent2>
        <a:srgbClr val="58B6C0"/>
      </a:accent2>
      <a:accent3>
        <a:srgbClr val="33CCCC"/>
      </a:accent3>
      <a:accent4>
        <a:srgbClr val="7A8C8E"/>
      </a:accent4>
      <a:accent5>
        <a:srgbClr val="84ACB6"/>
      </a:accent5>
      <a:accent6>
        <a:srgbClr val="9DD3D9"/>
      </a:accent6>
      <a:hlink>
        <a:srgbClr val="1C6294"/>
      </a:hlink>
      <a:folHlink>
        <a:srgbClr val="9F6715"/>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4776841</TotalTime>
  <Words>1301</Words>
  <Application>Microsoft Office PowerPoint</Application>
  <PresentationFormat>Custom</PresentationFormat>
  <Paragraphs>135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  Fiddown Village Improvement Works  Scheme Update  16th October 2023</vt:lpstr>
      <vt:lpstr>CONTENTS</vt:lpstr>
      <vt:lpstr>1. Existing Conditions</vt:lpstr>
      <vt:lpstr>2. Proposed Improvements</vt:lpstr>
      <vt:lpstr>Bus Stops</vt:lpstr>
      <vt:lpstr>Raised Table Crossings</vt:lpstr>
      <vt:lpstr>Junction Tightening</vt:lpstr>
      <vt:lpstr>3. Scheme Benefits</vt:lpstr>
      <vt:lpstr>4. Public Consultation - Overview</vt:lpstr>
      <vt:lpstr>Public Consultation - Submissions</vt:lpstr>
      <vt:lpstr>Public Consultation - Submissions</vt:lpstr>
      <vt:lpstr>Public Consultation – Informal Input</vt:lpstr>
      <vt:lpstr>5. Changes between Section 38 Design and Updated Design</vt:lpstr>
      <vt:lpstr>  Fiddown Village Improvement Works  Scheme Update  16th October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Dermot Donovan</dc:creator>
  <cp:lastModifiedBy>Brenda Kelly</cp:lastModifiedBy>
  <cp:revision>429</cp:revision>
  <cp:lastPrinted>2015-04-08T14:07:46Z</cp:lastPrinted>
  <dcterms:created xsi:type="dcterms:W3CDTF">2013-12-02T08:38:54Z</dcterms:created>
  <dcterms:modified xsi:type="dcterms:W3CDTF">2023-10-12T08:45:43Z</dcterms:modified>
</cp:coreProperties>
</file>